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277" r:id="rId3"/>
    <p:sldId id="278" r:id="rId4"/>
    <p:sldId id="279" r:id="rId5"/>
    <p:sldId id="283" r:id="rId6"/>
    <p:sldId id="257" r:id="rId7"/>
    <p:sldId id="258" r:id="rId8"/>
    <p:sldId id="259" r:id="rId9"/>
    <p:sldId id="260" r:id="rId10"/>
    <p:sldId id="261" r:id="rId11"/>
    <p:sldId id="262" r:id="rId12"/>
    <p:sldId id="263" r:id="rId13"/>
    <p:sldId id="264" r:id="rId14"/>
    <p:sldId id="265" r:id="rId15"/>
    <p:sldId id="266" r:id="rId16"/>
    <p:sldId id="267" r:id="rId17"/>
    <p:sldId id="268"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914400" y="2130426"/>
            <a:ext cx="103632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r-TR" smtClean="0"/>
              <a:t>Asıl alt başlık stilini düzenlemek için tıklatın</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fld id="{8387B6BC-17B9-4EDC-97ED-0F166FBFB09C}" type="slidenum">
              <a:rPr lang="tr-TR" altLang="tr-TR"/>
              <a:pPr/>
              <a:t>‹#›</a:t>
            </a:fld>
            <a:endParaRPr lang="tr-TR" altLang="tr-TR"/>
          </a:p>
        </p:txBody>
      </p:sp>
    </p:spTree>
    <p:extLst>
      <p:ext uri="{BB962C8B-B14F-4D97-AF65-F5344CB8AC3E}">
        <p14:creationId xmlns:p14="http://schemas.microsoft.com/office/powerpoint/2010/main" val="308453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fld id="{CD9062CF-607A-4E96-A71E-715CC22E6314}" type="slidenum">
              <a:rPr lang="tr-TR" altLang="tr-TR"/>
              <a:pPr/>
              <a:t>‹#›</a:t>
            </a:fld>
            <a:endParaRPr lang="tr-TR" altLang="tr-TR"/>
          </a:p>
        </p:txBody>
      </p:sp>
    </p:spTree>
    <p:extLst>
      <p:ext uri="{BB962C8B-B14F-4D97-AF65-F5344CB8AC3E}">
        <p14:creationId xmlns:p14="http://schemas.microsoft.com/office/powerpoint/2010/main" val="9793811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39"/>
            <a:ext cx="27432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609600" y="274639"/>
            <a:ext cx="80264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fld id="{5400283B-CC5F-4F37-8CFD-5E73BC02E021}" type="slidenum">
              <a:rPr lang="tr-TR" altLang="tr-TR"/>
              <a:pPr/>
              <a:t>‹#›</a:t>
            </a:fld>
            <a:endParaRPr lang="tr-TR" altLang="tr-TR"/>
          </a:p>
        </p:txBody>
      </p:sp>
    </p:spTree>
    <p:extLst>
      <p:ext uri="{BB962C8B-B14F-4D97-AF65-F5344CB8AC3E}">
        <p14:creationId xmlns:p14="http://schemas.microsoft.com/office/powerpoint/2010/main" val="2253293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914400" y="2130426"/>
            <a:ext cx="103632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lvl1pPr>
              <a:defRPr/>
            </a:lvl1pPr>
          </a:lstStyle>
          <a:p>
            <a:pPr>
              <a:defRPr/>
            </a:pPr>
            <a:fld id="{0FF37DC9-8A13-44BA-9874-02F615D634A7}" type="datetimeFigureOut">
              <a:rPr lang="tr-TR"/>
              <a:pPr>
                <a:defRPr/>
              </a:pPr>
              <a:t>7.11.2022</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fld id="{0E33BFB8-C817-4858-88DC-16FBE0B6B96B}" type="slidenum">
              <a:rPr lang="tr-TR" altLang="tr-TR"/>
              <a:pPr/>
              <a:t>‹#›</a:t>
            </a:fld>
            <a:endParaRPr lang="tr-TR" altLang="tr-TR"/>
          </a:p>
        </p:txBody>
      </p:sp>
    </p:spTree>
    <p:extLst>
      <p:ext uri="{BB962C8B-B14F-4D97-AF65-F5344CB8AC3E}">
        <p14:creationId xmlns:p14="http://schemas.microsoft.com/office/powerpoint/2010/main" val="13884040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16A0A6AE-E712-4524-A0FF-93D0873299ED}" type="datetimeFigureOut">
              <a:rPr lang="tr-TR"/>
              <a:pPr>
                <a:defRPr/>
              </a:pPr>
              <a:t>7.11.2022</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fld id="{024852EA-11BD-4774-8012-13460A142905}" type="slidenum">
              <a:rPr lang="tr-TR" altLang="tr-TR"/>
              <a:pPr/>
              <a:t>‹#›</a:t>
            </a:fld>
            <a:endParaRPr lang="tr-TR" altLang="tr-TR"/>
          </a:p>
        </p:txBody>
      </p:sp>
    </p:spTree>
    <p:extLst>
      <p:ext uri="{BB962C8B-B14F-4D97-AF65-F5344CB8AC3E}">
        <p14:creationId xmlns:p14="http://schemas.microsoft.com/office/powerpoint/2010/main" val="25682924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a:defRPr/>
            </a:pPr>
            <a:fld id="{A8749F81-A955-4083-B947-49CC561188EF}" type="datetimeFigureOut">
              <a:rPr lang="tr-TR"/>
              <a:pPr>
                <a:defRPr/>
              </a:pPr>
              <a:t>7.11.2022</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fld id="{465FF93B-EF4C-477A-B747-15806FB70A7C}" type="slidenum">
              <a:rPr lang="tr-TR" altLang="tr-TR"/>
              <a:pPr/>
              <a:t>‹#›</a:t>
            </a:fld>
            <a:endParaRPr lang="tr-TR" altLang="tr-TR"/>
          </a:p>
        </p:txBody>
      </p:sp>
    </p:spTree>
    <p:extLst>
      <p:ext uri="{BB962C8B-B14F-4D97-AF65-F5344CB8AC3E}">
        <p14:creationId xmlns:p14="http://schemas.microsoft.com/office/powerpoint/2010/main" val="1740774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3 Veri Yer Tutucusu"/>
          <p:cNvSpPr>
            <a:spLocks noGrp="1"/>
          </p:cNvSpPr>
          <p:nvPr>
            <p:ph type="dt" sz="half" idx="10"/>
          </p:nvPr>
        </p:nvSpPr>
        <p:spPr/>
        <p:txBody>
          <a:bodyPr/>
          <a:lstStyle>
            <a:lvl1pPr>
              <a:defRPr/>
            </a:lvl1pPr>
          </a:lstStyle>
          <a:p>
            <a:pPr>
              <a:defRPr/>
            </a:pPr>
            <a:fld id="{2DC3CFBB-5145-440D-9876-57B235EA704F}" type="datetimeFigureOut">
              <a:rPr lang="tr-TR"/>
              <a:pPr>
                <a:defRPr/>
              </a:pPr>
              <a:t>7.11.2022</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fld id="{7D116116-4A0A-473E-81EE-4BE06A50BBF2}" type="slidenum">
              <a:rPr lang="tr-TR" altLang="tr-TR"/>
              <a:pPr/>
              <a:t>‹#›</a:t>
            </a:fld>
            <a:endParaRPr lang="tr-TR" altLang="tr-TR"/>
          </a:p>
        </p:txBody>
      </p:sp>
    </p:spTree>
    <p:extLst>
      <p:ext uri="{BB962C8B-B14F-4D97-AF65-F5344CB8AC3E}">
        <p14:creationId xmlns:p14="http://schemas.microsoft.com/office/powerpoint/2010/main" val="33817649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3 Veri Yer Tutucusu"/>
          <p:cNvSpPr>
            <a:spLocks noGrp="1"/>
          </p:cNvSpPr>
          <p:nvPr>
            <p:ph type="dt" sz="half" idx="10"/>
          </p:nvPr>
        </p:nvSpPr>
        <p:spPr/>
        <p:txBody>
          <a:bodyPr/>
          <a:lstStyle>
            <a:lvl1pPr>
              <a:defRPr/>
            </a:lvl1pPr>
          </a:lstStyle>
          <a:p>
            <a:pPr>
              <a:defRPr/>
            </a:pPr>
            <a:fld id="{478A5D61-1340-40D7-9514-66B1ADFE113C}" type="datetimeFigureOut">
              <a:rPr lang="tr-TR"/>
              <a:pPr>
                <a:defRPr/>
              </a:pPr>
              <a:t>7.11.2022</a:t>
            </a:fld>
            <a:endParaRPr lang="tr-TR"/>
          </a:p>
        </p:txBody>
      </p:sp>
      <p:sp>
        <p:nvSpPr>
          <p:cNvPr id="8" name="4 Altbilgi Yer Tutucusu"/>
          <p:cNvSpPr>
            <a:spLocks noGrp="1"/>
          </p:cNvSpPr>
          <p:nvPr>
            <p:ph type="ftr" sz="quarter" idx="11"/>
          </p:nvPr>
        </p:nvSpPr>
        <p:spPr/>
        <p:txBody>
          <a:bodyPr/>
          <a:lstStyle>
            <a:lvl1pPr>
              <a:defRPr/>
            </a:lvl1pPr>
          </a:lstStyle>
          <a:p>
            <a:pPr>
              <a:defRPr/>
            </a:pPr>
            <a:endParaRPr lang="tr-TR"/>
          </a:p>
        </p:txBody>
      </p:sp>
      <p:sp>
        <p:nvSpPr>
          <p:cNvPr id="9" name="5 Slayt Numarası Yer Tutucusu"/>
          <p:cNvSpPr>
            <a:spLocks noGrp="1"/>
          </p:cNvSpPr>
          <p:nvPr>
            <p:ph type="sldNum" sz="quarter" idx="12"/>
          </p:nvPr>
        </p:nvSpPr>
        <p:spPr/>
        <p:txBody>
          <a:bodyPr/>
          <a:lstStyle>
            <a:lvl1pPr>
              <a:defRPr/>
            </a:lvl1pPr>
          </a:lstStyle>
          <a:p>
            <a:fld id="{DC705702-B82C-4463-A5C2-F9F1904BA36D}" type="slidenum">
              <a:rPr lang="tr-TR" altLang="tr-TR"/>
              <a:pPr/>
              <a:t>‹#›</a:t>
            </a:fld>
            <a:endParaRPr lang="tr-TR" altLang="tr-TR"/>
          </a:p>
        </p:txBody>
      </p:sp>
    </p:spTree>
    <p:extLst>
      <p:ext uri="{BB962C8B-B14F-4D97-AF65-F5344CB8AC3E}">
        <p14:creationId xmlns:p14="http://schemas.microsoft.com/office/powerpoint/2010/main" val="7500058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3 Veri Yer Tutucusu"/>
          <p:cNvSpPr>
            <a:spLocks noGrp="1"/>
          </p:cNvSpPr>
          <p:nvPr>
            <p:ph type="dt" sz="half" idx="10"/>
          </p:nvPr>
        </p:nvSpPr>
        <p:spPr/>
        <p:txBody>
          <a:bodyPr/>
          <a:lstStyle>
            <a:lvl1pPr>
              <a:defRPr/>
            </a:lvl1pPr>
          </a:lstStyle>
          <a:p>
            <a:pPr>
              <a:defRPr/>
            </a:pPr>
            <a:fld id="{C4F6D6AB-B8C0-4EF8-A3A4-E09CC15C992D}" type="datetimeFigureOut">
              <a:rPr lang="tr-TR"/>
              <a:pPr>
                <a:defRPr/>
              </a:pPr>
              <a:t>7.11.2022</a:t>
            </a:fld>
            <a:endParaRPr lang="tr-TR"/>
          </a:p>
        </p:txBody>
      </p:sp>
      <p:sp>
        <p:nvSpPr>
          <p:cNvPr id="4" name="4 Altbilgi Yer Tutucusu"/>
          <p:cNvSpPr>
            <a:spLocks noGrp="1"/>
          </p:cNvSpPr>
          <p:nvPr>
            <p:ph type="ftr" sz="quarter" idx="11"/>
          </p:nvPr>
        </p:nvSpPr>
        <p:spPr/>
        <p:txBody>
          <a:bodyPr/>
          <a:lstStyle>
            <a:lvl1pPr>
              <a:defRPr/>
            </a:lvl1pPr>
          </a:lstStyle>
          <a:p>
            <a:pPr>
              <a:defRPr/>
            </a:pPr>
            <a:endParaRPr lang="tr-TR"/>
          </a:p>
        </p:txBody>
      </p:sp>
      <p:sp>
        <p:nvSpPr>
          <p:cNvPr id="5" name="5 Slayt Numarası Yer Tutucusu"/>
          <p:cNvSpPr>
            <a:spLocks noGrp="1"/>
          </p:cNvSpPr>
          <p:nvPr>
            <p:ph type="sldNum" sz="quarter" idx="12"/>
          </p:nvPr>
        </p:nvSpPr>
        <p:spPr/>
        <p:txBody>
          <a:bodyPr/>
          <a:lstStyle>
            <a:lvl1pPr>
              <a:defRPr/>
            </a:lvl1pPr>
          </a:lstStyle>
          <a:p>
            <a:fld id="{A2453542-3C72-46C8-9C51-D57362C9EB96}" type="slidenum">
              <a:rPr lang="tr-TR" altLang="tr-TR"/>
              <a:pPr/>
              <a:t>‹#›</a:t>
            </a:fld>
            <a:endParaRPr lang="tr-TR" altLang="tr-TR"/>
          </a:p>
        </p:txBody>
      </p:sp>
    </p:spTree>
    <p:extLst>
      <p:ext uri="{BB962C8B-B14F-4D97-AF65-F5344CB8AC3E}">
        <p14:creationId xmlns:p14="http://schemas.microsoft.com/office/powerpoint/2010/main" val="10880179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3 Veri Yer Tutucusu"/>
          <p:cNvSpPr>
            <a:spLocks noGrp="1"/>
          </p:cNvSpPr>
          <p:nvPr>
            <p:ph type="dt" sz="half" idx="10"/>
          </p:nvPr>
        </p:nvSpPr>
        <p:spPr/>
        <p:txBody>
          <a:bodyPr/>
          <a:lstStyle>
            <a:lvl1pPr>
              <a:defRPr/>
            </a:lvl1pPr>
          </a:lstStyle>
          <a:p>
            <a:pPr>
              <a:defRPr/>
            </a:pPr>
            <a:fld id="{258EEACD-660D-49DC-B3FD-F2A9CA32C024}" type="datetimeFigureOut">
              <a:rPr lang="tr-TR"/>
              <a:pPr>
                <a:defRPr/>
              </a:pPr>
              <a:t>7.11.2022</a:t>
            </a:fld>
            <a:endParaRPr lang="tr-TR"/>
          </a:p>
        </p:txBody>
      </p:sp>
      <p:sp>
        <p:nvSpPr>
          <p:cNvPr id="3" name="4 Altbilgi Yer Tutucusu"/>
          <p:cNvSpPr>
            <a:spLocks noGrp="1"/>
          </p:cNvSpPr>
          <p:nvPr>
            <p:ph type="ftr" sz="quarter" idx="11"/>
          </p:nvPr>
        </p:nvSpPr>
        <p:spPr/>
        <p:txBody>
          <a:bodyPr/>
          <a:lstStyle>
            <a:lvl1pPr>
              <a:defRPr/>
            </a:lvl1pPr>
          </a:lstStyle>
          <a:p>
            <a:pPr>
              <a:defRPr/>
            </a:pPr>
            <a:endParaRPr lang="tr-TR"/>
          </a:p>
        </p:txBody>
      </p:sp>
      <p:sp>
        <p:nvSpPr>
          <p:cNvPr id="4" name="5 Slayt Numarası Yer Tutucusu"/>
          <p:cNvSpPr>
            <a:spLocks noGrp="1"/>
          </p:cNvSpPr>
          <p:nvPr>
            <p:ph type="sldNum" sz="quarter" idx="12"/>
          </p:nvPr>
        </p:nvSpPr>
        <p:spPr/>
        <p:txBody>
          <a:bodyPr/>
          <a:lstStyle>
            <a:lvl1pPr>
              <a:defRPr/>
            </a:lvl1pPr>
          </a:lstStyle>
          <a:p>
            <a:fld id="{85AC8029-A70D-4C00-A26D-0732FED522FB}" type="slidenum">
              <a:rPr lang="tr-TR" altLang="tr-TR"/>
              <a:pPr/>
              <a:t>‹#›</a:t>
            </a:fld>
            <a:endParaRPr lang="tr-TR" altLang="tr-TR"/>
          </a:p>
        </p:txBody>
      </p:sp>
    </p:spTree>
    <p:extLst>
      <p:ext uri="{BB962C8B-B14F-4D97-AF65-F5344CB8AC3E}">
        <p14:creationId xmlns:p14="http://schemas.microsoft.com/office/powerpoint/2010/main" val="41446661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3 Veri Yer Tutucusu"/>
          <p:cNvSpPr>
            <a:spLocks noGrp="1"/>
          </p:cNvSpPr>
          <p:nvPr>
            <p:ph type="dt" sz="half" idx="10"/>
          </p:nvPr>
        </p:nvSpPr>
        <p:spPr/>
        <p:txBody>
          <a:bodyPr/>
          <a:lstStyle>
            <a:lvl1pPr>
              <a:defRPr/>
            </a:lvl1pPr>
          </a:lstStyle>
          <a:p>
            <a:pPr>
              <a:defRPr/>
            </a:pPr>
            <a:fld id="{6BDF1A22-66B6-4206-9FA4-D5708817E548}" type="datetimeFigureOut">
              <a:rPr lang="tr-TR"/>
              <a:pPr>
                <a:defRPr/>
              </a:pPr>
              <a:t>7.11.2022</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fld id="{86982B70-BE82-424E-A6AF-8EB5BFAB35BC}" type="slidenum">
              <a:rPr lang="tr-TR" altLang="tr-TR"/>
              <a:pPr/>
              <a:t>‹#›</a:t>
            </a:fld>
            <a:endParaRPr lang="tr-TR" altLang="tr-TR"/>
          </a:p>
        </p:txBody>
      </p:sp>
    </p:spTree>
    <p:extLst>
      <p:ext uri="{BB962C8B-B14F-4D97-AF65-F5344CB8AC3E}">
        <p14:creationId xmlns:p14="http://schemas.microsoft.com/office/powerpoint/2010/main" val="1777115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fld id="{ABD0D41A-891F-49F0-82FB-37863F3661B1}" type="slidenum">
              <a:rPr lang="tr-TR" altLang="tr-TR"/>
              <a:pPr/>
              <a:t>‹#›</a:t>
            </a:fld>
            <a:endParaRPr lang="tr-TR" altLang="tr-TR"/>
          </a:p>
        </p:txBody>
      </p:sp>
    </p:spTree>
    <p:extLst>
      <p:ext uri="{BB962C8B-B14F-4D97-AF65-F5344CB8AC3E}">
        <p14:creationId xmlns:p14="http://schemas.microsoft.com/office/powerpoint/2010/main" val="209381042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3 Veri Yer Tutucusu"/>
          <p:cNvSpPr>
            <a:spLocks noGrp="1"/>
          </p:cNvSpPr>
          <p:nvPr>
            <p:ph type="dt" sz="half" idx="10"/>
          </p:nvPr>
        </p:nvSpPr>
        <p:spPr/>
        <p:txBody>
          <a:bodyPr/>
          <a:lstStyle>
            <a:lvl1pPr>
              <a:defRPr/>
            </a:lvl1pPr>
          </a:lstStyle>
          <a:p>
            <a:pPr>
              <a:defRPr/>
            </a:pPr>
            <a:fld id="{7D8749A9-7135-4219-902D-895D50323142}" type="datetimeFigureOut">
              <a:rPr lang="tr-TR"/>
              <a:pPr>
                <a:defRPr/>
              </a:pPr>
              <a:t>7.11.2022</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fld id="{4E156D4E-E474-459F-AEFC-152E67B8C1B5}" type="slidenum">
              <a:rPr lang="tr-TR" altLang="tr-TR"/>
              <a:pPr/>
              <a:t>‹#›</a:t>
            </a:fld>
            <a:endParaRPr lang="tr-TR" altLang="tr-TR"/>
          </a:p>
        </p:txBody>
      </p:sp>
    </p:spTree>
    <p:extLst>
      <p:ext uri="{BB962C8B-B14F-4D97-AF65-F5344CB8AC3E}">
        <p14:creationId xmlns:p14="http://schemas.microsoft.com/office/powerpoint/2010/main" val="13428647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645C95D7-8C40-42BA-B523-D931923CA329}" type="datetimeFigureOut">
              <a:rPr lang="tr-TR"/>
              <a:pPr>
                <a:defRPr/>
              </a:pPr>
              <a:t>7.11.2022</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fld id="{4F63FA1C-D691-4BBF-A49F-87AAD28958DD}" type="slidenum">
              <a:rPr lang="tr-TR" altLang="tr-TR"/>
              <a:pPr/>
              <a:t>‹#›</a:t>
            </a:fld>
            <a:endParaRPr lang="tr-TR" altLang="tr-TR"/>
          </a:p>
        </p:txBody>
      </p:sp>
    </p:spTree>
    <p:extLst>
      <p:ext uri="{BB962C8B-B14F-4D97-AF65-F5344CB8AC3E}">
        <p14:creationId xmlns:p14="http://schemas.microsoft.com/office/powerpoint/2010/main" val="269600324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39"/>
            <a:ext cx="27432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609600" y="274639"/>
            <a:ext cx="80264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F4971D2E-8D57-4D21-A2F8-D11E0F2DD4A0}" type="datetimeFigureOut">
              <a:rPr lang="tr-TR"/>
              <a:pPr>
                <a:defRPr/>
              </a:pPr>
              <a:t>7.11.2022</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fld id="{4F88E7EE-5631-4CA0-AC97-80B18921ED2C}" type="slidenum">
              <a:rPr lang="tr-TR" altLang="tr-TR"/>
              <a:pPr/>
              <a:t>‹#›</a:t>
            </a:fld>
            <a:endParaRPr lang="tr-TR" altLang="tr-TR"/>
          </a:p>
        </p:txBody>
      </p:sp>
    </p:spTree>
    <p:extLst>
      <p:ext uri="{BB962C8B-B14F-4D97-AF65-F5344CB8AC3E}">
        <p14:creationId xmlns:p14="http://schemas.microsoft.com/office/powerpoint/2010/main" val="4073094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fld id="{C8462615-6B54-4586-9CC1-15295E13B69C}" type="slidenum">
              <a:rPr lang="tr-TR" altLang="tr-TR"/>
              <a:pPr/>
              <a:t>‹#›</a:t>
            </a:fld>
            <a:endParaRPr lang="tr-TR" altLang="tr-TR"/>
          </a:p>
        </p:txBody>
      </p:sp>
    </p:spTree>
    <p:extLst>
      <p:ext uri="{BB962C8B-B14F-4D97-AF65-F5344CB8AC3E}">
        <p14:creationId xmlns:p14="http://schemas.microsoft.com/office/powerpoint/2010/main" val="1732665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fld id="{46913DD8-EDF8-4607-A524-3D1905DA36FC}" type="slidenum">
              <a:rPr lang="tr-TR" altLang="tr-TR"/>
              <a:pPr/>
              <a:t>‹#›</a:t>
            </a:fld>
            <a:endParaRPr lang="tr-TR" altLang="tr-TR"/>
          </a:p>
        </p:txBody>
      </p:sp>
    </p:spTree>
    <p:extLst>
      <p:ext uri="{BB962C8B-B14F-4D97-AF65-F5344CB8AC3E}">
        <p14:creationId xmlns:p14="http://schemas.microsoft.com/office/powerpoint/2010/main" val="3518834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a:defRPr/>
            </a:pPr>
            <a:endParaRPr lang="tr-TR"/>
          </a:p>
        </p:txBody>
      </p:sp>
      <p:sp>
        <p:nvSpPr>
          <p:cNvPr id="8" name="Rectangle 5"/>
          <p:cNvSpPr>
            <a:spLocks noGrp="1" noChangeArrowheads="1"/>
          </p:cNvSpPr>
          <p:nvPr>
            <p:ph type="ftr" sz="quarter" idx="11"/>
          </p:nvPr>
        </p:nvSpPr>
        <p:spPr>
          <a:ln/>
        </p:spPr>
        <p:txBody>
          <a:bodyPr/>
          <a:lstStyle>
            <a:lvl1pPr>
              <a:defRPr/>
            </a:lvl1pPr>
          </a:lstStyle>
          <a:p>
            <a:pPr>
              <a:defRPr/>
            </a:pPr>
            <a:endParaRPr lang="tr-TR"/>
          </a:p>
        </p:txBody>
      </p:sp>
      <p:sp>
        <p:nvSpPr>
          <p:cNvPr id="9" name="Rectangle 6"/>
          <p:cNvSpPr>
            <a:spLocks noGrp="1" noChangeArrowheads="1"/>
          </p:cNvSpPr>
          <p:nvPr>
            <p:ph type="sldNum" sz="quarter" idx="12"/>
          </p:nvPr>
        </p:nvSpPr>
        <p:spPr>
          <a:ln/>
        </p:spPr>
        <p:txBody>
          <a:bodyPr/>
          <a:lstStyle>
            <a:lvl1pPr>
              <a:defRPr/>
            </a:lvl1pPr>
          </a:lstStyle>
          <a:p>
            <a:fld id="{27D6EF56-EEE9-4EB8-AF5C-13B15E40BD1F}" type="slidenum">
              <a:rPr lang="tr-TR" altLang="tr-TR"/>
              <a:pPr/>
              <a:t>‹#›</a:t>
            </a:fld>
            <a:endParaRPr lang="tr-TR" altLang="tr-TR"/>
          </a:p>
        </p:txBody>
      </p:sp>
    </p:spTree>
    <p:extLst>
      <p:ext uri="{BB962C8B-B14F-4D97-AF65-F5344CB8AC3E}">
        <p14:creationId xmlns:p14="http://schemas.microsoft.com/office/powerpoint/2010/main" val="1003934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a:ln/>
        </p:spPr>
        <p:txBody>
          <a:bodyPr/>
          <a:lstStyle>
            <a:lvl1pPr>
              <a:defRPr/>
            </a:lvl1pPr>
          </a:lstStyle>
          <a:p>
            <a:pPr>
              <a:defRPr/>
            </a:pPr>
            <a:endParaRPr lang="tr-TR"/>
          </a:p>
        </p:txBody>
      </p:sp>
      <p:sp>
        <p:nvSpPr>
          <p:cNvPr id="4" name="Rectangle 5"/>
          <p:cNvSpPr>
            <a:spLocks noGrp="1" noChangeArrowheads="1"/>
          </p:cNvSpPr>
          <p:nvPr>
            <p:ph type="ftr" sz="quarter" idx="11"/>
          </p:nvPr>
        </p:nvSpPr>
        <p:spPr>
          <a:ln/>
        </p:spPr>
        <p:txBody>
          <a:bodyPr/>
          <a:lstStyle>
            <a:lvl1pPr>
              <a:defRPr/>
            </a:lvl1pPr>
          </a:lstStyle>
          <a:p>
            <a:pPr>
              <a:defRPr/>
            </a:pPr>
            <a:endParaRPr lang="tr-TR"/>
          </a:p>
        </p:txBody>
      </p:sp>
      <p:sp>
        <p:nvSpPr>
          <p:cNvPr id="5" name="Rectangle 6"/>
          <p:cNvSpPr>
            <a:spLocks noGrp="1" noChangeArrowheads="1"/>
          </p:cNvSpPr>
          <p:nvPr>
            <p:ph type="sldNum" sz="quarter" idx="12"/>
          </p:nvPr>
        </p:nvSpPr>
        <p:spPr>
          <a:ln/>
        </p:spPr>
        <p:txBody>
          <a:bodyPr/>
          <a:lstStyle>
            <a:lvl1pPr>
              <a:defRPr/>
            </a:lvl1pPr>
          </a:lstStyle>
          <a:p>
            <a:fld id="{E020D503-C5FD-4390-A5CD-C0E7FBD09F48}" type="slidenum">
              <a:rPr lang="tr-TR" altLang="tr-TR"/>
              <a:pPr/>
              <a:t>‹#›</a:t>
            </a:fld>
            <a:endParaRPr lang="tr-TR" altLang="tr-TR"/>
          </a:p>
        </p:txBody>
      </p:sp>
    </p:spTree>
    <p:extLst>
      <p:ext uri="{BB962C8B-B14F-4D97-AF65-F5344CB8AC3E}">
        <p14:creationId xmlns:p14="http://schemas.microsoft.com/office/powerpoint/2010/main" val="27205260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tr-TR"/>
          </a:p>
        </p:txBody>
      </p:sp>
      <p:sp>
        <p:nvSpPr>
          <p:cNvPr id="3" name="Rectangle 5"/>
          <p:cNvSpPr>
            <a:spLocks noGrp="1" noChangeArrowheads="1"/>
          </p:cNvSpPr>
          <p:nvPr>
            <p:ph type="ftr" sz="quarter" idx="11"/>
          </p:nvPr>
        </p:nvSpPr>
        <p:spPr>
          <a:ln/>
        </p:spPr>
        <p:txBody>
          <a:bodyPr/>
          <a:lstStyle>
            <a:lvl1pPr>
              <a:defRPr/>
            </a:lvl1pPr>
          </a:lstStyle>
          <a:p>
            <a:pPr>
              <a:defRPr/>
            </a:pPr>
            <a:endParaRPr lang="tr-TR"/>
          </a:p>
        </p:txBody>
      </p:sp>
      <p:sp>
        <p:nvSpPr>
          <p:cNvPr id="4" name="Rectangle 6"/>
          <p:cNvSpPr>
            <a:spLocks noGrp="1" noChangeArrowheads="1"/>
          </p:cNvSpPr>
          <p:nvPr>
            <p:ph type="sldNum" sz="quarter" idx="12"/>
          </p:nvPr>
        </p:nvSpPr>
        <p:spPr>
          <a:ln/>
        </p:spPr>
        <p:txBody>
          <a:bodyPr/>
          <a:lstStyle>
            <a:lvl1pPr>
              <a:defRPr/>
            </a:lvl1pPr>
          </a:lstStyle>
          <a:p>
            <a:fld id="{474D7581-D3A6-4679-A74C-B53DE6C15892}" type="slidenum">
              <a:rPr lang="tr-TR" altLang="tr-TR"/>
              <a:pPr/>
              <a:t>‹#›</a:t>
            </a:fld>
            <a:endParaRPr lang="tr-TR" altLang="tr-TR"/>
          </a:p>
        </p:txBody>
      </p:sp>
    </p:spTree>
    <p:extLst>
      <p:ext uri="{BB962C8B-B14F-4D97-AF65-F5344CB8AC3E}">
        <p14:creationId xmlns:p14="http://schemas.microsoft.com/office/powerpoint/2010/main" val="1667973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fld id="{FEF033A9-E84B-4232-AA54-DEAD9B1A0760}" type="slidenum">
              <a:rPr lang="tr-TR" altLang="tr-TR"/>
              <a:pPr/>
              <a:t>‹#›</a:t>
            </a:fld>
            <a:endParaRPr lang="tr-TR" altLang="tr-TR"/>
          </a:p>
        </p:txBody>
      </p:sp>
    </p:spTree>
    <p:extLst>
      <p:ext uri="{BB962C8B-B14F-4D97-AF65-F5344CB8AC3E}">
        <p14:creationId xmlns:p14="http://schemas.microsoft.com/office/powerpoint/2010/main" val="21289959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fld id="{B4BA02E2-6F4E-4671-9A1E-B375C3875E55}" type="slidenum">
              <a:rPr lang="tr-TR" altLang="tr-TR"/>
              <a:pPr/>
              <a:t>‹#›</a:t>
            </a:fld>
            <a:endParaRPr lang="tr-TR" altLang="tr-TR"/>
          </a:p>
        </p:txBody>
      </p:sp>
    </p:spTree>
    <p:extLst>
      <p:ext uri="{BB962C8B-B14F-4D97-AF65-F5344CB8AC3E}">
        <p14:creationId xmlns:p14="http://schemas.microsoft.com/office/powerpoint/2010/main" val="3936029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r-TR" altLang="tr-TR" smtClean="0"/>
              <a:t>Asıl başlık stili için tıklatın</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tr-T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tr-T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A0F4DF0-4AF0-4F4A-83B9-B5E5D64DF937}" type="slidenum">
              <a:rPr lang="tr-TR" altLang="tr-TR"/>
              <a:pPr/>
              <a:t>‹#›</a:t>
            </a:fld>
            <a:endParaRPr lang="tr-TR" altLang="tr-TR"/>
          </a:p>
        </p:txBody>
      </p:sp>
    </p:spTree>
    <p:extLst>
      <p:ext uri="{BB962C8B-B14F-4D97-AF65-F5344CB8AC3E}">
        <p14:creationId xmlns:p14="http://schemas.microsoft.com/office/powerpoint/2010/main" val="30488385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1 Başlık Yer Tutucusu"/>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r-TR" altLang="tr-TR" smtClean="0"/>
              <a:t>Asıl başlık stili için tıklatın</a:t>
            </a:r>
          </a:p>
        </p:txBody>
      </p:sp>
      <p:sp>
        <p:nvSpPr>
          <p:cNvPr id="1027" name="2 Metin Yer Tutucusu"/>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p>
        </p:txBody>
      </p:sp>
      <p:sp>
        <p:nvSpPr>
          <p:cNvPr id="4" name="3 Veri Yer Tutucusu"/>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01F2BC44-E800-4617-8EE3-B71E7BC030F2}" type="datetimeFigureOut">
              <a:rPr lang="tr-TR"/>
              <a:pPr>
                <a:defRPr/>
              </a:pPr>
              <a:t>7.11.2022</a:t>
            </a:fld>
            <a:endParaRPr lang="tr-TR"/>
          </a:p>
        </p:txBody>
      </p:sp>
      <p:sp>
        <p:nvSpPr>
          <p:cNvPr id="5" name="4 Altbilgi Yer Tutucusu"/>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tr-TR"/>
          </a:p>
        </p:txBody>
      </p:sp>
      <p:sp>
        <p:nvSpPr>
          <p:cNvPr id="6" name="5 Slayt Numarası Yer Tutucusu"/>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28E1E631-F325-457E-B97B-7FE3178A9A66}" type="slidenum">
              <a:rPr lang="tr-TR" altLang="tr-TR"/>
              <a:pPr/>
              <a:t>‹#›</a:t>
            </a:fld>
            <a:endParaRPr lang="tr-TR" altLang="tr-TR"/>
          </a:p>
        </p:txBody>
      </p:sp>
    </p:spTree>
    <p:extLst>
      <p:ext uri="{BB962C8B-B14F-4D97-AF65-F5344CB8AC3E}">
        <p14:creationId xmlns:p14="http://schemas.microsoft.com/office/powerpoint/2010/main" val="410053387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3 Metin kutusu"/>
          <p:cNvSpPr txBox="1">
            <a:spLocks noChangeArrowheads="1"/>
          </p:cNvSpPr>
          <p:nvPr/>
        </p:nvSpPr>
        <p:spPr bwMode="auto">
          <a:xfrm>
            <a:off x="1981200" y="685800"/>
            <a:ext cx="8382000" cy="520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fontAlgn="base" hangingPunct="1">
              <a:spcBef>
                <a:spcPct val="0"/>
              </a:spcBef>
              <a:spcAft>
                <a:spcPct val="0"/>
              </a:spcAft>
              <a:buNone/>
            </a:pPr>
            <a:r>
              <a:rPr lang="tr-TR" altLang="tr-TR" sz="2400" b="1">
                <a:solidFill>
                  <a:srgbClr val="FF0000"/>
                </a:solidFill>
                <a:latin typeface="Comic Sans MS" panose="030F0702030302020204" pitchFamily="66" charset="0"/>
              </a:rPr>
              <a:t>FEN EĞİTİMİNİN GENEL AMAÇLARI</a:t>
            </a:r>
          </a:p>
          <a:p>
            <a:pPr eaLnBrk="1" fontAlgn="base" hangingPunct="1">
              <a:spcBef>
                <a:spcPct val="0"/>
              </a:spcBef>
              <a:spcAft>
                <a:spcPct val="0"/>
              </a:spcAft>
              <a:buNone/>
            </a:pPr>
            <a:endParaRPr lang="tr-TR" altLang="tr-TR" sz="2400" b="1">
              <a:solidFill>
                <a:srgbClr val="FF0000"/>
              </a:solidFill>
              <a:latin typeface="Comic Sans MS" panose="030F0702030302020204" pitchFamily="66" charset="0"/>
            </a:endParaRPr>
          </a:p>
          <a:p>
            <a:pPr eaLnBrk="1" fontAlgn="base" hangingPunct="1">
              <a:spcBef>
                <a:spcPct val="0"/>
              </a:spcBef>
              <a:spcAft>
                <a:spcPct val="0"/>
              </a:spcAft>
              <a:buNone/>
            </a:pPr>
            <a:r>
              <a:rPr lang="tr-TR" altLang="tr-TR" sz="2400" b="1">
                <a:solidFill>
                  <a:srgbClr val="FF0000"/>
                </a:solidFill>
                <a:latin typeface="Comic Sans MS" panose="030F0702030302020204" pitchFamily="66" charset="0"/>
              </a:rPr>
              <a:t>Fen dersleri okul programlarında;</a:t>
            </a:r>
          </a:p>
          <a:p>
            <a:pPr eaLnBrk="1" fontAlgn="base" hangingPunct="1">
              <a:spcBef>
                <a:spcPct val="0"/>
              </a:spcBef>
              <a:spcAft>
                <a:spcPct val="0"/>
              </a:spcAft>
              <a:buNone/>
            </a:pPr>
            <a:endParaRPr lang="tr-TR" altLang="tr-TR" sz="2400" b="1">
              <a:solidFill>
                <a:srgbClr val="FF0000"/>
              </a:solidFill>
              <a:latin typeface="Comic Sans MS" panose="030F0702030302020204" pitchFamily="66" charset="0"/>
            </a:endParaRPr>
          </a:p>
          <a:p>
            <a:pPr eaLnBrk="1" fontAlgn="base" hangingPunct="1">
              <a:spcBef>
                <a:spcPct val="0"/>
              </a:spcBef>
              <a:spcAft>
                <a:spcPct val="0"/>
              </a:spcAft>
              <a:buNone/>
            </a:pPr>
            <a:r>
              <a:rPr lang="tr-TR" altLang="tr-TR" sz="2000" b="1">
                <a:solidFill>
                  <a:prstClr val="black"/>
                </a:solidFill>
                <a:latin typeface="Comic Sans MS" panose="030F0702030302020204" pitchFamily="66" charset="0"/>
              </a:rPr>
              <a:t>-Fen konularında genel bilgi verme ( Fen okur-yazarlığı)</a:t>
            </a:r>
          </a:p>
          <a:p>
            <a:pPr eaLnBrk="1" fontAlgn="base" hangingPunct="1">
              <a:spcBef>
                <a:spcPct val="0"/>
              </a:spcBef>
              <a:spcAft>
                <a:spcPct val="0"/>
              </a:spcAft>
              <a:buNone/>
            </a:pPr>
            <a:r>
              <a:rPr lang="tr-TR" altLang="tr-TR" sz="2000" b="1">
                <a:solidFill>
                  <a:prstClr val="black"/>
                </a:solidFill>
                <a:latin typeface="Comic Sans MS" panose="030F0702030302020204" pitchFamily="66" charset="0"/>
              </a:rPr>
              <a:t>-Fen dersleri aracılığıyla zihinsel ve el becerileri geliştirme</a:t>
            </a:r>
          </a:p>
          <a:p>
            <a:pPr eaLnBrk="1" fontAlgn="base" hangingPunct="1">
              <a:spcBef>
                <a:spcPct val="0"/>
              </a:spcBef>
              <a:spcAft>
                <a:spcPct val="0"/>
              </a:spcAft>
              <a:buNone/>
            </a:pPr>
            <a:r>
              <a:rPr lang="tr-TR" altLang="tr-TR" sz="2000" b="1">
                <a:solidFill>
                  <a:prstClr val="black"/>
                </a:solidFill>
                <a:latin typeface="Comic Sans MS" panose="030F0702030302020204" pitchFamily="66" charset="0"/>
              </a:rPr>
              <a:t>-Fen ve teknoloji alanlarındaki meslek eğitimine temel oluşturma amacıyla yer almaktadır. </a:t>
            </a:r>
          </a:p>
          <a:p>
            <a:pPr eaLnBrk="1" fontAlgn="base" hangingPunct="1">
              <a:spcBef>
                <a:spcPct val="0"/>
              </a:spcBef>
              <a:spcAft>
                <a:spcPct val="0"/>
              </a:spcAft>
              <a:buNone/>
            </a:pPr>
            <a:endParaRPr lang="tr-TR" altLang="tr-TR" sz="2000" b="1">
              <a:solidFill>
                <a:prstClr val="black"/>
              </a:solidFill>
              <a:latin typeface="Comic Sans MS" panose="030F0702030302020204" pitchFamily="66" charset="0"/>
            </a:endParaRPr>
          </a:p>
          <a:p>
            <a:pPr eaLnBrk="1" fontAlgn="base" hangingPunct="1">
              <a:spcBef>
                <a:spcPct val="0"/>
              </a:spcBef>
              <a:spcAft>
                <a:spcPct val="0"/>
              </a:spcAft>
              <a:buNone/>
            </a:pPr>
            <a:r>
              <a:rPr lang="tr-TR" altLang="tr-TR" sz="2000" b="1">
                <a:solidFill>
                  <a:prstClr val="black"/>
                </a:solidFill>
                <a:latin typeface="Comic Sans MS" panose="030F0702030302020204" pitchFamily="66" charset="0"/>
              </a:rPr>
              <a:t>Bu genel amaçlara dayalı fen eğitiminin hedefleri:</a:t>
            </a:r>
          </a:p>
          <a:p>
            <a:pPr eaLnBrk="1" fontAlgn="base" hangingPunct="1">
              <a:spcBef>
                <a:spcPct val="0"/>
              </a:spcBef>
              <a:spcAft>
                <a:spcPct val="0"/>
              </a:spcAft>
              <a:buNone/>
            </a:pPr>
            <a:endParaRPr lang="tr-TR" altLang="tr-TR" sz="2000" b="1">
              <a:solidFill>
                <a:prstClr val="black"/>
              </a:solidFill>
              <a:latin typeface="Comic Sans MS" panose="030F0702030302020204" pitchFamily="66" charset="0"/>
            </a:endParaRPr>
          </a:p>
          <a:p>
            <a:pPr algn="just" eaLnBrk="1" fontAlgn="base" hangingPunct="1">
              <a:spcBef>
                <a:spcPct val="0"/>
              </a:spcBef>
              <a:spcAft>
                <a:spcPct val="0"/>
              </a:spcAft>
              <a:buNone/>
            </a:pPr>
            <a:r>
              <a:rPr lang="en-US" altLang="tr-TR" sz="2000" b="1">
                <a:solidFill>
                  <a:srgbClr val="FF0000"/>
                </a:solidFill>
                <a:latin typeface="Comic Sans MS" panose="030F0702030302020204" pitchFamily="66" charset="0"/>
              </a:rPr>
              <a:t>1.Bilimsel bilgileri bilme ve anlama</a:t>
            </a:r>
            <a:r>
              <a:rPr lang="en-US" altLang="tr-TR" sz="2000" b="1">
                <a:solidFill>
                  <a:prstClr val="black"/>
                </a:solidFill>
                <a:latin typeface="Comic Sans MS" panose="030F0702030302020204" pitchFamily="66" charset="0"/>
              </a:rPr>
              <a:t>: </a:t>
            </a:r>
            <a:r>
              <a:rPr lang="tr-TR" altLang="tr-TR" sz="2000" b="1">
                <a:solidFill>
                  <a:prstClr val="black"/>
                </a:solidFill>
                <a:latin typeface="Comic Sans MS" panose="030F0702030302020204" pitchFamily="66" charset="0"/>
              </a:rPr>
              <a:t>Öğrencilerin bir bilim adamı gibi çalışarak  </a:t>
            </a:r>
            <a:r>
              <a:rPr lang="en-US" altLang="tr-TR" sz="2000" b="1">
                <a:solidFill>
                  <a:prstClr val="black"/>
                </a:solidFill>
                <a:latin typeface="Comic Sans MS" panose="030F0702030302020204" pitchFamily="66" charset="0"/>
              </a:rPr>
              <a:t>bilimsel bilgiler</a:t>
            </a:r>
            <a:r>
              <a:rPr lang="tr-TR" altLang="tr-TR" sz="2000" b="1">
                <a:solidFill>
                  <a:prstClr val="black"/>
                </a:solidFill>
                <a:latin typeface="Comic Sans MS" panose="030F0702030302020204" pitchFamily="66" charset="0"/>
              </a:rPr>
              <a:t>e </a:t>
            </a:r>
            <a:r>
              <a:rPr lang="en-US" altLang="tr-TR" sz="2000" b="1">
                <a:solidFill>
                  <a:prstClr val="black"/>
                </a:solidFill>
                <a:latin typeface="Comic Sans MS" panose="030F0702030302020204" pitchFamily="66" charset="0"/>
              </a:rPr>
              <a:t>kendileri</a:t>
            </a:r>
            <a:r>
              <a:rPr lang="tr-TR" altLang="tr-TR" sz="2000" b="1">
                <a:solidFill>
                  <a:prstClr val="black"/>
                </a:solidFill>
                <a:latin typeface="Comic Sans MS" panose="030F0702030302020204" pitchFamily="66" charset="0"/>
              </a:rPr>
              <a:t>nin ulaşması sağlamak, </a:t>
            </a:r>
            <a:r>
              <a:rPr lang="en-US" altLang="tr-TR" sz="2000" b="1">
                <a:solidFill>
                  <a:prstClr val="black"/>
                </a:solidFill>
                <a:latin typeface="Comic Sans MS" panose="030F0702030302020204" pitchFamily="66" charset="0"/>
              </a:rPr>
              <a:t>fen bilimlerinin tarihini bilme ve felsefesini anlama</a:t>
            </a:r>
            <a:r>
              <a:rPr lang="tr-TR" altLang="tr-TR" sz="2000" b="1">
                <a:solidFill>
                  <a:prstClr val="black"/>
                </a:solidFill>
                <a:latin typeface="Comic Sans MS" panose="030F0702030302020204" pitchFamily="66" charset="0"/>
              </a:rPr>
              <a:t>.</a:t>
            </a:r>
          </a:p>
          <a:p>
            <a:pPr eaLnBrk="1" fontAlgn="base" hangingPunct="1">
              <a:spcBef>
                <a:spcPct val="0"/>
              </a:spcBef>
              <a:spcAft>
                <a:spcPct val="0"/>
              </a:spcAft>
              <a:buNone/>
            </a:pPr>
            <a:endParaRPr lang="tr-TR" altLang="tr-TR" sz="1800">
              <a:solidFill>
                <a:srgbClr val="FF0000"/>
              </a:solidFill>
              <a:latin typeface="Comic Sans MS" panose="030F0702030302020204" pitchFamily="66" charset="0"/>
            </a:endParaRPr>
          </a:p>
          <a:p>
            <a:pPr eaLnBrk="1" fontAlgn="base" hangingPunct="1">
              <a:spcBef>
                <a:spcPct val="0"/>
              </a:spcBef>
              <a:spcAft>
                <a:spcPct val="0"/>
              </a:spcAft>
              <a:buNone/>
            </a:pPr>
            <a:endParaRPr lang="tr-TR" altLang="tr-TR" sz="1800">
              <a:solidFill>
                <a:prstClr val="black"/>
              </a:solidFill>
            </a:endParaRPr>
          </a:p>
        </p:txBody>
      </p:sp>
    </p:spTree>
    <p:extLst>
      <p:ext uri="{BB962C8B-B14F-4D97-AF65-F5344CB8AC3E}">
        <p14:creationId xmlns:p14="http://schemas.microsoft.com/office/powerpoint/2010/main" val="109819844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nodeType="clickEffect">
                                  <p:stCondLst>
                                    <p:cond delay="0"/>
                                  </p:stCondLst>
                                  <p:childTnLst>
                                    <p:set>
                                      <p:cBhvr>
                                        <p:cTn id="6" dur="1" fill="hold">
                                          <p:stCondLst>
                                            <p:cond delay="0"/>
                                          </p:stCondLst>
                                        </p:cTn>
                                        <p:tgtEl>
                                          <p:spTgt spid="2050">
                                            <p:txEl>
                                              <p:pRg st="0" end="0"/>
                                            </p:txEl>
                                          </p:spTgt>
                                        </p:tgtEl>
                                        <p:attrNameLst>
                                          <p:attrName>style.visibility</p:attrName>
                                        </p:attrNameLst>
                                      </p:cBhvr>
                                      <p:to>
                                        <p:strVal val="visible"/>
                                      </p:to>
                                    </p:set>
                                    <p:anim to="" calcmode="lin" valueType="num">
                                      <p:cBhvr>
                                        <p:cTn id="7" dur="1" fill="hold"/>
                                        <p:tgtEl>
                                          <p:spTgt spid="2050">
                                            <p:txEl>
                                              <p:pRg st="0" end="0"/>
                                            </p:txEl>
                                          </p:spTgt>
                                        </p:tgtEl>
                                        <p:attrNameLst>
                                          <p:attrName/>
                                        </p:attrNameLst>
                                      </p:cBhvr>
                                    </p:anim>
                                  </p:childTnLst>
                                </p:cTn>
                              </p:par>
                              <p:par>
                                <p:cTn id="8" presetID="24" presetClass="entr" presetSubtype="0" fill="hold" nodeType="withEffect">
                                  <p:stCondLst>
                                    <p:cond delay="0"/>
                                  </p:stCondLst>
                                  <p:childTnLst>
                                    <p:set>
                                      <p:cBhvr>
                                        <p:cTn id="9" dur="1" fill="hold">
                                          <p:stCondLst>
                                            <p:cond delay="0"/>
                                          </p:stCondLst>
                                        </p:cTn>
                                        <p:tgtEl>
                                          <p:spTgt spid="2050">
                                            <p:txEl>
                                              <p:pRg st="2" end="2"/>
                                            </p:txEl>
                                          </p:spTgt>
                                        </p:tgtEl>
                                        <p:attrNameLst>
                                          <p:attrName>style.visibility</p:attrName>
                                        </p:attrNameLst>
                                      </p:cBhvr>
                                      <p:to>
                                        <p:strVal val="visible"/>
                                      </p:to>
                                    </p:set>
                                    <p:anim to="" calcmode="lin" valueType="num">
                                      <p:cBhvr>
                                        <p:cTn id="10" dur="1" fill="hold"/>
                                        <p:tgtEl>
                                          <p:spTgt spid="2050">
                                            <p:txEl>
                                              <p:pRg st="2" end="2"/>
                                            </p:txEl>
                                          </p:spTgt>
                                        </p:tgtEl>
                                        <p:attrNameLst>
                                          <p:attrName/>
                                        </p:attrNameLst>
                                      </p:cBhvr>
                                    </p:anim>
                                  </p:childTnLst>
                                </p:cTn>
                              </p:par>
                              <p:par>
                                <p:cTn id="11" presetID="24" presetClass="entr" presetSubtype="0" fill="hold" nodeType="withEffect">
                                  <p:stCondLst>
                                    <p:cond delay="0"/>
                                  </p:stCondLst>
                                  <p:childTnLst>
                                    <p:set>
                                      <p:cBhvr>
                                        <p:cTn id="12" dur="1" fill="hold">
                                          <p:stCondLst>
                                            <p:cond delay="0"/>
                                          </p:stCondLst>
                                        </p:cTn>
                                        <p:tgtEl>
                                          <p:spTgt spid="2050">
                                            <p:txEl>
                                              <p:pRg st="4" end="4"/>
                                            </p:txEl>
                                          </p:spTgt>
                                        </p:tgtEl>
                                        <p:attrNameLst>
                                          <p:attrName>style.visibility</p:attrName>
                                        </p:attrNameLst>
                                      </p:cBhvr>
                                      <p:to>
                                        <p:strVal val="visible"/>
                                      </p:to>
                                    </p:set>
                                    <p:anim to="" calcmode="lin" valueType="num">
                                      <p:cBhvr>
                                        <p:cTn id="13" dur="1" fill="hold"/>
                                        <p:tgtEl>
                                          <p:spTgt spid="2050">
                                            <p:txEl>
                                              <p:pRg st="4" end="4"/>
                                            </p:txEl>
                                          </p:spTgt>
                                        </p:tgtEl>
                                        <p:attrNameLst>
                                          <p:attrName/>
                                        </p:attrNameLst>
                                      </p:cBhvr>
                                    </p:anim>
                                  </p:childTnLst>
                                </p:cTn>
                              </p:par>
                              <p:par>
                                <p:cTn id="14" presetID="24" presetClass="entr" presetSubtype="0" fill="hold" nodeType="withEffect">
                                  <p:stCondLst>
                                    <p:cond delay="0"/>
                                  </p:stCondLst>
                                  <p:childTnLst>
                                    <p:set>
                                      <p:cBhvr>
                                        <p:cTn id="15" dur="1" fill="hold">
                                          <p:stCondLst>
                                            <p:cond delay="0"/>
                                          </p:stCondLst>
                                        </p:cTn>
                                        <p:tgtEl>
                                          <p:spTgt spid="2050">
                                            <p:txEl>
                                              <p:pRg st="5" end="5"/>
                                            </p:txEl>
                                          </p:spTgt>
                                        </p:tgtEl>
                                        <p:attrNameLst>
                                          <p:attrName>style.visibility</p:attrName>
                                        </p:attrNameLst>
                                      </p:cBhvr>
                                      <p:to>
                                        <p:strVal val="visible"/>
                                      </p:to>
                                    </p:set>
                                    <p:anim to="" calcmode="lin" valueType="num">
                                      <p:cBhvr>
                                        <p:cTn id="16" dur="1" fill="hold"/>
                                        <p:tgtEl>
                                          <p:spTgt spid="2050">
                                            <p:txEl>
                                              <p:pRg st="5" end="5"/>
                                            </p:txEl>
                                          </p:spTgt>
                                        </p:tgtEl>
                                        <p:attrNameLst>
                                          <p:attrName/>
                                        </p:attrNameLst>
                                      </p:cBhvr>
                                    </p:anim>
                                  </p:childTnLst>
                                </p:cTn>
                              </p:par>
                              <p:par>
                                <p:cTn id="17" presetID="24" presetClass="entr" presetSubtype="0" fill="hold" nodeType="withEffect">
                                  <p:stCondLst>
                                    <p:cond delay="0"/>
                                  </p:stCondLst>
                                  <p:childTnLst>
                                    <p:set>
                                      <p:cBhvr>
                                        <p:cTn id="18" dur="1" fill="hold">
                                          <p:stCondLst>
                                            <p:cond delay="0"/>
                                          </p:stCondLst>
                                        </p:cTn>
                                        <p:tgtEl>
                                          <p:spTgt spid="2050">
                                            <p:txEl>
                                              <p:pRg st="6" end="6"/>
                                            </p:txEl>
                                          </p:spTgt>
                                        </p:tgtEl>
                                        <p:attrNameLst>
                                          <p:attrName>style.visibility</p:attrName>
                                        </p:attrNameLst>
                                      </p:cBhvr>
                                      <p:to>
                                        <p:strVal val="visible"/>
                                      </p:to>
                                    </p:set>
                                    <p:anim to="" calcmode="lin" valueType="num">
                                      <p:cBhvr>
                                        <p:cTn id="19" dur="1" fill="hold"/>
                                        <p:tgtEl>
                                          <p:spTgt spid="2050">
                                            <p:txEl>
                                              <p:pRg st="6" end="6"/>
                                            </p:txEl>
                                          </p:spTgt>
                                        </p:tgtEl>
                                        <p:attrNameLst>
                                          <p:attrName/>
                                        </p:attrNameLst>
                                      </p:cBhvr>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4" presetClass="entr" presetSubtype="0" fill="hold" nodeType="clickEffect">
                                  <p:stCondLst>
                                    <p:cond delay="0"/>
                                  </p:stCondLst>
                                  <p:childTnLst>
                                    <p:set>
                                      <p:cBhvr>
                                        <p:cTn id="23" dur="1" fill="hold">
                                          <p:stCondLst>
                                            <p:cond delay="0"/>
                                          </p:stCondLst>
                                        </p:cTn>
                                        <p:tgtEl>
                                          <p:spTgt spid="2050">
                                            <p:txEl>
                                              <p:pRg st="8" end="8"/>
                                            </p:txEl>
                                          </p:spTgt>
                                        </p:tgtEl>
                                        <p:attrNameLst>
                                          <p:attrName>style.visibility</p:attrName>
                                        </p:attrNameLst>
                                      </p:cBhvr>
                                      <p:to>
                                        <p:strVal val="visible"/>
                                      </p:to>
                                    </p:set>
                                    <p:anim to="" calcmode="lin" valueType="num">
                                      <p:cBhvr>
                                        <p:cTn id="24" dur="1" fill="hold"/>
                                        <p:tgtEl>
                                          <p:spTgt spid="2050">
                                            <p:txEl>
                                              <p:pRg st="8" end="8"/>
                                            </p:txEl>
                                          </p:spTgt>
                                        </p:tgtEl>
                                        <p:attrNameLst>
                                          <p:attrName/>
                                        </p:attrNameLst>
                                      </p:cBhvr>
                                    </p:anim>
                                  </p:childTnLst>
                                </p:cTn>
                              </p:par>
                              <p:par>
                                <p:cTn id="25" presetID="24" presetClass="entr" presetSubtype="0" fill="hold" nodeType="withEffect">
                                  <p:stCondLst>
                                    <p:cond delay="0"/>
                                  </p:stCondLst>
                                  <p:childTnLst>
                                    <p:set>
                                      <p:cBhvr>
                                        <p:cTn id="26" dur="1" fill="hold">
                                          <p:stCondLst>
                                            <p:cond delay="0"/>
                                          </p:stCondLst>
                                        </p:cTn>
                                        <p:tgtEl>
                                          <p:spTgt spid="2050">
                                            <p:txEl>
                                              <p:pRg st="10" end="10"/>
                                            </p:txEl>
                                          </p:spTgt>
                                        </p:tgtEl>
                                        <p:attrNameLst>
                                          <p:attrName>style.visibility</p:attrName>
                                        </p:attrNameLst>
                                      </p:cBhvr>
                                      <p:to>
                                        <p:strVal val="visible"/>
                                      </p:to>
                                    </p:set>
                                    <p:anim to="" calcmode="lin" valueType="num">
                                      <p:cBhvr>
                                        <p:cTn id="27" dur="1" fill="hold"/>
                                        <p:tgtEl>
                                          <p:spTgt spid="2050">
                                            <p:txEl>
                                              <p:pRg st="10" end="1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4"/>
          <p:cNvSpPr txBox="1">
            <a:spLocks noChangeArrowheads="1"/>
          </p:cNvSpPr>
          <p:nvPr/>
        </p:nvSpPr>
        <p:spPr bwMode="auto">
          <a:xfrm>
            <a:off x="1847850" y="404814"/>
            <a:ext cx="8496300" cy="637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50000"/>
              </a:spcBef>
              <a:spcAft>
                <a:spcPct val="0"/>
              </a:spcAft>
              <a:buNone/>
            </a:pPr>
            <a:r>
              <a:rPr lang="tr-TR" altLang="tr-TR" sz="2400" b="1">
                <a:solidFill>
                  <a:srgbClr val="FF0000"/>
                </a:solidFill>
                <a:latin typeface="Comic Sans MS" panose="030F0702030302020204" pitchFamily="66" charset="0"/>
              </a:rPr>
              <a:t>1948 Programı</a:t>
            </a:r>
          </a:p>
          <a:p>
            <a:pPr eaLnBrk="1" fontAlgn="base" hangingPunct="1">
              <a:spcBef>
                <a:spcPct val="50000"/>
              </a:spcBef>
              <a:spcAft>
                <a:spcPct val="0"/>
              </a:spcAft>
              <a:buNone/>
            </a:pPr>
            <a:r>
              <a:rPr lang="tr-TR" altLang="tr-TR" sz="2400" b="1">
                <a:solidFill>
                  <a:srgbClr val="000000"/>
                </a:solidFill>
                <a:latin typeface="Comic Sans MS" panose="030F0702030302020204" pitchFamily="66" charset="0"/>
              </a:rPr>
              <a:t>Bu program 1936 ve 1939 programlarının birleştirilmesi oluşturulmuştur. “Hayat bilgisi”, “Tabiat Bilgisi”, “Aile Bilgisi” ve “Tarım-İş” derslerinden oluşan programda, “Hayat Bilgisi dersi bir gözlem, yaşama, iş ve deney dersidir.” görüşü yer almaktadır.</a:t>
            </a:r>
          </a:p>
          <a:p>
            <a:pPr eaLnBrk="1" fontAlgn="base" hangingPunct="1">
              <a:spcBef>
                <a:spcPct val="50000"/>
              </a:spcBef>
              <a:spcAft>
                <a:spcPct val="0"/>
              </a:spcAft>
              <a:buNone/>
            </a:pPr>
            <a:r>
              <a:rPr lang="tr-TR" altLang="tr-TR" sz="2400" b="1">
                <a:solidFill>
                  <a:srgbClr val="000000"/>
                </a:solidFill>
                <a:latin typeface="Comic Sans MS" panose="030F0702030302020204" pitchFamily="66" charset="0"/>
              </a:rPr>
              <a:t>1948 Hayat Bilgisi programında sosyal yarar ön planda tutulmuş, bilim ikinci plana atılmıştır. </a:t>
            </a:r>
            <a:r>
              <a:rPr lang="tr-TR" altLang="tr-TR" sz="2400">
                <a:solidFill>
                  <a:srgbClr val="000000"/>
                </a:solidFill>
                <a:latin typeface="Comic Sans MS" panose="030F0702030302020204" pitchFamily="66" charset="0"/>
              </a:rPr>
              <a:t> </a:t>
            </a:r>
          </a:p>
          <a:p>
            <a:pPr eaLnBrk="1" fontAlgn="base" hangingPunct="1">
              <a:spcBef>
                <a:spcPct val="50000"/>
              </a:spcBef>
              <a:spcAft>
                <a:spcPct val="0"/>
              </a:spcAft>
              <a:buNone/>
            </a:pPr>
            <a:r>
              <a:rPr lang="tr-TR" altLang="tr-TR" sz="2400" b="1">
                <a:solidFill>
                  <a:srgbClr val="000000"/>
                </a:solidFill>
                <a:latin typeface="Comic Sans MS" panose="030F0702030302020204" pitchFamily="66" charset="0"/>
              </a:rPr>
              <a:t>Bu programda ; amaçlar öğrenci davranışları şeklinde ifade edilmiş, bilimsel süreç gerektiren etkinliklerden çok sosyal yarar ilkesi ön planda tutulmuştur. Ayrıca ünite ve konuların düzenlenmesinde bir sistem oluşturulamamış ve derslerde konu tekrarları yapılmıştır</a:t>
            </a:r>
            <a:r>
              <a:rPr lang="tr-TR" altLang="tr-TR" sz="2400">
                <a:solidFill>
                  <a:srgbClr val="000000"/>
                </a:solidFill>
                <a:latin typeface="Comic Sans MS" panose="030F0702030302020204" pitchFamily="66" charset="0"/>
              </a:rPr>
              <a:t>.</a:t>
            </a:r>
          </a:p>
          <a:p>
            <a:pPr eaLnBrk="1" fontAlgn="base" hangingPunct="1">
              <a:spcBef>
                <a:spcPct val="50000"/>
              </a:spcBef>
              <a:spcAft>
                <a:spcPct val="0"/>
              </a:spcAft>
              <a:buNone/>
            </a:pPr>
            <a:endParaRPr lang="tr-TR" altLang="tr-TR" sz="2400">
              <a:solidFill>
                <a:srgbClr val="000000"/>
              </a:solidFill>
              <a:latin typeface="Comic Sans MS" panose="030F0702030302020204" pitchFamily="66" charset="0"/>
            </a:endParaRPr>
          </a:p>
        </p:txBody>
      </p:sp>
    </p:spTree>
    <p:extLst>
      <p:ext uri="{BB962C8B-B14F-4D97-AF65-F5344CB8AC3E}">
        <p14:creationId xmlns:p14="http://schemas.microsoft.com/office/powerpoint/2010/main" val="14066743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4"/>
          <p:cNvSpPr txBox="1">
            <a:spLocks noChangeArrowheads="1"/>
          </p:cNvSpPr>
          <p:nvPr/>
        </p:nvSpPr>
        <p:spPr bwMode="auto">
          <a:xfrm>
            <a:off x="1919289" y="1052513"/>
            <a:ext cx="8353425"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50000"/>
              </a:spcBef>
              <a:spcAft>
                <a:spcPct val="0"/>
              </a:spcAft>
              <a:buNone/>
            </a:pPr>
            <a:r>
              <a:rPr lang="tr-TR" altLang="tr-TR" sz="2400" b="1">
                <a:solidFill>
                  <a:srgbClr val="FF0000"/>
                </a:solidFill>
                <a:latin typeface="Comic Sans MS" panose="030F0702030302020204" pitchFamily="66" charset="0"/>
              </a:rPr>
              <a:t>1968 Programı</a:t>
            </a:r>
          </a:p>
          <a:p>
            <a:pPr eaLnBrk="1" fontAlgn="base" hangingPunct="1">
              <a:spcBef>
                <a:spcPct val="50000"/>
              </a:spcBef>
              <a:spcAft>
                <a:spcPct val="0"/>
              </a:spcAft>
              <a:buNone/>
            </a:pPr>
            <a:r>
              <a:rPr lang="tr-TR" altLang="tr-TR" sz="2400" b="1">
                <a:solidFill>
                  <a:srgbClr val="000000"/>
                </a:solidFill>
                <a:latin typeface="Comic Sans MS" panose="030F0702030302020204" pitchFamily="66" charset="0"/>
              </a:rPr>
              <a:t>Bu programda “Fen ve Tabiat Bilgileri” adıyla belirtilen ders 1948 programındaki Tabiat Bilgisi, Aile Bilgisi ve Tarım ve İş Bilgisinin bütünleşmiş biçimidir. Bu programın en önemli özelliği ders konularının bilgi ve anlayış bakımından bir bütün yer almasıdır.</a:t>
            </a:r>
          </a:p>
          <a:p>
            <a:pPr eaLnBrk="1" fontAlgn="base" hangingPunct="1">
              <a:spcBef>
                <a:spcPct val="50000"/>
              </a:spcBef>
              <a:spcAft>
                <a:spcPct val="0"/>
              </a:spcAft>
              <a:buNone/>
            </a:pPr>
            <a:r>
              <a:rPr lang="tr-TR" altLang="tr-TR" sz="2400" b="1">
                <a:solidFill>
                  <a:srgbClr val="000000"/>
                </a:solidFill>
                <a:latin typeface="Comic Sans MS" panose="030F0702030302020204" pitchFamily="66" charset="0"/>
              </a:rPr>
              <a:t>Biçim olarak “Ünite Yaklaşımına” uygun olarak hazırlanmış ve amaçlar için hedef, davranış analizine yer verilmiş, öğrencilerin etkin katılımını sağlayacak bir eğitim önerilmiştir.</a:t>
            </a:r>
          </a:p>
        </p:txBody>
      </p:sp>
    </p:spTree>
    <p:extLst>
      <p:ext uri="{BB962C8B-B14F-4D97-AF65-F5344CB8AC3E}">
        <p14:creationId xmlns:p14="http://schemas.microsoft.com/office/powerpoint/2010/main" val="3055254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4"/>
          <p:cNvSpPr txBox="1">
            <a:spLocks noChangeArrowheads="1"/>
          </p:cNvSpPr>
          <p:nvPr/>
        </p:nvSpPr>
        <p:spPr bwMode="auto">
          <a:xfrm>
            <a:off x="1774825" y="476250"/>
            <a:ext cx="8642350" cy="433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50000"/>
              </a:spcBef>
              <a:spcAft>
                <a:spcPct val="0"/>
              </a:spcAft>
              <a:buNone/>
            </a:pPr>
            <a:r>
              <a:rPr lang="tr-TR" altLang="tr-TR" sz="2400" b="1">
                <a:solidFill>
                  <a:srgbClr val="FF0000"/>
                </a:solidFill>
                <a:latin typeface="Comic Sans MS" panose="030F0702030302020204" pitchFamily="66" charset="0"/>
              </a:rPr>
              <a:t>1974 Programı</a:t>
            </a:r>
          </a:p>
          <a:p>
            <a:pPr eaLnBrk="1" fontAlgn="base" hangingPunct="1">
              <a:spcBef>
                <a:spcPct val="50000"/>
              </a:spcBef>
              <a:spcAft>
                <a:spcPct val="0"/>
              </a:spcAft>
              <a:buNone/>
            </a:pPr>
            <a:r>
              <a:rPr lang="tr-TR" altLang="tr-TR" sz="2400" b="1">
                <a:solidFill>
                  <a:srgbClr val="000000"/>
                </a:solidFill>
                <a:latin typeface="Comic Sans MS" panose="030F0702030302020204" pitchFamily="66" charset="0"/>
              </a:rPr>
              <a:t>Bu programda dersin adı “Fen Bilgisi” olarak değiştirilmiş ve sosyal yarar felsefesi ve teknolojiye önem veren görüşlerle, </a:t>
            </a:r>
            <a:r>
              <a:rPr lang="tr-TR" altLang="tr-TR" sz="2400" b="1" i="1">
                <a:solidFill>
                  <a:srgbClr val="333399"/>
                </a:solidFill>
                <a:latin typeface="Comic Sans MS" panose="030F0702030302020204" pitchFamily="66" charset="0"/>
              </a:rPr>
              <a:t>bilimsel süreç yoluyla bilgi kazandırma</a:t>
            </a:r>
            <a:r>
              <a:rPr lang="tr-TR" altLang="tr-TR" sz="2400" b="1">
                <a:solidFill>
                  <a:srgbClr val="000000"/>
                </a:solidFill>
                <a:latin typeface="Comic Sans MS" panose="030F0702030302020204" pitchFamily="66" charset="0"/>
              </a:rPr>
              <a:t> ilkesi ağırlık kazanmıştır. </a:t>
            </a:r>
          </a:p>
          <a:p>
            <a:pPr eaLnBrk="1" fontAlgn="base" hangingPunct="1">
              <a:spcBef>
                <a:spcPct val="50000"/>
              </a:spcBef>
              <a:spcAft>
                <a:spcPct val="0"/>
              </a:spcAft>
              <a:buNone/>
            </a:pPr>
            <a:endParaRPr lang="tr-TR" altLang="tr-TR" sz="2400" b="1">
              <a:solidFill>
                <a:srgbClr val="000000"/>
              </a:solidFill>
              <a:latin typeface="Comic Sans MS" panose="030F0702030302020204" pitchFamily="66" charset="0"/>
            </a:endParaRPr>
          </a:p>
          <a:p>
            <a:pPr eaLnBrk="1" fontAlgn="base" hangingPunct="1">
              <a:spcBef>
                <a:spcPct val="50000"/>
              </a:spcBef>
              <a:spcAft>
                <a:spcPct val="0"/>
              </a:spcAft>
              <a:buNone/>
            </a:pPr>
            <a:r>
              <a:rPr lang="tr-TR" altLang="tr-TR" sz="2400" b="1">
                <a:solidFill>
                  <a:srgbClr val="000000"/>
                </a:solidFill>
                <a:latin typeface="Comic Sans MS" panose="030F0702030302020204" pitchFamily="66" charset="0"/>
              </a:rPr>
              <a:t>İlkokulların ilk üç sınıfında “Hayat Bilgisi” derslerinde sosyal yarar ön planda bulundurulduğundan öğrenciler 4. ve 5. sınıfta bilimsel süreçleri esas alan Fen derslerine hazırlanamamaktadır. </a:t>
            </a:r>
          </a:p>
        </p:txBody>
      </p:sp>
    </p:spTree>
    <p:extLst>
      <p:ext uri="{BB962C8B-B14F-4D97-AF65-F5344CB8AC3E}">
        <p14:creationId xmlns:p14="http://schemas.microsoft.com/office/powerpoint/2010/main" val="30103033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Text Box 4"/>
          <p:cNvSpPr txBox="1">
            <a:spLocks noChangeArrowheads="1"/>
          </p:cNvSpPr>
          <p:nvPr/>
        </p:nvSpPr>
        <p:spPr bwMode="auto">
          <a:xfrm>
            <a:off x="1524001" y="476251"/>
            <a:ext cx="8893175" cy="67403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50000"/>
              </a:spcBef>
              <a:spcAft>
                <a:spcPct val="0"/>
              </a:spcAft>
              <a:buNone/>
            </a:pPr>
            <a:endParaRPr lang="tr-TR" altLang="tr-TR" sz="2400" b="1">
              <a:solidFill>
                <a:srgbClr val="FF0000"/>
              </a:solidFill>
              <a:latin typeface="Comic Sans MS" panose="030F0702030302020204" pitchFamily="66" charset="0"/>
            </a:endParaRPr>
          </a:p>
          <a:p>
            <a:pPr eaLnBrk="1" fontAlgn="base" hangingPunct="1">
              <a:spcBef>
                <a:spcPct val="50000"/>
              </a:spcBef>
              <a:spcAft>
                <a:spcPct val="0"/>
              </a:spcAft>
              <a:buNone/>
            </a:pPr>
            <a:r>
              <a:rPr lang="tr-TR" altLang="tr-TR" sz="2400" b="1">
                <a:solidFill>
                  <a:srgbClr val="FF0000"/>
                </a:solidFill>
                <a:latin typeface="Comic Sans MS" panose="030F0702030302020204" pitchFamily="66" charset="0"/>
              </a:rPr>
              <a:t> 1977-1985-1992 Programları</a:t>
            </a:r>
          </a:p>
          <a:p>
            <a:pPr eaLnBrk="1" fontAlgn="base" hangingPunct="1">
              <a:spcBef>
                <a:spcPct val="100000"/>
              </a:spcBef>
              <a:spcAft>
                <a:spcPct val="0"/>
              </a:spcAft>
              <a:buNone/>
            </a:pPr>
            <a:r>
              <a:rPr lang="tr-TR" altLang="tr-TR" sz="2400" b="1">
                <a:solidFill>
                  <a:srgbClr val="000000"/>
                </a:solidFill>
                <a:latin typeface="Comic Sans MS" panose="030F0702030302020204" pitchFamily="66" charset="0"/>
              </a:rPr>
              <a:t> Bu programlar 1974 programı ile karşılaştırıldığında, bazı</a:t>
            </a:r>
          </a:p>
          <a:p>
            <a:pPr eaLnBrk="1" fontAlgn="base" hangingPunct="1">
              <a:spcBef>
                <a:spcPct val="100000"/>
              </a:spcBef>
              <a:spcAft>
                <a:spcPct val="0"/>
              </a:spcAft>
              <a:buNone/>
            </a:pPr>
            <a:r>
              <a:rPr lang="tr-TR" altLang="tr-TR" sz="2400" b="1">
                <a:solidFill>
                  <a:srgbClr val="000000"/>
                </a:solidFill>
                <a:latin typeface="Comic Sans MS" panose="030F0702030302020204" pitchFamily="66" charset="0"/>
              </a:rPr>
              <a:t> ünitelerin yerlerinin değiştirilmesine karşılık kapsam aynı    kalmıştır. </a:t>
            </a:r>
          </a:p>
          <a:p>
            <a:pPr eaLnBrk="1" fontAlgn="base" hangingPunct="1">
              <a:spcBef>
                <a:spcPct val="100000"/>
              </a:spcBef>
              <a:spcAft>
                <a:spcPct val="0"/>
              </a:spcAft>
              <a:buNone/>
            </a:pPr>
            <a:r>
              <a:rPr lang="tr-TR" altLang="tr-TR" sz="2400" b="1">
                <a:solidFill>
                  <a:srgbClr val="000000"/>
                </a:solidFill>
                <a:latin typeface="Comic Sans MS" panose="030F0702030302020204" pitchFamily="66" charset="0"/>
              </a:rPr>
              <a:t> </a:t>
            </a:r>
            <a:r>
              <a:rPr lang="tr-TR" altLang="tr-TR" sz="2400" b="1">
                <a:solidFill>
                  <a:srgbClr val="FF0000"/>
                </a:solidFill>
                <a:latin typeface="Comic Sans MS" panose="030F0702030302020204" pitchFamily="66" charset="0"/>
              </a:rPr>
              <a:t>2000 Programı</a:t>
            </a:r>
          </a:p>
          <a:p>
            <a:pPr eaLnBrk="1" fontAlgn="base" hangingPunct="1">
              <a:spcBef>
                <a:spcPct val="100000"/>
              </a:spcBef>
              <a:spcAft>
                <a:spcPct val="0"/>
              </a:spcAft>
              <a:buNone/>
            </a:pPr>
            <a:r>
              <a:rPr lang="tr-TR" altLang="tr-TR" sz="2400" b="1">
                <a:solidFill>
                  <a:srgbClr val="000000"/>
                </a:solidFill>
                <a:latin typeface="Comic Sans MS" panose="030F0702030302020204" pitchFamily="66" charset="0"/>
              </a:rPr>
              <a:t>Fen Bilgisi programı 2000 yılında “Eğitimde Çağı Yakalama 2000 Projesi” kapsamında değiştirilmiştir. Bu program düşünce sistemini geliştiren, öğrenci merkezli eğitimi önermektedir.</a:t>
            </a:r>
          </a:p>
          <a:p>
            <a:pPr eaLnBrk="1" fontAlgn="base" hangingPunct="1">
              <a:spcBef>
                <a:spcPct val="100000"/>
              </a:spcBef>
              <a:spcAft>
                <a:spcPct val="0"/>
              </a:spcAft>
              <a:buNone/>
            </a:pPr>
            <a:endParaRPr lang="tr-TR" altLang="tr-TR" sz="2400" b="1">
              <a:solidFill>
                <a:srgbClr val="000000"/>
              </a:solidFill>
              <a:latin typeface="Comic Sans MS" panose="030F0702030302020204" pitchFamily="66" charset="0"/>
            </a:endParaRPr>
          </a:p>
          <a:p>
            <a:pPr eaLnBrk="1" fontAlgn="base" hangingPunct="1">
              <a:spcBef>
                <a:spcPct val="50000"/>
              </a:spcBef>
              <a:spcAft>
                <a:spcPct val="0"/>
              </a:spcAft>
              <a:buNone/>
            </a:pPr>
            <a:r>
              <a:rPr lang="tr-TR" altLang="tr-TR" sz="2400" b="1">
                <a:solidFill>
                  <a:srgbClr val="000000"/>
                </a:solidFill>
                <a:latin typeface="Comic Sans MS" panose="030F0702030302020204" pitchFamily="66" charset="0"/>
              </a:rPr>
              <a:t> </a:t>
            </a:r>
          </a:p>
        </p:txBody>
      </p:sp>
    </p:spTree>
    <p:extLst>
      <p:ext uri="{BB962C8B-B14F-4D97-AF65-F5344CB8AC3E}">
        <p14:creationId xmlns:p14="http://schemas.microsoft.com/office/powerpoint/2010/main" val="104230822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nodeType="clickEffect">
                                  <p:stCondLst>
                                    <p:cond delay="0"/>
                                  </p:stCondLst>
                                  <p:childTnLst>
                                    <p:set>
                                      <p:cBhvr>
                                        <p:cTn id="6" dur="1" fill="hold">
                                          <p:stCondLst>
                                            <p:cond delay="0"/>
                                          </p:stCondLst>
                                        </p:cTn>
                                        <p:tgtEl>
                                          <p:spTgt spid="23556">
                                            <p:txEl>
                                              <p:pRg st="1" end="1"/>
                                            </p:txEl>
                                          </p:spTgt>
                                        </p:tgtEl>
                                        <p:attrNameLst>
                                          <p:attrName>style.visibility</p:attrName>
                                        </p:attrNameLst>
                                      </p:cBhvr>
                                      <p:to>
                                        <p:strVal val="visible"/>
                                      </p:to>
                                    </p:set>
                                    <p:anim to="" calcmode="lin" valueType="num">
                                      <p:cBhvr>
                                        <p:cTn id="7" dur="1" fill="hold"/>
                                        <p:tgtEl>
                                          <p:spTgt spid="23556">
                                            <p:txEl>
                                              <p:pRg st="1" end="1"/>
                                            </p:txEl>
                                          </p:spTgt>
                                        </p:tgtEl>
                                        <p:attrNameLst>
                                          <p:attrName/>
                                        </p:attrNameLst>
                                      </p:cBhvr>
                                    </p:anim>
                                  </p:childTnLst>
                                </p:cTn>
                              </p:par>
                              <p:par>
                                <p:cTn id="8" presetID="24" presetClass="entr" presetSubtype="0" fill="hold" nodeType="withEffect">
                                  <p:stCondLst>
                                    <p:cond delay="0"/>
                                  </p:stCondLst>
                                  <p:childTnLst>
                                    <p:set>
                                      <p:cBhvr>
                                        <p:cTn id="9" dur="1" fill="hold">
                                          <p:stCondLst>
                                            <p:cond delay="0"/>
                                          </p:stCondLst>
                                        </p:cTn>
                                        <p:tgtEl>
                                          <p:spTgt spid="23556">
                                            <p:txEl>
                                              <p:pRg st="2" end="2"/>
                                            </p:txEl>
                                          </p:spTgt>
                                        </p:tgtEl>
                                        <p:attrNameLst>
                                          <p:attrName>style.visibility</p:attrName>
                                        </p:attrNameLst>
                                      </p:cBhvr>
                                      <p:to>
                                        <p:strVal val="visible"/>
                                      </p:to>
                                    </p:set>
                                    <p:anim to="" calcmode="lin" valueType="num">
                                      <p:cBhvr>
                                        <p:cTn id="10" dur="1" fill="hold"/>
                                        <p:tgtEl>
                                          <p:spTgt spid="23556">
                                            <p:txEl>
                                              <p:pRg st="2" end="2"/>
                                            </p:txEl>
                                          </p:spTgt>
                                        </p:tgtEl>
                                        <p:attrNameLst>
                                          <p:attrName/>
                                        </p:attrNameLst>
                                      </p:cBhvr>
                                    </p:anim>
                                  </p:childTnLst>
                                </p:cTn>
                              </p:par>
                              <p:par>
                                <p:cTn id="11" presetID="24" presetClass="entr" presetSubtype="0" fill="hold" nodeType="withEffect">
                                  <p:stCondLst>
                                    <p:cond delay="0"/>
                                  </p:stCondLst>
                                  <p:childTnLst>
                                    <p:set>
                                      <p:cBhvr>
                                        <p:cTn id="12" dur="1" fill="hold">
                                          <p:stCondLst>
                                            <p:cond delay="0"/>
                                          </p:stCondLst>
                                        </p:cTn>
                                        <p:tgtEl>
                                          <p:spTgt spid="23556">
                                            <p:txEl>
                                              <p:pRg st="3" end="3"/>
                                            </p:txEl>
                                          </p:spTgt>
                                        </p:tgtEl>
                                        <p:attrNameLst>
                                          <p:attrName>style.visibility</p:attrName>
                                        </p:attrNameLst>
                                      </p:cBhvr>
                                      <p:to>
                                        <p:strVal val="visible"/>
                                      </p:to>
                                    </p:set>
                                    <p:anim to="" calcmode="lin" valueType="num">
                                      <p:cBhvr>
                                        <p:cTn id="13" dur="1" fill="hold"/>
                                        <p:tgtEl>
                                          <p:spTgt spid="23556">
                                            <p:txEl>
                                              <p:pRg st="3" end="3"/>
                                            </p:txEl>
                                          </p:spTgt>
                                        </p:tgtEl>
                                        <p:attrNameLst>
                                          <p:attrName/>
                                        </p:attrNameLst>
                                      </p:cBhvr>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4" presetClass="entr" presetSubtype="0" fill="hold" nodeType="clickEffect">
                                  <p:stCondLst>
                                    <p:cond delay="0"/>
                                  </p:stCondLst>
                                  <p:childTnLst>
                                    <p:set>
                                      <p:cBhvr>
                                        <p:cTn id="17" dur="1" fill="hold">
                                          <p:stCondLst>
                                            <p:cond delay="0"/>
                                          </p:stCondLst>
                                        </p:cTn>
                                        <p:tgtEl>
                                          <p:spTgt spid="23556">
                                            <p:txEl>
                                              <p:pRg st="4" end="4"/>
                                            </p:txEl>
                                          </p:spTgt>
                                        </p:tgtEl>
                                        <p:attrNameLst>
                                          <p:attrName>style.visibility</p:attrName>
                                        </p:attrNameLst>
                                      </p:cBhvr>
                                      <p:to>
                                        <p:strVal val="visible"/>
                                      </p:to>
                                    </p:set>
                                    <p:anim to="" calcmode="lin" valueType="num">
                                      <p:cBhvr>
                                        <p:cTn id="18" dur="1" fill="hold"/>
                                        <p:tgtEl>
                                          <p:spTgt spid="23556">
                                            <p:txEl>
                                              <p:pRg st="4" end="4"/>
                                            </p:txEl>
                                          </p:spTgt>
                                        </p:tgtEl>
                                        <p:attrNameLst>
                                          <p:attrName/>
                                        </p:attrNameLst>
                                      </p:cBhvr>
                                    </p:anim>
                                  </p:childTnLst>
                                </p:cTn>
                              </p:par>
                              <p:par>
                                <p:cTn id="19" presetID="24" presetClass="entr" presetSubtype="0" fill="hold" nodeType="withEffect">
                                  <p:stCondLst>
                                    <p:cond delay="0"/>
                                  </p:stCondLst>
                                  <p:childTnLst>
                                    <p:set>
                                      <p:cBhvr>
                                        <p:cTn id="20" dur="1" fill="hold">
                                          <p:stCondLst>
                                            <p:cond delay="0"/>
                                          </p:stCondLst>
                                        </p:cTn>
                                        <p:tgtEl>
                                          <p:spTgt spid="23556">
                                            <p:txEl>
                                              <p:pRg st="5" end="5"/>
                                            </p:txEl>
                                          </p:spTgt>
                                        </p:tgtEl>
                                        <p:attrNameLst>
                                          <p:attrName>style.visibility</p:attrName>
                                        </p:attrNameLst>
                                      </p:cBhvr>
                                      <p:to>
                                        <p:strVal val="visible"/>
                                      </p:to>
                                    </p:set>
                                    <p:anim to="" calcmode="lin" valueType="num">
                                      <p:cBhvr>
                                        <p:cTn id="21" dur="1" fill="hold"/>
                                        <p:tgtEl>
                                          <p:spTgt spid="23556">
                                            <p:txEl>
                                              <p:pRg st="5" end="5"/>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847850" y="476251"/>
            <a:ext cx="84963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50000"/>
              </a:spcBef>
              <a:spcAft>
                <a:spcPct val="0"/>
              </a:spcAft>
              <a:buNone/>
            </a:pPr>
            <a:endParaRPr lang="tr-TR" altLang="tr-TR" sz="1800">
              <a:solidFill>
                <a:srgbClr val="000000"/>
              </a:solidFill>
            </a:endParaRPr>
          </a:p>
        </p:txBody>
      </p:sp>
      <p:sp>
        <p:nvSpPr>
          <p:cNvPr id="11267" name="Text Box 6"/>
          <p:cNvSpPr txBox="1">
            <a:spLocks noChangeArrowheads="1"/>
          </p:cNvSpPr>
          <p:nvPr/>
        </p:nvSpPr>
        <p:spPr bwMode="auto">
          <a:xfrm>
            <a:off x="1992314" y="549276"/>
            <a:ext cx="8351837" cy="5632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50000"/>
              </a:spcBef>
              <a:spcAft>
                <a:spcPct val="0"/>
              </a:spcAft>
              <a:buNone/>
            </a:pPr>
            <a:r>
              <a:rPr lang="tr-TR" altLang="tr-TR" sz="2400" b="1">
                <a:solidFill>
                  <a:srgbClr val="000000"/>
                </a:solidFill>
                <a:latin typeface="Comic Sans MS" panose="030F0702030302020204" pitchFamily="66" charset="0"/>
              </a:rPr>
              <a:t>2000 programının amacı öğrencileri, sorunlarını bilimsel yöntemlerle çözmeye yönlendirmektir. Bu programda Fen Bilgisi öğretiminin;</a:t>
            </a:r>
          </a:p>
          <a:p>
            <a:pPr eaLnBrk="1" fontAlgn="base" hangingPunct="1">
              <a:spcBef>
                <a:spcPct val="50000"/>
              </a:spcBef>
              <a:spcAft>
                <a:spcPct val="0"/>
              </a:spcAft>
            </a:pPr>
            <a:r>
              <a:rPr lang="tr-TR" altLang="tr-TR" sz="2400" b="1">
                <a:solidFill>
                  <a:srgbClr val="000000"/>
                </a:solidFill>
                <a:latin typeface="Comic Sans MS" panose="030F0702030302020204" pitchFamily="66" charset="0"/>
              </a:rPr>
              <a:t> diğer bilimsel alanlardan soyutlanmadan,</a:t>
            </a:r>
          </a:p>
          <a:p>
            <a:pPr eaLnBrk="1" fontAlgn="base" hangingPunct="1">
              <a:spcBef>
                <a:spcPct val="50000"/>
              </a:spcBef>
              <a:spcAft>
                <a:spcPct val="0"/>
              </a:spcAft>
            </a:pPr>
            <a:r>
              <a:rPr lang="tr-TR" altLang="tr-TR" sz="2400" b="1">
                <a:solidFill>
                  <a:srgbClr val="000000"/>
                </a:solidFill>
                <a:latin typeface="Comic Sans MS" panose="030F0702030302020204" pitchFamily="66" charset="0"/>
              </a:rPr>
              <a:t> çok iyi alan bilgisine ve pedagojik formasyona sahip öğretmen tarafından verilmesi gerektiği,</a:t>
            </a:r>
          </a:p>
          <a:p>
            <a:pPr eaLnBrk="1" fontAlgn="base" hangingPunct="1">
              <a:spcBef>
                <a:spcPct val="50000"/>
              </a:spcBef>
              <a:spcAft>
                <a:spcPct val="0"/>
              </a:spcAft>
            </a:pPr>
            <a:r>
              <a:rPr lang="tr-TR" altLang="tr-TR" sz="2400" b="1">
                <a:solidFill>
                  <a:srgbClr val="000000"/>
                </a:solidFill>
                <a:latin typeface="Comic Sans MS" panose="030F0702030302020204" pitchFamily="66" charset="0"/>
              </a:rPr>
              <a:t>Ders kitaplarına bağlı kalmadan, gerekli öğretim materyallerinde faydalanarak,</a:t>
            </a:r>
          </a:p>
          <a:p>
            <a:pPr eaLnBrk="1" fontAlgn="base" hangingPunct="1">
              <a:spcBef>
                <a:spcPct val="50000"/>
              </a:spcBef>
              <a:spcAft>
                <a:spcPct val="0"/>
              </a:spcAft>
            </a:pPr>
            <a:r>
              <a:rPr lang="tr-TR" altLang="tr-TR" sz="2400" b="1">
                <a:solidFill>
                  <a:srgbClr val="000000"/>
                </a:solidFill>
                <a:latin typeface="Comic Sans MS" panose="030F0702030302020204" pitchFamily="66" charset="0"/>
              </a:rPr>
              <a:t>Öğrencilerin aktif katılımıyla,</a:t>
            </a:r>
          </a:p>
          <a:p>
            <a:pPr eaLnBrk="1" fontAlgn="base" hangingPunct="1">
              <a:spcBef>
                <a:spcPct val="50000"/>
              </a:spcBef>
              <a:spcAft>
                <a:spcPct val="0"/>
              </a:spcAft>
            </a:pPr>
            <a:r>
              <a:rPr lang="tr-TR" altLang="tr-TR" sz="2400" b="1">
                <a:solidFill>
                  <a:srgbClr val="000000"/>
                </a:solidFill>
                <a:latin typeface="Comic Sans MS" panose="030F0702030302020204" pitchFamily="66" charset="0"/>
              </a:rPr>
              <a:t>Yapıcı ve yaratıcı bir yaklaşımla gerçekleştirilmesi gerektiği belirtilmektedir.</a:t>
            </a:r>
          </a:p>
          <a:p>
            <a:pPr eaLnBrk="1" fontAlgn="base" hangingPunct="1">
              <a:spcBef>
                <a:spcPct val="50000"/>
              </a:spcBef>
              <a:spcAft>
                <a:spcPct val="0"/>
              </a:spcAft>
              <a:buNone/>
            </a:pPr>
            <a:endParaRPr lang="tr-TR" altLang="tr-TR" sz="2400" b="1">
              <a:solidFill>
                <a:srgbClr val="000000"/>
              </a:solidFill>
              <a:latin typeface="Comic Sans MS" panose="030F0702030302020204" pitchFamily="66" charset="0"/>
            </a:endParaRPr>
          </a:p>
        </p:txBody>
      </p:sp>
    </p:spTree>
    <p:extLst>
      <p:ext uri="{BB962C8B-B14F-4D97-AF65-F5344CB8AC3E}">
        <p14:creationId xmlns:p14="http://schemas.microsoft.com/office/powerpoint/2010/main" val="2988908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Metin kutusu 1"/>
          <p:cNvSpPr txBox="1">
            <a:spLocks noChangeArrowheads="1"/>
          </p:cNvSpPr>
          <p:nvPr/>
        </p:nvSpPr>
        <p:spPr bwMode="auto">
          <a:xfrm>
            <a:off x="1847850" y="515939"/>
            <a:ext cx="8280400" cy="517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0"/>
              </a:spcBef>
              <a:spcAft>
                <a:spcPct val="0"/>
              </a:spcAft>
              <a:buNone/>
            </a:pPr>
            <a:endParaRPr lang="tr-TR" altLang="tr-TR" sz="1800" b="1" dirty="0">
              <a:solidFill>
                <a:srgbClr val="000000"/>
              </a:solidFill>
            </a:endParaRPr>
          </a:p>
          <a:p>
            <a:pPr eaLnBrk="1" fontAlgn="base" hangingPunct="1">
              <a:spcBef>
                <a:spcPct val="0"/>
              </a:spcBef>
              <a:spcAft>
                <a:spcPct val="0"/>
              </a:spcAft>
              <a:buNone/>
            </a:pPr>
            <a:r>
              <a:rPr lang="tr-TR" altLang="tr-TR" sz="2400" b="1" dirty="0">
                <a:solidFill>
                  <a:srgbClr val="FF0000"/>
                </a:solidFill>
                <a:latin typeface="Comic Sans MS" panose="030F0702030302020204" pitchFamily="66" charset="0"/>
              </a:rPr>
              <a:t>2005 Fen ve Teknoloji Öğretim Programı</a:t>
            </a:r>
          </a:p>
          <a:p>
            <a:pPr eaLnBrk="1" fontAlgn="base" hangingPunct="1">
              <a:spcBef>
                <a:spcPct val="0"/>
              </a:spcBef>
              <a:spcAft>
                <a:spcPct val="0"/>
              </a:spcAft>
              <a:buNone/>
            </a:pPr>
            <a:endParaRPr lang="tr-TR" altLang="tr-TR" sz="2400" dirty="0">
              <a:solidFill>
                <a:srgbClr val="000000"/>
              </a:solidFill>
              <a:latin typeface="Comic Sans MS" panose="030F0702030302020204" pitchFamily="66" charset="0"/>
            </a:endParaRPr>
          </a:p>
          <a:p>
            <a:pPr algn="just" eaLnBrk="1" fontAlgn="base" hangingPunct="1">
              <a:spcBef>
                <a:spcPct val="0"/>
              </a:spcBef>
              <a:spcAft>
                <a:spcPct val="0"/>
              </a:spcAft>
              <a:buNone/>
            </a:pPr>
            <a:r>
              <a:rPr lang="tr-TR" altLang="tr-TR" sz="2400" b="1" dirty="0">
                <a:solidFill>
                  <a:srgbClr val="000000"/>
                </a:solidFill>
                <a:latin typeface="Comic Sans MS" panose="030F0702030302020204" pitchFamily="66" charset="0"/>
              </a:rPr>
              <a:t>  Fen ve Teknoloji Dersi Öğretim Programı’nın vizyonu; bireysel farklılıkları ne olursa olsun bütün öğrencilerin fen ve teknoloji okuryazarı olarak yetişmesidir.</a:t>
            </a:r>
          </a:p>
          <a:p>
            <a:pPr algn="just" eaLnBrk="1" fontAlgn="base" hangingPunct="1">
              <a:spcBef>
                <a:spcPct val="0"/>
              </a:spcBef>
              <a:spcAft>
                <a:spcPct val="0"/>
              </a:spcAft>
              <a:buNone/>
            </a:pPr>
            <a:endParaRPr lang="tr-TR" altLang="tr-TR" sz="2400" dirty="0">
              <a:solidFill>
                <a:srgbClr val="000000"/>
              </a:solidFill>
              <a:latin typeface="Comic Sans MS" panose="030F0702030302020204" pitchFamily="66" charset="0"/>
            </a:endParaRPr>
          </a:p>
          <a:p>
            <a:pPr algn="just" eaLnBrk="1" fontAlgn="base" hangingPunct="1">
              <a:spcBef>
                <a:spcPct val="0"/>
              </a:spcBef>
              <a:spcAft>
                <a:spcPct val="0"/>
              </a:spcAft>
              <a:buNone/>
            </a:pPr>
            <a:r>
              <a:rPr lang="tr-TR" altLang="tr-TR" sz="2400" dirty="0">
                <a:solidFill>
                  <a:srgbClr val="000000"/>
                </a:solidFill>
                <a:latin typeface="Comic Sans MS" panose="030F0702030302020204" pitchFamily="66" charset="0"/>
              </a:rPr>
              <a:t>   Fen ve teknoloji okuryazarlığı, genel bir tanım olarak; </a:t>
            </a:r>
            <a:r>
              <a:rPr lang="tr-TR" altLang="tr-TR" sz="2400" b="1" dirty="0">
                <a:solidFill>
                  <a:srgbClr val="FF0000"/>
                </a:solidFill>
                <a:effectLst>
                  <a:outerShdw blurRad="38100" dist="38100" dir="2700000" algn="tl">
                    <a:srgbClr val="000000">
                      <a:alpha val="43137"/>
                    </a:srgbClr>
                  </a:outerShdw>
                </a:effectLst>
                <a:latin typeface="Comic Sans MS" panose="030F0702030302020204" pitchFamily="66" charset="0"/>
              </a:rPr>
              <a:t>bireylerin araştırma-sorgulama, eleştirel düşünme, problem çözme ve karar verme becerileri geliştirmeleri, yaşam boyu öğrenen bireyler olmaları, çevreleri ve dünya hakkındaki merak duygusunu sürdürmeleri için gerekli olan fenle ilgili beceri, tutum, değer, anlayış ve bilgilerin bir bileşimidir.</a:t>
            </a:r>
          </a:p>
        </p:txBody>
      </p:sp>
    </p:spTree>
    <p:extLst>
      <p:ext uri="{BB962C8B-B14F-4D97-AF65-F5344CB8AC3E}">
        <p14:creationId xmlns:p14="http://schemas.microsoft.com/office/powerpoint/2010/main" val="39439020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Metin kutusu 1"/>
          <p:cNvSpPr txBox="1">
            <a:spLocks noChangeArrowheads="1"/>
          </p:cNvSpPr>
          <p:nvPr/>
        </p:nvSpPr>
        <p:spPr bwMode="auto">
          <a:xfrm>
            <a:off x="2063750" y="549276"/>
            <a:ext cx="8064500" cy="526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fontAlgn="base" hangingPunct="1">
              <a:spcBef>
                <a:spcPct val="0"/>
              </a:spcBef>
              <a:spcAft>
                <a:spcPct val="0"/>
              </a:spcAft>
              <a:buNone/>
            </a:pPr>
            <a:r>
              <a:rPr lang="tr-TR" altLang="tr-TR" sz="2400">
                <a:solidFill>
                  <a:srgbClr val="000000"/>
                </a:solidFill>
                <a:latin typeface="Comic Sans MS" panose="030F0702030302020204" pitchFamily="66" charset="0"/>
              </a:rPr>
              <a:t>Fen ve teknoloji okuryazarı olan bir kişi, bilimin ve bilimsel bilginin doğasını, temel fen kavram, ilke, yasa ve kuramlarını anlayarak uygun şekillerde kullanır; problemleri çözerken ve karar verirken bilimsel süreç becerilerini kullanır; fen, teknoloji, toplum ve çevre arasındaki etkileşimleri anlar; bilimsel ve teknik psikomotor beceriler geliştirir; bilimsel tutum ve değerlere sahip olduğunu gösterir. Fen ve teknoloji okuryazarı bireyler, bilgiye</a:t>
            </a:r>
          </a:p>
          <a:p>
            <a:pPr algn="just" eaLnBrk="1" fontAlgn="base" hangingPunct="1">
              <a:spcBef>
                <a:spcPct val="0"/>
              </a:spcBef>
              <a:spcAft>
                <a:spcPct val="0"/>
              </a:spcAft>
              <a:buNone/>
            </a:pPr>
            <a:r>
              <a:rPr lang="tr-TR" altLang="tr-TR" sz="2400">
                <a:solidFill>
                  <a:srgbClr val="000000"/>
                </a:solidFill>
                <a:latin typeface="Comic Sans MS" panose="030F0702030302020204" pitchFamily="66" charset="0"/>
              </a:rPr>
              <a:t> ve kullanmada, problemleri çözmede, fen ve teknoloji ile ilgili sorunlar hakkında olası riskleri, yararları ve eldeki seçenekleri dikkate alarak karar vermede ve yeni bilgi üretmede daha etkin bireylerdir</a:t>
            </a:r>
            <a:r>
              <a:rPr lang="tr-TR" altLang="tr-TR" sz="2400">
                <a:solidFill>
                  <a:srgbClr val="000000"/>
                </a:solidFill>
              </a:rPr>
              <a:t>.</a:t>
            </a:r>
          </a:p>
          <a:p>
            <a:pPr algn="just" eaLnBrk="1" fontAlgn="base" hangingPunct="1">
              <a:spcBef>
                <a:spcPct val="0"/>
              </a:spcBef>
              <a:spcAft>
                <a:spcPct val="0"/>
              </a:spcAft>
              <a:buNone/>
            </a:pPr>
            <a:endParaRPr lang="tr-TR" altLang="tr-TR" sz="2400">
              <a:solidFill>
                <a:srgbClr val="000000"/>
              </a:solidFill>
              <a:latin typeface="Comic Sans MS" panose="030F0702030302020204" pitchFamily="66" charset="0"/>
            </a:endParaRPr>
          </a:p>
        </p:txBody>
      </p:sp>
    </p:spTree>
    <p:extLst>
      <p:ext uri="{BB962C8B-B14F-4D97-AF65-F5344CB8AC3E}">
        <p14:creationId xmlns:p14="http://schemas.microsoft.com/office/powerpoint/2010/main" val="24365366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Dikdörtgen"/>
          <p:cNvSpPr>
            <a:spLocks noChangeArrowheads="1"/>
          </p:cNvSpPr>
          <p:nvPr/>
        </p:nvSpPr>
        <p:spPr bwMode="auto">
          <a:xfrm>
            <a:off x="1905000" y="381000"/>
            <a:ext cx="7772400" cy="624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fontAlgn="base" hangingPunct="1">
              <a:spcBef>
                <a:spcPct val="0"/>
              </a:spcBef>
              <a:spcAft>
                <a:spcPct val="0"/>
              </a:spcAft>
              <a:buNone/>
            </a:pPr>
            <a:r>
              <a:rPr lang="en-US" altLang="tr-TR" sz="2000" b="1">
                <a:solidFill>
                  <a:srgbClr val="FF0000"/>
                </a:solidFill>
                <a:latin typeface="Comic Sans MS" panose="030F0702030302020204" pitchFamily="66" charset="0"/>
              </a:rPr>
              <a:t>2.Ara</a:t>
            </a:r>
            <a:r>
              <a:rPr lang="tr-TR" altLang="tr-TR" sz="2000" b="1">
                <a:solidFill>
                  <a:srgbClr val="FF0000"/>
                </a:solidFill>
                <a:latin typeface="Comic Sans MS" panose="030F0702030302020204" pitchFamily="66" charset="0"/>
              </a:rPr>
              <a:t>ştı</a:t>
            </a:r>
            <a:r>
              <a:rPr lang="en-US" altLang="tr-TR" sz="2000" b="1">
                <a:solidFill>
                  <a:srgbClr val="FF0000"/>
                </a:solidFill>
                <a:latin typeface="Comic Sans MS" panose="030F0702030302020204" pitchFamily="66" charset="0"/>
              </a:rPr>
              <a:t>rma ve ke</a:t>
            </a:r>
            <a:r>
              <a:rPr lang="tr-TR" altLang="tr-TR" sz="2000" b="1">
                <a:solidFill>
                  <a:srgbClr val="FF0000"/>
                </a:solidFill>
                <a:latin typeface="Comic Sans MS" panose="030F0702030302020204" pitchFamily="66" charset="0"/>
              </a:rPr>
              <a:t>ş</a:t>
            </a:r>
            <a:r>
              <a:rPr lang="en-US" altLang="tr-TR" sz="2000" b="1">
                <a:solidFill>
                  <a:srgbClr val="FF0000"/>
                </a:solidFill>
                <a:latin typeface="Comic Sans MS" panose="030F0702030302020204" pitchFamily="66" charset="0"/>
              </a:rPr>
              <a:t>fetme (Bilimsel S</a:t>
            </a:r>
            <a:r>
              <a:rPr lang="tr-TR" altLang="tr-TR" sz="2000" b="1">
                <a:solidFill>
                  <a:srgbClr val="FF0000"/>
                </a:solidFill>
                <a:latin typeface="Comic Sans MS" panose="030F0702030302020204" pitchFamily="66" charset="0"/>
              </a:rPr>
              <a:t>ü</a:t>
            </a:r>
            <a:r>
              <a:rPr lang="en-US" altLang="tr-TR" sz="2000" b="1">
                <a:solidFill>
                  <a:srgbClr val="FF0000"/>
                </a:solidFill>
                <a:latin typeface="Comic Sans MS" panose="030F0702030302020204" pitchFamily="66" charset="0"/>
              </a:rPr>
              <a:t>re</a:t>
            </a:r>
            <a:r>
              <a:rPr lang="tr-TR" altLang="tr-TR" sz="2000" b="1">
                <a:solidFill>
                  <a:srgbClr val="FF0000"/>
                </a:solidFill>
                <a:latin typeface="Comic Sans MS" panose="030F0702030302020204" pitchFamily="66" charset="0"/>
              </a:rPr>
              <a:t>ç</a:t>
            </a:r>
            <a:r>
              <a:rPr lang="en-US" altLang="tr-TR" sz="2000" b="1">
                <a:solidFill>
                  <a:srgbClr val="FF0000"/>
                </a:solidFill>
                <a:latin typeface="Comic Sans MS" panose="030F0702030302020204" pitchFamily="66" charset="0"/>
              </a:rPr>
              <a:t>ler):</a:t>
            </a:r>
            <a:endParaRPr lang="tr-TR" altLang="tr-TR" sz="2000" b="1">
              <a:solidFill>
                <a:srgbClr val="FF0000"/>
              </a:solidFill>
              <a:latin typeface="Comic Sans MS" panose="030F0702030302020204" pitchFamily="66" charset="0"/>
            </a:endParaRPr>
          </a:p>
          <a:p>
            <a:pPr eaLnBrk="1" fontAlgn="base" hangingPunct="1">
              <a:spcBef>
                <a:spcPct val="0"/>
              </a:spcBef>
              <a:spcAft>
                <a:spcPct val="0"/>
              </a:spcAft>
              <a:buNone/>
            </a:pPr>
            <a:endParaRPr lang="tr-TR" altLang="tr-TR" sz="2000" b="1">
              <a:solidFill>
                <a:prstClr val="black"/>
              </a:solidFill>
              <a:latin typeface="Comic Sans MS" panose="030F0702030302020204" pitchFamily="66" charset="0"/>
            </a:endParaRPr>
          </a:p>
          <a:p>
            <a:pPr algn="just" eaLnBrk="1" fontAlgn="base" hangingPunct="1">
              <a:spcBef>
                <a:spcPct val="0"/>
              </a:spcBef>
              <a:spcAft>
                <a:spcPct val="0"/>
              </a:spcAft>
              <a:buNone/>
            </a:pPr>
            <a:r>
              <a:rPr lang="tr-TR" altLang="tr-TR" sz="2000" b="1">
                <a:solidFill>
                  <a:prstClr val="black"/>
                </a:solidFill>
                <a:latin typeface="Comic Sans MS" panose="030F0702030302020204" pitchFamily="66" charset="0"/>
              </a:rPr>
              <a:t>Araştırma yeni şeyler öğrenmek için çaba harcamak, k</a:t>
            </a:r>
            <a:r>
              <a:rPr lang="en-US" altLang="tr-TR" sz="2000" b="1">
                <a:solidFill>
                  <a:prstClr val="black"/>
                </a:solidFill>
                <a:latin typeface="Comic Sans MS" panose="030F0702030302020204" pitchFamily="66" charset="0"/>
              </a:rPr>
              <a:t>e</a:t>
            </a:r>
            <a:r>
              <a:rPr lang="tr-TR" altLang="tr-TR" sz="2000" b="1">
                <a:solidFill>
                  <a:prstClr val="black"/>
                </a:solidFill>
                <a:latin typeface="Comic Sans MS" panose="030F0702030302020204" pitchFamily="66" charset="0"/>
              </a:rPr>
              <a:t>ş</a:t>
            </a:r>
            <a:r>
              <a:rPr lang="en-US" altLang="tr-TR" sz="2000" b="1">
                <a:solidFill>
                  <a:prstClr val="black"/>
                </a:solidFill>
                <a:latin typeface="Comic Sans MS" panose="030F0702030302020204" pitchFamily="66" charset="0"/>
              </a:rPr>
              <a:t>if ise yeni bilgileri </a:t>
            </a:r>
            <a:r>
              <a:rPr lang="tr-TR" altLang="tr-TR" sz="2000" b="1">
                <a:solidFill>
                  <a:prstClr val="black"/>
                </a:solidFill>
                <a:latin typeface="Comic Sans MS" panose="030F0702030302020204" pitchFamily="66" charset="0"/>
              </a:rPr>
              <a:t>özümsemek</a:t>
            </a:r>
            <a:r>
              <a:rPr lang="en-US" altLang="tr-TR" sz="2000" b="1">
                <a:solidFill>
                  <a:prstClr val="black"/>
                </a:solidFill>
                <a:latin typeface="Comic Sans MS" panose="030F0702030302020204" pitchFamily="66" charset="0"/>
              </a:rPr>
              <a:t> ya da </a:t>
            </a:r>
            <a:r>
              <a:rPr lang="tr-TR" altLang="tr-TR" sz="2000" b="1">
                <a:solidFill>
                  <a:prstClr val="black"/>
                </a:solidFill>
                <a:latin typeface="Comic Sans MS" panose="030F0702030302020204" pitchFamily="66" charset="0"/>
              </a:rPr>
              <a:t>problemleri çözmek için düşünmek,</a:t>
            </a:r>
            <a:r>
              <a:rPr lang="en-US" altLang="tr-TR" sz="2000" b="1">
                <a:solidFill>
                  <a:prstClr val="black"/>
                </a:solidFill>
                <a:latin typeface="Comic Sans MS" panose="030F0702030302020204" pitchFamily="66" charset="0"/>
              </a:rPr>
              <a:t> </a:t>
            </a:r>
            <a:r>
              <a:rPr lang="tr-TR" altLang="tr-TR" sz="2000" b="1">
                <a:solidFill>
                  <a:prstClr val="black"/>
                </a:solidFill>
                <a:latin typeface="Comic Sans MS" panose="030F0702030302020204" pitchFamily="66" charset="0"/>
              </a:rPr>
              <a:t>farklı araştırma yöntemlerini birleştirmektir</a:t>
            </a:r>
            <a:r>
              <a:rPr lang="en-US" altLang="tr-TR" sz="2000" b="1">
                <a:solidFill>
                  <a:prstClr val="black"/>
                </a:solidFill>
                <a:latin typeface="Comic Sans MS" panose="030F0702030302020204" pitchFamily="66" charset="0"/>
              </a:rPr>
              <a:t>.</a:t>
            </a:r>
            <a:endParaRPr lang="tr-TR" altLang="tr-TR" sz="2000" b="1">
              <a:solidFill>
                <a:prstClr val="black"/>
              </a:solidFill>
              <a:latin typeface="Comic Sans MS" panose="030F0702030302020204" pitchFamily="66" charset="0"/>
            </a:endParaRPr>
          </a:p>
          <a:p>
            <a:pPr algn="just" eaLnBrk="1" fontAlgn="base" hangingPunct="1">
              <a:spcBef>
                <a:spcPct val="0"/>
              </a:spcBef>
              <a:spcAft>
                <a:spcPct val="0"/>
              </a:spcAft>
              <a:buNone/>
            </a:pPr>
            <a:r>
              <a:rPr lang="en-US" altLang="tr-TR" sz="2000" b="1">
                <a:solidFill>
                  <a:prstClr val="black"/>
                </a:solidFill>
                <a:latin typeface="Comic Sans MS" panose="030F0702030302020204" pitchFamily="66" charset="0"/>
              </a:rPr>
              <a:t> </a:t>
            </a:r>
            <a:endParaRPr lang="tr-TR" altLang="tr-TR" sz="2000" b="1">
              <a:solidFill>
                <a:prstClr val="black"/>
              </a:solidFill>
              <a:latin typeface="Comic Sans MS" panose="030F0702030302020204" pitchFamily="66" charset="0"/>
            </a:endParaRPr>
          </a:p>
          <a:p>
            <a:pPr algn="just" eaLnBrk="1" fontAlgn="base" hangingPunct="1">
              <a:spcBef>
                <a:spcPct val="0"/>
              </a:spcBef>
              <a:spcAft>
                <a:spcPct val="0"/>
              </a:spcAft>
              <a:buNone/>
            </a:pPr>
            <a:r>
              <a:rPr lang="tr-TR" altLang="tr-TR" sz="2000" b="1">
                <a:solidFill>
                  <a:prstClr val="black"/>
                </a:solidFill>
                <a:latin typeface="Comic Sans MS" panose="030F0702030302020204" pitchFamily="66" charset="0"/>
              </a:rPr>
              <a:t>Öğrenci karşılaştığı bir problem karşısında çözüme ulaşmada bilimsel süreç becerilerini kullanarak </a:t>
            </a:r>
            <a:r>
              <a:rPr lang="en-US" altLang="tr-TR" sz="2000" b="1">
                <a:solidFill>
                  <a:prstClr val="black"/>
                </a:solidFill>
                <a:latin typeface="Comic Sans MS" panose="030F0702030302020204" pitchFamily="66" charset="0"/>
              </a:rPr>
              <a:t>bilimsel bilgileri </a:t>
            </a:r>
            <a:r>
              <a:rPr lang="tr-TR" altLang="tr-TR" sz="2000" b="1">
                <a:solidFill>
                  <a:prstClr val="black"/>
                </a:solidFill>
                <a:latin typeface="Comic Sans MS" panose="030F0702030302020204" pitchFamily="66" charset="0"/>
              </a:rPr>
              <a:t>kendisi keşfetmelidir.Bu sayede öğrenciler hem psikomotor hem de bilişsel becerilerini geliştireceklerdir.</a:t>
            </a:r>
            <a:r>
              <a:rPr lang="en-US" altLang="tr-TR" sz="2000" b="1">
                <a:solidFill>
                  <a:prstClr val="black"/>
                </a:solidFill>
                <a:latin typeface="Comic Sans MS" panose="030F0702030302020204" pitchFamily="66" charset="0"/>
              </a:rPr>
              <a:t> </a:t>
            </a:r>
            <a:endParaRPr lang="tr-TR" altLang="tr-TR" sz="2000" b="1">
              <a:solidFill>
                <a:prstClr val="black"/>
              </a:solidFill>
              <a:latin typeface="Comic Sans MS" panose="030F0702030302020204" pitchFamily="66" charset="0"/>
            </a:endParaRPr>
          </a:p>
          <a:p>
            <a:pPr algn="just" eaLnBrk="1" fontAlgn="base" hangingPunct="1">
              <a:spcBef>
                <a:spcPct val="0"/>
              </a:spcBef>
              <a:spcAft>
                <a:spcPct val="0"/>
              </a:spcAft>
              <a:buNone/>
            </a:pPr>
            <a:endParaRPr lang="tr-TR" altLang="tr-TR" sz="2000" b="1">
              <a:solidFill>
                <a:prstClr val="black"/>
              </a:solidFill>
              <a:latin typeface="Comic Sans MS" panose="030F0702030302020204" pitchFamily="66" charset="0"/>
            </a:endParaRPr>
          </a:p>
          <a:p>
            <a:pPr algn="just" eaLnBrk="1" fontAlgn="base" hangingPunct="1">
              <a:spcBef>
                <a:spcPct val="0"/>
              </a:spcBef>
              <a:spcAft>
                <a:spcPct val="0"/>
              </a:spcAft>
              <a:buNone/>
            </a:pPr>
            <a:r>
              <a:rPr lang="en-US" altLang="tr-TR" sz="2000" b="1">
                <a:solidFill>
                  <a:srgbClr val="FF0000"/>
                </a:solidFill>
                <a:latin typeface="Comic Sans MS" panose="030F0702030302020204" pitchFamily="66" charset="0"/>
              </a:rPr>
              <a:t>3.Hayal etme ve yaratma:</a:t>
            </a:r>
            <a:r>
              <a:rPr lang="en-US" altLang="tr-TR" sz="2000" b="1">
                <a:solidFill>
                  <a:prstClr val="black"/>
                </a:solidFill>
                <a:latin typeface="Comic Sans MS" panose="030F0702030302020204" pitchFamily="66" charset="0"/>
              </a:rPr>
              <a:t> </a:t>
            </a:r>
            <a:endParaRPr lang="tr-TR" altLang="tr-TR" sz="2000" b="1">
              <a:solidFill>
                <a:prstClr val="black"/>
              </a:solidFill>
              <a:latin typeface="Comic Sans MS" panose="030F0702030302020204" pitchFamily="66" charset="0"/>
            </a:endParaRPr>
          </a:p>
          <a:p>
            <a:pPr algn="just" eaLnBrk="1" fontAlgn="base" hangingPunct="1">
              <a:spcBef>
                <a:spcPct val="0"/>
              </a:spcBef>
              <a:spcAft>
                <a:spcPct val="0"/>
              </a:spcAft>
              <a:buNone/>
            </a:pPr>
            <a:endParaRPr lang="tr-TR" altLang="tr-TR" sz="2000" b="1">
              <a:solidFill>
                <a:prstClr val="black"/>
              </a:solidFill>
              <a:latin typeface="Comic Sans MS" panose="030F0702030302020204" pitchFamily="66" charset="0"/>
            </a:endParaRPr>
          </a:p>
          <a:p>
            <a:pPr algn="just" eaLnBrk="1" fontAlgn="base" hangingPunct="1">
              <a:spcBef>
                <a:spcPct val="0"/>
              </a:spcBef>
              <a:spcAft>
                <a:spcPct val="0"/>
              </a:spcAft>
              <a:buNone/>
            </a:pPr>
            <a:r>
              <a:rPr lang="tr-TR" altLang="tr-TR" sz="2000" b="1">
                <a:solidFill>
                  <a:prstClr val="black"/>
                </a:solidFill>
                <a:latin typeface="Comic Sans MS" panose="030F0702030302020204" pitchFamily="66" charset="0"/>
              </a:rPr>
              <a:t>Öğrenciler hayal güçlerini kullanarak; bilgi edinmek istedikleri konularda hipotezler kurabilmeli, zihinsel projeler üretebilmelidir.</a:t>
            </a:r>
          </a:p>
          <a:p>
            <a:pPr algn="just" eaLnBrk="1" fontAlgn="base" hangingPunct="1">
              <a:spcBef>
                <a:spcPct val="0"/>
              </a:spcBef>
              <a:spcAft>
                <a:spcPct val="0"/>
              </a:spcAft>
              <a:buNone/>
            </a:pPr>
            <a:r>
              <a:rPr lang="tr-TR" altLang="tr-TR" sz="2000" b="1">
                <a:solidFill>
                  <a:prstClr val="black"/>
                </a:solidFill>
                <a:latin typeface="Comic Sans MS" panose="030F0702030302020204" pitchFamily="66" charset="0"/>
              </a:rPr>
              <a:t>Eşyaları ve olayları farklı düzenlere koyabilmeli,eşyaları farklı amaçlarla kullanabilmelidir.</a:t>
            </a:r>
          </a:p>
          <a:p>
            <a:pPr algn="just" eaLnBrk="1" fontAlgn="base" hangingPunct="1">
              <a:spcBef>
                <a:spcPct val="0"/>
              </a:spcBef>
              <a:spcAft>
                <a:spcPct val="0"/>
              </a:spcAft>
              <a:buNone/>
            </a:pPr>
            <a:r>
              <a:rPr lang="tr-TR" altLang="tr-TR" sz="2000" b="1">
                <a:solidFill>
                  <a:prstClr val="black"/>
                </a:solidFill>
                <a:latin typeface="Comic Sans MS" panose="030F0702030302020204" pitchFamily="66" charset="0"/>
              </a:rPr>
              <a:t>Problem ve bilmece çözebilmeli, çeşitli araçları yapmayı planlayabilmelidir.</a:t>
            </a:r>
          </a:p>
        </p:txBody>
      </p:sp>
    </p:spTree>
    <p:extLst>
      <p:ext uri="{BB962C8B-B14F-4D97-AF65-F5344CB8AC3E}">
        <p14:creationId xmlns:p14="http://schemas.microsoft.com/office/powerpoint/2010/main" val="11901142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nodeType="clickEffect">
                                  <p:stCondLst>
                                    <p:cond delay="0"/>
                                  </p:stCondLst>
                                  <p:childTnLst>
                                    <p:set>
                                      <p:cBhvr>
                                        <p:cTn id="6" dur="1" fill="hold">
                                          <p:stCondLst>
                                            <p:cond delay="0"/>
                                          </p:stCondLst>
                                        </p:cTn>
                                        <p:tgtEl>
                                          <p:spTgt spid="3074">
                                            <p:txEl>
                                              <p:pRg st="0" end="0"/>
                                            </p:txEl>
                                          </p:spTgt>
                                        </p:tgtEl>
                                        <p:attrNameLst>
                                          <p:attrName>style.visibility</p:attrName>
                                        </p:attrNameLst>
                                      </p:cBhvr>
                                      <p:to>
                                        <p:strVal val="visible"/>
                                      </p:to>
                                    </p:set>
                                    <p:anim to="" calcmode="lin" valueType="num">
                                      <p:cBhvr>
                                        <p:cTn id="7" dur="1" fill="hold"/>
                                        <p:tgtEl>
                                          <p:spTgt spid="3074">
                                            <p:txEl>
                                              <p:pRg st="0" end="0"/>
                                            </p:txEl>
                                          </p:spTgt>
                                        </p:tgtEl>
                                        <p:attrNameLst>
                                          <p:attrName/>
                                        </p:attrNameLst>
                                      </p:cBhvr>
                                    </p:anim>
                                  </p:childTnLst>
                                </p:cTn>
                              </p:par>
                              <p:par>
                                <p:cTn id="8" presetID="24" presetClass="entr" presetSubtype="0" fill="hold" nodeType="withEffect">
                                  <p:stCondLst>
                                    <p:cond delay="0"/>
                                  </p:stCondLst>
                                  <p:childTnLst>
                                    <p:set>
                                      <p:cBhvr>
                                        <p:cTn id="9" dur="1" fill="hold">
                                          <p:stCondLst>
                                            <p:cond delay="0"/>
                                          </p:stCondLst>
                                        </p:cTn>
                                        <p:tgtEl>
                                          <p:spTgt spid="3074">
                                            <p:txEl>
                                              <p:pRg st="2" end="2"/>
                                            </p:txEl>
                                          </p:spTgt>
                                        </p:tgtEl>
                                        <p:attrNameLst>
                                          <p:attrName>style.visibility</p:attrName>
                                        </p:attrNameLst>
                                      </p:cBhvr>
                                      <p:to>
                                        <p:strVal val="visible"/>
                                      </p:to>
                                    </p:set>
                                    <p:anim to="" calcmode="lin" valueType="num">
                                      <p:cBhvr>
                                        <p:cTn id="10" dur="1" fill="hold"/>
                                        <p:tgtEl>
                                          <p:spTgt spid="3074">
                                            <p:txEl>
                                              <p:pRg st="2" end="2"/>
                                            </p:txEl>
                                          </p:spTgt>
                                        </p:tgtEl>
                                        <p:attrNameLst>
                                          <p:attrName/>
                                        </p:attrNameLst>
                                      </p:cBhvr>
                                    </p:anim>
                                  </p:childTnLst>
                                </p:cTn>
                              </p:par>
                              <p:par>
                                <p:cTn id="11" presetID="24" presetClass="entr" presetSubtype="0" fill="hold" nodeType="withEffect">
                                  <p:stCondLst>
                                    <p:cond delay="0"/>
                                  </p:stCondLst>
                                  <p:childTnLst>
                                    <p:set>
                                      <p:cBhvr>
                                        <p:cTn id="12" dur="1" fill="hold">
                                          <p:stCondLst>
                                            <p:cond delay="0"/>
                                          </p:stCondLst>
                                        </p:cTn>
                                        <p:tgtEl>
                                          <p:spTgt spid="3074">
                                            <p:txEl>
                                              <p:pRg st="3" end="3"/>
                                            </p:txEl>
                                          </p:spTgt>
                                        </p:tgtEl>
                                        <p:attrNameLst>
                                          <p:attrName>style.visibility</p:attrName>
                                        </p:attrNameLst>
                                      </p:cBhvr>
                                      <p:to>
                                        <p:strVal val="visible"/>
                                      </p:to>
                                    </p:set>
                                    <p:anim to="" calcmode="lin" valueType="num">
                                      <p:cBhvr>
                                        <p:cTn id="13" dur="1" fill="hold"/>
                                        <p:tgtEl>
                                          <p:spTgt spid="3074">
                                            <p:txEl>
                                              <p:pRg st="3" end="3"/>
                                            </p:txEl>
                                          </p:spTgt>
                                        </p:tgtEl>
                                        <p:attrNameLst>
                                          <p:attrName/>
                                        </p:attrNameLst>
                                      </p:cBhvr>
                                    </p:anim>
                                  </p:childTnLst>
                                </p:cTn>
                              </p:par>
                              <p:par>
                                <p:cTn id="14" presetID="24" presetClass="entr" presetSubtype="0" fill="hold" nodeType="withEffect">
                                  <p:stCondLst>
                                    <p:cond delay="0"/>
                                  </p:stCondLst>
                                  <p:childTnLst>
                                    <p:set>
                                      <p:cBhvr>
                                        <p:cTn id="15" dur="1" fill="hold">
                                          <p:stCondLst>
                                            <p:cond delay="0"/>
                                          </p:stCondLst>
                                        </p:cTn>
                                        <p:tgtEl>
                                          <p:spTgt spid="3074">
                                            <p:txEl>
                                              <p:pRg st="4" end="4"/>
                                            </p:txEl>
                                          </p:spTgt>
                                        </p:tgtEl>
                                        <p:attrNameLst>
                                          <p:attrName>style.visibility</p:attrName>
                                        </p:attrNameLst>
                                      </p:cBhvr>
                                      <p:to>
                                        <p:strVal val="visible"/>
                                      </p:to>
                                    </p:set>
                                    <p:anim to="" calcmode="lin" valueType="num">
                                      <p:cBhvr>
                                        <p:cTn id="16" dur="1" fill="hold"/>
                                        <p:tgtEl>
                                          <p:spTgt spid="3074">
                                            <p:txEl>
                                              <p:pRg st="4" end="4"/>
                                            </p:txEl>
                                          </p:spTgt>
                                        </p:tgtEl>
                                        <p:attrNameLst>
                                          <p:attrName/>
                                        </p:attrNameLst>
                                      </p:cBhvr>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4" presetClass="entr" presetSubtype="0" fill="hold" nodeType="clickEffect">
                                  <p:stCondLst>
                                    <p:cond delay="0"/>
                                  </p:stCondLst>
                                  <p:childTnLst>
                                    <p:set>
                                      <p:cBhvr>
                                        <p:cTn id="20" dur="1" fill="hold">
                                          <p:stCondLst>
                                            <p:cond delay="0"/>
                                          </p:stCondLst>
                                        </p:cTn>
                                        <p:tgtEl>
                                          <p:spTgt spid="3074">
                                            <p:txEl>
                                              <p:pRg st="6" end="6"/>
                                            </p:txEl>
                                          </p:spTgt>
                                        </p:tgtEl>
                                        <p:attrNameLst>
                                          <p:attrName>style.visibility</p:attrName>
                                        </p:attrNameLst>
                                      </p:cBhvr>
                                      <p:to>
                                        <p:strVal val="visible"/>
                                      </p:to>
                                    </p:set>
                                    <p:anim to="" calcmode="lin" valueType="num">
                                      <p:cBhvr>
                                        <p:cTn id="21" dur="1" fill="hold"/>
                                        <p:tgtEl>
                                          <p:spTgt spid="3074">
                                            <p:txEl>
                                              <p:pRg st="6" end="6"/>
                                            </p:txEl>
                                          </p:spTgt>
                                        </p:tgtEl>
                                        <p:attrNameLst>
                                          <p:attrName/>
                                        </p:attrNameLst>
                                      </p:cBhvr>
                                    </p:anim>
                                  </p:childTnLst>
                                </p:cTn>
                              </p:par>
                              <p:par>
                                <p:cTn id="22" presetID="24" presetClass="entr" presetSubtype="0" fill="hold" nodeType="withEffect">
                                  <p:stCondLst>
                                    <p:cond delay="0"/>
                                  </p:stCondLst>
                                  <p:childTnLst>
                                    <p:set>
                                      <p:cBhvr>
                                        <p:cTn id="23" dur="1" fill="hold">
                                          <p:stCondLst>
                                            <p:cond delay="0"/>
                                          </p:stCondLst>
                                        </p:cTn>
                                        <p:tgtEl>
                                          <p:spTgt spid="3074">
                                            <p:txEl>
                                              <p:pRg st="8" end="8"/>
                                            </p:txEl>
                                          </p:spTgt>
                                        </p:tgtEl>
                                        <p:attrNameLst>
                                          <p:attrName>style.visibility</p:attrName>
                                        </p:attrNameLst>
                                      </p:cBhvr>
                                      <p:to>
                                        <p:strVal val="visible"/>
                                      </p:to>
                                    </p:set>
                                    <p:anim to="" calcmode="lin" valueType="num">
                                      <p:cBhvr>
                                        <p:cTn id="24" dur="1" fill="hold"/>
                                        <p:tgtEl>
                                          <p:spTgt spid="3074">
                                            <p:txEl>
                                              <p:pRg st="8" end="8"/>
                                            </p:txEl>
                                          </p:spTgt>
                                        </p:tgtEl>
                                        <p:attrNameLst>
                                          <p:attrName/>
                                        </p:attrNameLst>
                                      </p:cBhvr>
                                    </p:anim>
                                  </p:childTnLst>
                                </p:cTn>
                              </p:par>
                              <p:par>
                                <p:cTn id="25" presetID="24" presetClass="entr" presetSubtype="0" fill="hold" nodeType="withEffect">
                                  <p:stCondLst>
                                    <p:cond delay="0"/>
                                  </p:stCondLst>
                                  <p:childTnLst>
                                    <p:set>
                                      <p:cBhvr>
                                        <p:cTn id="26" dur="1" fill="hold">
                                          <p:stCondLst>
                                            <p:cond delay="0"/>
                                          </p:stCondLst>
                                        </p:cTn>
                                        <p:tgtEl>
                                          <p:spTgt spid="3074">
                                            <p:txEl>
                                              <p:pRg st="9" end="9"/>
                                            </p:txEl>
                                          </p:spTgt>
                                        </p:tgtEl>
                                        <p:attrNameLst>
                                          <p:attrName>style.visibility</p:attrName>
                                        </p:attrNameLst>
                                      </p:cBhvr>
                                      <p:to>
                                        <p:strVal val="visible"/>
                                      </p:to>
                                    </p:set>
                                    <p:anim to="" calcmode="lin" valueType="num">
                                      <p:cBhvr>
                                        <p:cTn id="27" dur="1" fill="hold"/>
                                        <p:tgtEl>
                                          <p:spTgt spid="3074">
                                            <p:txEl>
                                              <p:pRg st="9" end="9"/>
                                            </p:txEl>
                                          </p:spTgt>
                                        </p:tgtEl>
                                        <p:attrNameLst>
                                          <p:attrName/>
                                        </p:attrNameLst>
                                      </p:cBhvr>
                                    </p:anim>
                                  </p:childTnLst>
                                </p:cTn>
                              </p:par>
                              <p:par>
                                <p:cTn id="28" presetID="24" presetClass="entr" presetSubtype="0" fill="hold" nodeType="withEffect">
                                  <p:stCondLst>
                                    <p:cond delay="0"/>
                                  </p:stCondLst>
                                  <p:childTnLst>
                                    <p:set>
                                      <p:cBhvr>
                                        <p:cTn id="29" dur="1" fill="hold">
                                          <p:stCondLst>
                                            <p:cond delay="0"/>
                                          </p:stCondLst>
                                        </p:cTn>
                                        <p:tgtEl>
                                          <p:spTgt spid="3074">
                                            <p:txEl>
                                              <p:pRg st="10" end="10"/>
                                            </p:txEl>
                                          </p:spTgt>
                                        </p:tgtEl>
                                        <p:attrNameLst>
                                          <p:attrName>style.visibility</p:attrName>
                                        </p:attrNameLst>
                                      </p:cBhvr>
                                      <p:to>
                                        <p:strVal val="visible"/>
                                      </p:to>
                                    </p:set>
                                    <p:anim to="" calcmode="lin" valueType="num">
                                      <p:cBhvr>
                                        <p:cTn id="30" dur="1" fill="hold"/>
                                        <p:tgtEl>
                                          <p:spTgt spid="3074">
                                            <p:txEl>
                                              <p:pRg st="10" end="1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Metin kutusu"/>
          <p:cNvSpPr txBox="1">
            <a:spLocks noChangeArrowheads="1"/>
          </p:cNvSpPr>
          <p:nvPr/>
        </p:nvSpPr>
        <p:spPr bwMode="auto">
          <a:xfrm>
            <a:off x="1828800" y="457201"/>
            <a:ext cx="8610600" cy="557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fontAlgn="base" hangingPunct="1">
              <a:spcBef>
                <a:spcPct val="0"/>
              </a:spcBef>
              <a:spcAft>
                <a:spcPct val="0"/>
              </a:spcAft>
              <a:buNone/>
            </a:pPr>
            <a:r>
              <a:rPr lang="en-US" altLang="tr-TR" sz="2000" b="1">
                <a:solidFill>
                  <a:srgbClr val="FF0000"/>
                </a:solidFill>
                <a:latin typeface="Comic Sans MS" panose="030F0702030302020204" pitchFamily="66" charset="0"/>
              </a:rPr>
              <a:t>4.Duygulanma ve de</a:t>
            </a:r>
            <a:r>
              <a:rPr lang="tr-TR" altLang="tr-TR" sz="2000" b="1">
                <a:solidFill>
                  <a:srgbClr val="FF0000"/>
                </a:solidFill>
                <a:latin typeface="Comic Sans MS" panose="030F0702030302020204" pitchFamily="66" charset="0"/>
              </a:rPr>
              <a:t>ğ</a:t>
            </a:r>
            <a:r>
              <a:rPr lang="en-US" altLang="tr-TR" sz="2000" b="1">
                <a:solidFill>
                  <a:srgbClr val="FF0000"/>
                </a:solidFill>
                <a:latin typeface="Comic Sans MS" panose="030F0702030302020204" pitchFamily="66" charset="0"/>
              </a:rPr>
              <a:t>er verme:</a:t>
            </a:r>
            <a:endParaRPr lang="tr-TR" altLang="tr-TR" sz="2000" b="1">
              <a:solidFill>
                <a:srgbClr val="FF0000"/>
              </a:solidFill>
              <a:latin typeface="Comic Sans MS" panose="030F0702030302020204" pitchFamily="66" charset="0"/>
            </a:endParaRPr>
          </a:p>
          <a:p>
            <a:pPr algn="just" eaLnBrk="1" fontAlgn="base" hangingPunct="1">
              <a:spcBef>
                <a:spcPct val="0"/>
              </a:spcBef>
              <a:spcAft>
                <a:spcPct val="0"/>
              </a:spcAft>
              <a:buNone/>
            </a:pPr>
            <a:endParaRPr lang="tr-TR" altLang="tr-TR" sz="2000" b="1">
              <a:solidFill>
                <a:prstClr val="black"/>
              </a:solidFill>
              <a:latin typeface="Comic Sans MS" panose="030F0702030302020204" pitchFamily="66" charset="0"/>
            </a:endParaRPr>
          </a:p>
          <a:p>
            <a:pPr algn="just" eaLnBrk="1" fontAlgn="base" hangingPunct="1">
              <a:spcBef>
                <a:spcPct val="0"/>
              </a:spcBef>
              <a:spcAft>
                <a:spcPct val="0"/>
              </a:spcAft>
              <a:buNone/>
            </a:pPr>
            <a:r>
              <a:rPr lang="tr-TR" altLang="tr-TR" sz="2000" b="1">
                <a:solidFill>
                  <a:prstClr val="black"/>
                </a:solidFill>
                <a:latin typeface="Arial" panose="020B0604020202020204" pitchFamily="34" charset="0"/>
              </a:rPr>
              <a:t>	</a:t>
            </a:r>
            <a:r>
              <a:rPr lang="tr-TR" altLang="tr-TR" sz="2000" b="1">
                <a:solidFill>
                  <a:prstClr val="black"/>
                </a:solidFill>
                <a:latin typeface="Comic Sans MS" panose="030F0702030302020204" pitchFamily="66" charset="0"/>
              </a:rPr>
              <a:t>Öğrenci öğrenilen her fen konusunun yaşamının bir parçası</a:t>
            </a:r>
            <a:endParaRPr lang="tr-TR" altLang="tr-TR" sz="2000" b="1">
              <a:solidFill>
                <a:prstClr val="black"/>
              </a:solidFill>
              <a:latin typeface="Arial" panose="020B0604020202020204" pitchFamily="34" charset="0"/>
            </a:endParaRPr>
          </a:p>
          <a:p>
            <a:pPr algn="just" eaLnBrk="1" fontAlgn="base" hangingPunct="1">
              <a:spcBef>
                <a:spcPct val="0"/>
              </a:spcBef>
              <a:spcAft>
                <a:spcPct val="0"/>
              </a:spcAft>
              <a:buNone/>
            </a:pPr>
            <a:r>
              <a:rPr lang="tr-TR" altLang="tr-TR" sz="2000" b="1">
                <a:solidFill>
                  <a:prstClr val="black"/>
                </a:solidFill>
                <a:latin typeface="Comic Sans MS" panose="030F0702030302020204" pitchFamily="66" charset="0"/>
              </a:rPr>
              <a:t>olduğunu hissettiğinde yeni bilgiler onun için daha değerli olacaktır. </a:t>
            </a:r>
          </a:p>
          <a:p>
            <a:pPr algn="just" eaLnBrk="1" fontAlgn="base" hangingPunct="1">
              <a:spcBef>
                <a:spcPct val="0"/>
              </a:spcBef>
              <a:spcAft>
                <a:spcPct val="0"/>
              </a:spcAft>
              <a:buNone/>
            </a:pPr>
            <a:r>
              <a:rPr lang="tr-TR" altLang="tr-TR" sz="2000" b="1">
                <a:solidFill>
                  <a:prstClr val="black"/>
                </a:solidFill>
                <a:latin typeface="Arial" panose="020B0604020202020204" pitchFamily="34" charset="0"/>
              </a:rPr>
              <a:t>	</a:t>
            </a:r>
            <a:r>
              <a:rPr lang="tr-TR" altLang="tr-TR" sz="2000" b="1">
                <a:solidFill>
                  <a:prstClr val="black"/>
                </a:solidFill>
                <a:latin typeface="Comic Sans MS" panose="030F0702030302020204" pitchFamily="66" charset="0"/>
              </a:rPr>
              <a:t>Yeni bilgileri öğrenmede daha istekli olacak ve </a:t>
            </a:r>
            <a:endParaRPr lang="tr-TR" altLang="tr-TR" sz="2000" b="1">
              <a:solidFill>
                <a:prstClr val="black"/>
              </a:solidFill>
              <a:latin typeface="Arial" panose="020B0604020202020204" pitchFamily="34" charset="0"/>
            </a:endParaRPr>
          </a:p>
          <a:p>
            <a:pPr algn="just" eaLnBrk="1" fontAlgn="base" hangingPunct="1">
              <a:spcBef>
                <a:spcPct val="0"/>
              </a:spcBef>
              <a:spcAft>
                <a:spcPct val="0"/>
              </a:spcAft>
              <a:buNone/>
            </a:pPr>
            <a:r>
              <a:rPr lang="tr-TR" altLang="tr-TR" sz="2000" b="1">
                <a:solidFill>
                  <a:prstClr val="black"/>
                </a:solidFill>
                <a:latin typeface="Comic Sans MS" panose="030F0702030302020204" pitchFamily="66" charset="0"/>
              </a:rPr>
              <a:t>okula,öğretmenine ve</a:t>
            </a:r>
            <a:r>
              <a:rPr lang="tr-TR" altLang="tr-TR" sz="2000" b="1">
                <a:solidFill>
                  <a:prstClr val="black"/>
                </a:solidFill>
                <a:latin typeface="Arial" panose="020B0604020202020204" pitchFamily="34" charset="0"/>
              </a:rPr>
              <a:t> </a:t>
            </a:r>
            <a:r>
              <a:rPr lang="tr-TR" altLang="tr-TR" sz="2000" b="1">
                <a:solidFill>
                  <a:prstClr val="black"/>
                </a:solidFill>
                <a:latin typeface="Comic Sans MS" panose="030F0702030302020204" pitchFamily="66" charset="0"/>
              </a:rPr>
              <a:t>kendisine ilişkin olumlu tutumlar </a:t>
            </a:r>
            <a:endParaRPr lang="tr-TR" altLang="tr-TR" sz="2000" b="1">
              <a:solidFill>
                <a:prstClr val="black"/>
              </a:solidFill>
              <a:latin typeface="Arial" panose="020B0604020202020204" pitchFamily="34" charset="0"/>
            </a:endParaRPr>
          </a:p>
          <a:p>
            <a:pPr algn="just" eaLnBrk="1" fontAlgn="base" hangingPunct="1">
              <a:spcBef>
                <a:spcPct val="0"/>
              </a:spcBef>
              <a:spcAft>
                <a:spcPct val="0"/>
              </a:spcAft>
              <a:buNone/>
            </a:pPr>
            <a:r>
              <a:rPr lang="tr-TR" altLang="tr-TR" sz="2000" b="1">
                <a:solidFill>
                  <a:prstClr val="black"/>
                </a:solidFill>
                <a:latin typeface="Comic Sans MS" panose="030F0702030302020204" pitchFamily="66" charset="0"/>
              </a:rPr>
              <a:t>geliştirebilecektir.Kişisel değerlere, toplumsal sorunlara, çevre </a:t>
            </a:r>
            <a:endParaRPr lang="tr-TR" altLang="tr-TR" sz="2000" b="1">
              <a:solidFill>
                <a:prstClr val="black"/>
              </a:solidFill>
              <a:latin typeface="Arial" panose="020B0604020202020204" pitchFamily="34" charset="0"/>
            </a:endParaRPr>
          </a:p>
          <a:p>
            <a:pPr algn="just" eaLnBrk="1" fontAlgn="base" hangingPunct="1">
              <a:spcBef>
                <a:spcPct val="0"/>
              </a:spcBef>
              <a:spcAft>
                <a:spcPct val="0"/>
              </a:spcAft>
              <a:buNone/>
            </a:pPr>
            <a:r>
              <a:rPr lang="tr-TR" altLang="tr-TR" sz="2000" b="1">
                <a:solidFill>
                  <a:prstClr val="black"/>
                </a:solidFill>
                <a:latin typeface="Comic Sans MS" panose="030F0702030302020204" pitchFamily="66" charset="0"/>
              </a:rPr>
              <a:t>sorumlarına karşı</a:t>
            </a:r>
            <a:r>
              <a:rPr lang="tr-TR" altLang="tr-TR" sz="2000" b="1">
                <a:solidFill>
                  <a:prstClr val="black"/>
                </a:solidFill>
                <a:latin typeface="Arial" panose="020B0604020202020204" pitchFamily="34" charset="0"/>
              </a:rPr>
              <a:t> </a:t>
            </a:r>
            <a:r>
              <a:rPr lang="tr-TR" altLang="tr-TR" sz="2000" b="1">
                <a:solidFill>
                  <a:prstClr val="black"/>
                </a:solidFill>
                <a:latin typeface="Comic Sans MS" panose="030F0702030302020204" pitchFamily="66" charset="0"/>
              </a:rPr>
              <a:t>duyarlı ve karar verme becerisini geliştirmiş  </a:t>
            </a:r>
            <a:endParaRPr lang="tr-TR" altLang="tr-TR" sz="2000" b="1">
              <a:solidFill>
                <a:prstClr val="black"/>
              </a:solidFill>
              <a:latin typeface="Arial" panose="020B0604020202020204" pitchFamily="34" charset="0"/>
            </a:endParaRPr>
          </a:p>
          <a:p>
            <a:pPr algn="just" eaLnBrk="1" fontAlgn="base" hangingPunct="1">
              <a:spcBef>
                <a:spcPct val="0"/>
              </a:spcBef>
              <a:spcAft>
                <a:spcPct val="0"/>
              </a:spcAft>
              <a:buNone/>
            </a:pPr>
            <a:r>
              <a:rPr lang="tr-TR" altLang="tr-TR" sz="2000" b="1">
                <a:solidFill>
                  <a:prstClr val="black"/>
                </a:solidFill>
                <a:latin typeface="Comic Sans MS" panose="030F0702030302020204" pitchFamily="66" charset="0"/>
              </a:rPr>
              <a:t>olacaklardır.</a:t>
            </a:r>
          </a:p>
          <a:p>
            <a:pPr eaLnBrk="1" fontAlgn="base" hangingPunct="1">
              <a:spcBef>
                <a:spcPct val="0"/>
              </a:spcBef>
              <a:spcAft>
                <a:spcPct val="0"/>
              </a:spcAft>
              <a:buNone/>
            </a:pPr>
            <a:endParaRPr lang="tr-TR" altLang="tr-TR" sz="2000" b="1">
              <a:solidFill>
                <a:prstClr val="black"/>
              </a:solidFill>
              <a:latin typeface="Comic Sans MS" panose="030F0702030302020204" pitchFamily="66" charset="0"/>
            </a:endParaRPr>
          </a:p>
          <a:p>
            <a:pPr eaLnBrk="1" fontAlgn="base" hangingPunct="1">
              <a:spcBef>
                <a:spcPct val="0"/>
              </a:spcBef>
              <a:spcAft>
                <a:spcPct val="0"/>
              </a:spcAft>
              <a:buNone/>
            </a:pPr>
            <a:r>
              <a:rPr lang="en-US" altLang="tr-TR" sz="2000" b="1" i="1">
                <a:solidFill>
                  <a:srgbClr val="FF0000"/>
                </a:solidFill>
                <a:latin typeface="Comic Sans MS" panose="030F0702030302020204" pitchFamily="66" charset="0"/>
              </a:rPr>
              <a:t>5-   </a:t>
            </a:r>
            <a:r>
              <a:rPr lang="en-US" altLang="tr-TR" sz="2000" b="1">
                <a:solidFill>
                  <a:srgbClr val="FF0000"/>
                </a:solidFill>
                <a:latin typeface="Comic Sans MS" panose="030F0702030302020204" pitchFamily="66" charset="0"/>
              </a:rPr>
              <a:t>Kullanma ve uygulama</a:t>
            </a:r>
            <a:r>
              <a:rPr lang="en-US" altLang="tr-TR" sz="2000" b="1">
                <a:solidFill>
                  <a:prstClr val="black"/>
                </a:solidFill>
                <a:latin typeface="Comic Sans MS" panose="030F0702030302020204" pitchFamily="66" charset="0"/>
              </a:rPr>
              <a:t>: </a:t>
            </a:r>
            <a:endParaRPr lang="tr-TR" altLang="tr-TR" sz="2000" b="1">
              <a:solidFill>
                <a:prstClr val="black"/>
              </a:solidFill>
              <a:latin typeface="Comic Sans MS" panose="030F0702030302020204" pitchFamily="66" charset="0"/>
            </a:endParaRPr>
          </a:p>
          <a:p>
            <a:pPr eaLnBrk="1" fontAlgn="base" hangingPunct="1">
              <a:spcBef>
                <a:spcPct val="0"/>
              </a:spcBef>
              <a:spcAft>
                <a:spcPct val="0"/>
              </a:spcAft>
              <a:buNone/>
            </a:pPr>
            <a:endParaRPr lang="tr-TR" altLang="tr-TR" sz="2000" b="1">
              <a:solidFill>
                <a:prstClr val="black"/>
              </a:solidFill>
              <a:latin typeface="Comic Sans MS" panose="030F0702030302020204" pitchFamily="66" charset="0"/>
            </a:endParaRPr>
          </a:p>
          <a:p>
            <a:pPr eaLnBrk="1" fontAlgn="base" hangingPunct="1">
              <a:spcBef>
                <a:spcPct val="0"/>
              </a:spcBef>
              <a:spcAft>
                <a:spcPct val="0"/>
              </a:spcAft>
              <a:buNone/>
            </a:pPr>
            <a:r>
              <a:rPr lang="tr-TR" altLang="tr-TR" sz="2000" b="1">
                <a:solidFill>
                  <a:prstClr val="black"/>
                </a:solidFill>
                <a:latin typeface="Arial" panose="020B0604020202020204" pitchFamily="34" charset="0"/>
              </a:rPr>
              <a:t>	</a:t>
            </a:r>
            <a:r>
              <a:rPr lang="en-US" altLang="tr-TR" sz="2000" b="1">
                <a:solidFill>
                  <a:prstClr val="black"/>
                </a:solidFill>
                <a:latin typeface="Comic Sans MS" panose="030F0702030302020204" pitchFamily="66" charset="0"/>
              </a:rPr>
              <a:t>Fen </a:t>
            </a:r>
            <a:r>
              <a:rPr lang="tr-TR" altLang="tr-TR" sz="2000" b="1">
                <a:solidFill>
                  <a:prstClr val="black"/>
                </a:solidFill>
                <a:latin typeface="Comic Sans MS" panose="030F0702030302020204" pitchFamily="66" charset="0"/>
              </a:rPr>
              <a:t>öğretiminin en önemli amaçlarından biri de </a:t>
            </a:r>
            <a:r>
              <a:rPr lang="en-US" altLang="tr-TR" sz="2000" b="1">
                <a:solidFill>
                  <a:prstClr val="black"/>
                </a:solidFill>
                <a:latin typeface="Comic Sans MS" panose="030F0702030302020204" pitchFamily="66" charset="0"/>
              </a:rPr>
              <a:t> </a:t>
            </a:r>
            <a:r>
              <a:rPr lang="tr-TR" altLang="tr-TR" sz="2000" b="1">
                <a:solidFill>
                  <a:prstClr val="black"/>
                </a:solidFill>
                <a:latin typeface="Comic Sans MS" panose="030F0702030302020204" pitchFamily="66" charset="0"/>
              </a:rPr>
              <a:t>bilimsel </a:t>
            </a:r>
            <a:endParaRPr lang="tr-TR" altLang="tr-TR" sz="2000" b="1">
              <a:solidFill>
                <a:prstClr val="black"/>
              </a:solidFill>
              <a:latin typeface="Arial" panose="020B0604020202020204" pitchFamily="34" charset="0"/>
            </a:endParaRPr>
          </a:p>
          <a:p>
            <a:pPr eaLnBrk="1" fontAlgn="base" hangingPunct="1">
              <a:spcBef>
                <a:spcPct val="0"/>
              </a:spcBef>
              <a:spcAft>
                <a:spcPct val="0"/>
              </a:spcAft>
              <a:buNone/>
            </a:pPr>
            <a:r>
              <a:rPr lang="tr-TR" altLang="tr-TR" sz="2000" b="1">
                <a:solidFill>
                  <a:prstClr val="black"/>
                </a:solidFill>
                <a:latin typeface="Comic Sans MS" panose="030F0702030302020204" pitchFamily="66" charset="0"/>
              </a:rPr>
              <a:t>kavraml</a:t>
            </a:r>
            <a:r>
              <a:rPr lang="tr-TR" altLang="tr-TR" sz="2000" b="1">
                <a:solidFill>
                  <a:prstClr val="black"/>
                </a:solidFill>
                <a:latin typeface="Arial" panose="020B0604020202020204" pitchFamily="34" charset="0"/>
              </a:rPr>
              <a:t>a</a:t>
            </a:r>
            <a:r>
              <a:rPr lang="tr-TR" altLang="tr-TR" sz="2000" b="1">
                <a:solidFill>
                  <a:prstClr val="black"/>
                </a:solidFill>
                <a:latin typeface="Comic Sans MS" panose="030F0702030302020204" pitchFamily="66" charset="0"/>
              </a:rPr>
              <a:t>rıngünlük yaşamda kullanılışlarını görmektir. Bu sayede </a:t>
            </a:r>
            <a:endParaRPr lang="tr-TR" altLang="tr-TR" sz="2000" b="1">
              <a:solidFill>
                <a:prstClr val="black"/>
              </a:solidFill>
              <a:latin typeface="Arial" panose="020B0604020202020204" pitchFamily="34" charset="0"/>
            </a:endParaRPr>
          </a:p>
          <a:p>
            <a:pPr eaLnBrk="1" fontAlgn="base" hangingPunct="1">
              <a:spcBef>
                <a:spcPct val="0"/>
              </a:spcBef>
              <a:spcAft>
                <a:spcPct val="0"/>
              </a:spcAft>
              <a:buNone/>
            </a:pPr>
            <a:r>
              <a:rPr lang="tr-TR" altLang="tr-TR" sz="2000" b="1">
                <a:solidFill>
                  <a:prstClr val="black"/>
                </a:solidFill>
                <a:latin typeface="Comic Sans MS" panose="030F0702030302020204" pitchFamily="66" charset="0"/>
              </a:rPr>
              <a:t>öğrenciler bilgilerini günlük hayatta kullanabileceklerdir. Edinilen </a:t>
            </a:r>
            <a:endParaRPr lang="tr-TR" altLang="tr-TR" sz="2000" b="1">
              <a:solidFill>
                <a:prstClr val="black"/>
              </a:solidFill>
              <a:latin typeface="Arial" panose="020B0604020202020204" pitchFamily="34" charset="0"/>
            </a:endParaRPr>
          </a:p>
          <a:p>
            <a:pPr eaLnBrk="1" fontAlgn="base" hangingPunct="1">
              <a:spcBef>
                <a:spcPct val="0"/>
              </a:spcBef>
              <a:spcAft>
                <a:spcPct val="0"/>
              </a:spcAft>
              <a:buNone/>
            </a:pPr>
            <a:r>
              <a:rPr lang="tr-TR" altLang="tr-TR" sz="2000" b="1">
                <a:solidFill>
                  <a:prstClr val="black"/>
                </a:solidFill>
                <a:latin typeface="Comic Sans MS" panose="030F0702030302020204" pitchFamily="66" charset="0"/>
              </a:rPr>
              <a:t>bilgi ve beceriler günlük yaşamda karşılaşılan sorunların ya da </a:t>
            </a:r>
            <a:endParaRPr lang="tr-TR" altLang="tr-TR" sz="2000" b="1">
              <a:solidFill>
                <a:prstClr val="black"/>
              </a:solidFill>
              <a:latin typeface="Arial" panose="020B0604020202020204" pitchFamily="34" charset="0"/>
            </a:endParaRPr>
          </a:p>
          <a:p>
            <a:pPr eaLnBrk="1" fontAlgn="base" hangingPunct="1">
              <a:spcBef>
                <a:spcPct val="0"/>
              </a:spcBef>
              <a:spcAft>
                <a:spcPct val="0"/>
              </a:spcAft>
              <a:buNone/>
            </a:pPr>
            <a:r>
              <a:rPr lang="tr-TR" altLang="tr-TR" sz="2000" b="1">
                <a:solidFill>
                  <a:prstClr val="black"/>
                </a:solidFill>
                <a:latin typeface="Comic Sans MS" panose="030F0702030302020204" pitchFamily="66" charset="0"/>
              </a:rPr>
              <a:t>teknolojik problemlerin çözümünde kullanılacak </a:t>
            </a:r>
            <a:r>
              <a:rPr lang="en-US" altLang="tr-TR" sz="2000" b="1">
                <a:solidFill>
                  <a:prstClr val="black"/>
                </a:solidFill>
                <a:latin typeface="Comic Sans MS" panose="030F0702030302020204" pitchFamily="66" charset="0"/>
              </a:rPr>
              <a:t>ve fen </a:t>
            </a:r>
            <a:r>
              <a:rPr lang="tr-TR" altLang="tr-TR" sz="2000" b="1">
                <a:solidFill>
                  <a:prstClr val="black"/>
                </a:solidFill>
                <a:latin typeface="Comic Sans MS" panose="030F0702030302020204" pitchFamily="66" charset="0"/>
              </a:rPr>
              <a:t>bilgisinin diğer </a:t>
            </a:r>
            <a:endParaRPr lang="tr-TR" altLang="tr-TR" sz="2000" b="1">
              <a:solidFill>
                <a:prstClr val="black"/>
              </a:solidFill>
              <a:latin typeface="Arial" panose="020B0604020202020204" pitchFamily="34" charset="0"/>
            </a:endParaRPr>
          </a:p>
          <a:p>
            <a:pPr eaLnBrk="1" fontAlgn="base" hangingPunct="1">
              <a:spcBef>
                <a:spcPct val="0"/>
              </a:spcBef>
              <a:spcAft>
                <a:spcPct val="0"/>
              </a:spcAft>
              <a:buNone/>
            </a:pPr>
            <a:r>
              <a:rPr lang="tr-TR" altLang="tr-TR" sz="2000" b="1">
                <a:solidFill>
                  <a:prstClr val="black"/>
                </a:solidFill>
                <a:latin typeface="Comic Sans MS" panose="030F0702030302020204" pitchFamily="66" charset="0"/>
              </a:rPr>
              <a:t>bilimlerle ilişkisi kavranabilecektir.</a:t>
            </a:r>
          </a:p>
        </p:txBody>
      </p:sp>
    </p:spTree>
    <p:extLst>
      <p:ext uri="{BB962C8B-B14F-4D97-AF65-F5344CB8AC3E}">
        <p14:creationId xmlns:p14="http://schemas.microsoft.com/office/powerpoint/2010/main" val="182605748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nodeType="clickEffect">
                                  <p:stCondLst>
                                    <p:cond delay="0"/>
                                  </p:stCondLst>
                                  <p:childTnLst>
                                    <p:set>
                                      <p:cBhvr>
                                        <p:cTn id="6" dur="1" fill="hold">
                                          <p:stCondLst>
                                            <p:cond delay="0"/>
                                          </p:stCondLst>
                                        </p:cTn>
                                        <p:tgtEl>
                                          <p:spTgt spid="3074">
                                            <p:txEl>
                                              <p:pRg st="0" end="0"/>
                                            </p:txEl>
                                          </p:spTgt>
                                        </p:tgtEl>
                                        <p:attrNameLst>
                                          <p:attrName>style.visibility</p:attrName>
                                        </p:attrNameLst>
                                      </p:cBhvr>
                                      <p:to>
                                        <p:strVal val="visible"/>
                                      </p:to>
                                    </p:set>
                                    <p:anim to="" calcmode="lin" valueType="num">
                                      <p:cBhvr>
                                        <p:cTn id="7" dur="1" fill="hold"/>
                                        <p:tgtEl>
                                          <p:spTgt spid="3074">
                                            <p:txEl>
                                              <p:pRg st="0" end="0"/>
                                            </p:txEl>
                                          </p:spTgt>
                                        </p:tgtEl>
                                        <p:attrNameLst>
                                          <p:attrName/>
                                        </p:attrNameLst>
                                      </p:cBhvr>
                                    </p:anim>
                                  </p:childTnLst>
                                </p:cTn>
                              </p:par>
                              <p:par>
                                <p:cTn id="8" presetID="24" presetClass="entr" presetSubtype="0" fill="hold" nodeType="withEffect">
                                  <p:stCondLst>
                                    <p:cond delay="0"/>
                                  </p:stCondLst>
                                  <p:childTnLst>
                                    <p:set>
                                      <p:cBhvr>
                                        <p:cTn id="9" dur="1" fill="hold">
                                          <p:stCondLst>
                                            <p:cond delay="0"/>
                                          </p:stCondLst>
                                        </p:cTn>
                                        <p:tgtEl>
                                          <p:spTgt spid="3074">
                                            <p:txEl>
                                              <p:pRg st="2" end="2"/>
                                            </p:txEl>
                                          </p:spTgt>
                                        </p:tgtEl>
                                        <p:attrNameLst>
                                          <p:attrName>style.visibility</p:attrName>
                                        </p:attrNameLst>
                                      </p:cBhvr>
                                      <p:to>
                                        <p:strVal val="visible"/>
                                      </p:to>
                                    </p:set>
                                    <p:anim to="" calcmode="lin" valueType="num">
                                      <p:cBhvr>
                                        <p:cTn id="10" dur="1" fill="hold"/>
                                        <p:tgtEl>
                                          <p:spTgt spid="3074">
                                            <p:txEl>
                                              <p:pRg st="2" end="2"/>
                                            </p:txEl>
                                          </p:spTgt>
                                        </p:tgtEl>
                                        <p:attrNameLst>
                                          <p:attrName/>
                                        </p:attrNameLst>
                                      </p:cBhvr>
                                    </p:anim>
                                  </p:childTnLst>
                                </p:cTn>
                              </p:par>
                              <p:par>
                                <p:cTn id="11" presetID="24" presetClass="entr" presetSubtype="0" fill="hold" nodeType="withEffect">
                                  <p:stCondLst>
                                    <p:cond delay="0"/>
                                  </p:stCondLst>
                                  <p:childTnLst>
                                    <p:set>
                                      <p:cBhvr>
                                        <p:cTn id="12" dur="1" fill="hold">
                                          <p:stCondLst>
                                            <p:cond delay="0"/>
                                          </p:stCondLst>
                                        </p:cTn>
                                        <p:tgtEl>
                                          <p:spTgt spid="3074">
                                            <p:txEl>
                                              <p:pRg st="3" end="3"/>
                                            </p:txEl>
                                          </p:spTgt>
                                        </p:tgtEl>
                                        <p:attrNameLst>
                                          <p:attrName>style.visibility</p:attrName>
                                        </p:attrNameLst>
                                      </p:cBhvr>
                                      <p:to>
                                        <p:strVal val="visible"/>
                                      </p:to>
                                    </p:set>
                                    <p:anim to="" calcmode="lin" valueType="num">
                                      <p:cBhvr>
                                        <p:cTn id="13" dur="1" fill="hold"/>
                                        <p:tgtEl>
                                          <p:spTgt spid="3074">
                                            <p:txEl>
                                              <p:pRg st="3" end="3"/>
                                            </p:txEl>
                                          </p:spTgt>
                                        </p:tgtEl>
                                        <p:attrNameLst>
                                          <p:attrName/>
                                        </p:attrNameLst>
                                      </p:cBhvr>
                                    </p:anim>
                                  </p:childTnLst>
                                </p:cTn>
                              </p:par>
                              <p:par>
                                <p:cTn id="14" presetID="24" presetClass="entr" presetSubtype="0" fill="hold" nodeType="withEffect">
                                  <p:stCondLst>
                                    <p:cond delay="0"/>
                                  </p:stCondLst>
                                  <p:childTnLst>
                                    <p:set>
                                      <p:cBhvr>
                                        <p:cTn id="15" dur="1" fill="hold">
                                          <p:stCondLst>
                                            <p:cond delay="0"/>
                                          </p:stCondLst>
                                        </p:cTn>
                                        <p:tgtEl>
                                          <p:spTgt spid="3074">
                                            <p:txEl>
                                              <p:pRg st="4" end="4"/>
                                            </p:txEl>
                                          </p:spTgt>
                                        </p:tgtEl>
                                        <p:attrNameLst>
                                          <p:attrName>style.visibility</p:attrName>
                                        </p:attrNameLst>
                                      </p:cBhvr>
                                      <p:to>
                                        <p:strVal val="visible"/>
                                      </p:to>
                                    </p:set>
                                    <p:anim to="" calcmode="lin" valueType="num">
                                      <p:cBhvr>
                                        <p:cTn id="16" dur="1" fill="hold"/>
                                        <p:tgtEl>
                                          <p:spTgt spid="3074">
                                            <p:txEl>
                                              <p:pRg st="4" end="4"/>
                                            </p:txEl>
                                          </p:spTgt>
                                        </p:tgtEl>
                                        <p:attrNameLst>
                                          <p:attrName/>
                                        </p:attrNameLst>
                                      </p:cBhvr>
                                    </p:anim>
                                  </p:childTnLst>
                                </p:cTn>
                              </p:par>
                              <p:par>
                                <p:cTn id="17" presetID="24" presetClass="entr" presetSubtype="0" fill="hold" nodeType="withEffect">
                                  <p:stCondLst>
                                    <p:cond delay="0"/>
                                  </p:stCondLst>
                                  <p:childTnLst>
                                    <p:set>
                                      <p:cBhvr>
                                        <p:cTn id="18" dur="1" fill="hold">
                                          <p:stCondLst>
                                            <p:cond delay="0"/>
                                          </p:stCondLst>
                                        </p:cTn>
                                        <p:tgtEl>
                                          <p:spTgt spid="3074">
                                            <p:txEl>
                                              <p:pRg st="5" end="5"/>
                                            </p:txEl>
                                          </p:spTgt>
                                        </p:tgtEl>
                                        <p:attrNameLst>
                                          <p:attrName>style.visibility</p:attrName>
                                        </p:attrNameLst>
                                      </p:cBhvr>
                                      <p:to>
                                        <p:strVal val="visible"/>
                                      </p:to>
                                    </p:set>
                                    <p:anim to="" calcmode="lin" valueType="num">
                                      <p:cBhvr>
                                        <p:cTn id="19" dur="1" fill="hold"/>
                                        <p:tgtEl>
                                          <p:spTgt spid="3074">
                                            <p:txEl>
                                              <p:pRg st="5" end="5"/>
                                            </p:txEl>
                                          </p:spTgt>
                                        </p:tgtEl>
                                        <p:attrNameLst>
                                          <p:attrName/>
                                        </p:attrNameLst>
                                      </p:cBhvr>
                                    </p:anim>
                                  </p:childTnLst>
                                </p:cTn>
                              </p:par>
                              <p:par>
                                <p:cTn id="20" presetID="24" presetClass="entr" presetSubtype="0" fill="hold" nodeType="withEffect">
                                  <p:stCondLst>
                                    <p:cond delay="0"/>
                                  </p:stCondLst>
                                  <p:childTnLst>
                                    <p:set>
                                      <p:cBhvr>
                                        <p:cTn id="21" dur="1" fill="hold">
                                          <p:stCondLst>
                                            <p:cond delay="0"/>
                                          </p:stCondLst>
                                        </p:cTn>
                                        <p:tgtEl>
                                          <p:spTgt spid="3074">
                                            <p:txEl>
                                              <p:pRg st="6" end="6"/>
                                            </p:txEl>
                                          </p:spTgt>
                                        </p:tgtEl>
                                        <p:attrNameLst>
                                          <p:attrName>style.visibility</p:attrName>
                                        </p:attrNameLst>
                                      </p:cBhvr>
                                      <p:to>
                                        <p:strVal val="visible"/>
                                      </p:to>
                                    </p:set>
                                    <p:anim to="" calcmode="lin" valueType="num">
                                      <p:cBhvr>
                                        <p:cTn id="22" dur="1" fill="hold"/>
                                        <p:tgtEl>
                                          <p:spTgt spid="3074">
                                            <p:txEl>
                                              <p:pRg st="6" end="6"/>
                                            </p:txEl>
                                          </p:spTgt>
                                        </p:tgtEl>
                                        <p:attrNameLst>
                                          <p:attrName/>
                                        </p:attrNameLst>
                                      </p:cBhvr>
                                    </p:anim>
                                  </p:childTnLst>
                                </p:cTn>
                              </p:par>
                              <p:par>
                                <p:cTn id="23" presetID="24" presetClass="entr" presetSubtype="0" fill="hold" nodeType="withEffect">
                                  <p:stCondLst>
                                    <p:cond delay="0"/>
                                  </p:stCondLst>
                                  <p:childTnLst>
                                    <p:set>
                                      <p:cBhvr>
                                        <p:cTn id="24" dur="1" fill="hold">
                                          <p:stCondLst>
                                            <p:cond delay="0"/>
                                          </p:stCondLst>
                                        </p:cTn>
                                        <p:tgtEl>
                                          <p:spTgt spid="3074">
                                            <p:txEl>
                                              <p:pRg st="7" end="7"/>
                                            </p:txEl>
                                          </p:spTgt>
                                        </p:tgtEl>
                                        <p:attrNameLst>
                                          <p:attrName>style.visibility</p:attrName>
                                        </p:attrNameLst>
                                      </p:cBhvr>
                                      <p:to>
                                        <p:strVal val="visible"/>
                                      </p:to>
                                    </p:set>
                                    <p:anim to="" calcmode="lin" valueType="num">
                                      <p:cBhvr>
                                        <p:cTn id="25" dur="1" fill="hold"/>
                                        <p:tgtEl>
                                          <p:spTgt spid="3074">
                                            <p:txEl>
                                              <p:pRg st="7" end="7"/>
                                            </p:txEl>
                                          </p:spTgt>
                                        </p:tgtEl>
                                        <p:attrNameLst>
                                          <p:attrName/>
                                        </p:attrNameLst>
                                      </p:cBhvr>
                                    </p:anim>
                                  </p:childTnLst>
                                </p:cTn>
                              </p:par>
                              <p:par>
                                <p:cTn id="26" presetID="24" presetClass="entr" presetSubtype="0" fill="hold" nodeType="withEffect">
                                  <p:stCondLst>
                                    <p:cond delay="0"/>
                                  </p:stCondLst>
                                  <p:childTnLst>
                                    <p:set>
                                      <p:cBhvr>
                                        <p:cTn id="27" dur="1" fill="hold">
                                          <p:stCondLst>
                                            <p:cond delay="0"/>
                                          </p:stCondLst>
                                        </p:cTn>
                                        <p:tgtEl>
                                          <p:spTgt spid="3074">
                                            <p:txEl>
                                              <p:pRg st="8" end="8"/>
                                            </p:txEl>
                                          </p:spTgt>
                                        </p:tgtEl>
                                        <p:attrNameLst>
                                          <p:attrName>style.visibility</p:attrName>
                                        </p:attrNameLst>
                                      </p:cBhvr>
                                      <p:to>
                                        <p:strVal val="visible"/>
                                      </p:to>
                                    </p:set>
                                    <p:anim to="" calcmode="lin" valueType="num">
                                      <p:cBhvr>
                                        <p:cTn id="28" dur="1" fill="hold"/>
                                        <p:tgtEl>
                                          <p:spTgt spid="3074">
                                            <p:txEl>
                                              <p:pRg st="8" end="8"/>
                                            </p:txEl>
                                          </p:spTgt>
                                        </p:tgtEl>
                                        <p:attrNameLst>
                                          <p:attrName/>
                                        </p:attrNameLst>
                                      </p:cBhvr>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4" presetClass="entr" presetSubtype="0" fill="hold" nodeType="clickEffect">
                                  <p:stCondLst>
                                    <p:cond delay="0"/>
                                  </p:stCondLst>
                                  <p:childTnLst>
                                    <p:set>
                                      <p:cBhvr>
                                        <p:cTn id="32" dur="1" fill="hold">
                                          <p:stCondLst>
                                            <p:cond delay="0"/>
                                          </p:stCondLst>
                                        </p:cTn>
                                        <p:tgtEl>
                                          <p:spTgt spid="3074">
                                            <p:txEl>
                                              <p:pRg st="10" end="10"/>
                                            </p:txEl>
                                          </p:spTgt>
                                        </p:tgtEl>
                                        <p:attrNameLst>
                                          <p:attrName>style.visibility</p:attrName>
                                        </p:attrNameLst>
                                      </p:cBhvr>
                                      <p:to>
                                        <p:strVal val="visible"/>
                                      </p:to>
                                    </p:set>
                                    <p:anim to="" calcmode="lin" valueType="num">
                                      <p:cBhvr>
                                        <p:cTn id="33" dur="1" fill="hold"/>
                                        <p:tgtEl>
                                          <p:spTgt spid="3074">
                                            <p:txEl>
                                              <p:pRg st="10" end="10"/>
                                            </p:txEl>
                                          </p:spTgt>
                                        </p:tgtEl>
                                        <p:attrNameLst>
                                          <p:attrName/>
                                        </p:attrNameLst>
                                      </p:cBhvr>
                                    </p:anim>
                                  </p:childTnLst>
                                </p:cTn>
                              </p:par>
                              <p:par>
                                <p:cTn id="34" presetID="24" presetClass="entr" presetSubtype="0" fill="hold" nodeType="withEffect">
                                  <p:stCondLst>
                                    <p:cond delay="0"/>
                                  </p:stCondLst>
                                  <p:childTnLst>
                                    <p:set>
                                      <p:cBhvr>
                                        <p:cTn id="35" dur="1" fill="hold">
                                          <p:stCondLst>
                                            <p:cond delay="0"/>
                                          </p:stCondLst>
                                        </p:cTn>
                                        <p:tgtEl>
                                          <p:spTgt spid="3074">
                                            <p:txEl>
                                              <p:pRg st="12" end="12"/>
                                            </p:txEl>
                                          </p:spTgt>
                                        </p:tgtEl>
                                        <p:attrNameLst>
                                          <p:attrName>style.visibility</p:attrName>
                                        </p:attrNameLst>
                                      </p:cBhvr>
                                      <p:to>
                                        <p:strVal val="visible"/>
                                      </p:to>
                                    </p:set>
                                    <p:anim to="" calcmode="lin" valueType="num">
                                      <p:cBhvr>
                                        <p:cTn id="36" dur="1" fill="hold"/>
                                        <p:tgtEl>
                                          <p:spTgt spid="3074">
                                            <p:txEl>
                                              <p:pRg st="12" end="12"/>
                                            </p:txEl>
                                          </p:spTgt>
                                        </p:tgtEl>
                                        <p:attrNameLst>
                                          <p:attrName/>
                                        </p:attrNameLst>
                                      </p:cBhvr>
                                    </p:anim>
                                  </p:childTnLst>
                                </p:cTn>
                              </p:par>
                              <p:par>
                                <p:cTn id="37" presetID="24" presetClass="entr" presetSubtype="0" fill="hold" nodeType="withEffect">
                                  <p:stCondLst>
                                    <p:cond delay="0"/>
                                  </p:stCondLst>
                                  <p:childTnLst>
                                    <p:set>
                                      <p:cBhvr>
                                        <p:cTn id="38" dur="1" fill="hold">
                                          <p:stCondLst>
                                            <p:cond delay="0"/>
                                          </p:stCondLst>
                                        </p:cTn>
                                        <p:tgtEl>
                                          <p:spTgt spid="3074">
                                            <p:txEl>
                                              <p:pRg st="13" end="13"/>
                                            </p:txEl>
                                          </p:spTgt>
                                        </p:tgtEl>
                                        <p:attrNameLst>
                                          <p:attrName>style.visibility</p:attrName>
                                        </p:attrNameLst>
                                      </p:cBhvr>
                                      <p:to>
                                        <p:strVal val="visible"/>
                                      </p:to>
                                    </p:set>
                                    <p:anim to="" calcmode="lin" valueType="num">
                                      <p:cBhvr>
                                        <p:cTn id="39" dur="1" fill="hold"/>
                                        <p:tgtEl>
                                          <p:spTgt spid="3074">
                                            <p:txEl>
                                              <p:pRg st="13" end="13"/>
                                            </p:txEl>
                                          </p:spTgt>
                                        </p:tgtEl>
                                        <p:attrNameLst>
                                          <p:attrName/>
                                        </p:attrNameLst>
                                      </p:cBhvr>
                                    </p:anim>
                                  </p:childTnLst>
                                </p:cTn>
                              </p:par>
                              <p:par>
                                <p:cTn id="40" presetID="24" presetClass="entr" presetSubtype="0" fill="hold" nodeType="withEffect">
                                  <p:stCondLst>
                                    <p:cond delay="0"/>
                                  </p:stCondLst>
                                  <p:childTnLst>
                                    <p:set>
                                      <p:cBhvr>
                                        <p:cTn id="41" dur="1" fill="hold">
                                          <p:stCondLst>
                                            <p:cond delay="0"/>
                                          </p:stCondLst>
                                        </p:cTn>
                                        <p:tgtEl>
                                          <p:spTgt spid="3074">
                                            <p:txEl>
                                              <p:pRg st="14" end="14"/>
                                            </p:txEl>
                                          </p:spTgt>
                                        </p:tgtEl>
                                        <p:attrNameLst>
                                          <p:attrName>style.visibility</p:attrName>
                                        </p:attrNameLst>
                                      </p:cBhvr>
                                      <p:to>
                                        <p:strVal val="visible"/>
                                      </p:to>
                                    </p:set>
                                    <p:anim to="" calcmode="lin" valueType="num">
                                      <p:cBhvr>
                                        <p:cTn id="42" dur="1" fill="hold"/>
                                        <p:tgtEl>
                                          <p:spTgt spid="3074">
                                            <p:txEl>
                                              <p:pRg st="14" end="14"/>
                                            </p:txEl>
                                          </p:spTgt>
                                        </p:tgtEl>
                                        <p:attrNameLst>
                                          <p:attrName/>
                                        </p:attrNameLst>
                                      </p:cBhvr>
                                    </p:anim>
                                  </p:childTnLst>
                                </p:cTn>
                              </p:par>
                              <p:par>
                                <p:cTn id="43" presetID="24" presetClass="entr" presetSubtype="0" fill="hold" nodeType="withEffect">
                                  <p:stCondLst>
                                    <p:cond delay="0"/>
                                  </p:stCondLst>
                                  <p:childTnLst>
                                    <p:set>
                                      <p:cBhvr>
                                        <p:cTn id="44" dur="1" fill="hold">
                                          <p:stCondLst>
                                            <p:cond delay="0"/>
                                          </p:stCondLst>
                                        </p:cTn>
                                        <p:tgtEl>
                                          <p:spTgt spid="3074">
                                            <p:txEl>
                                              <p:pRg st="15" end="15"/>
                                            </p:txEl>
                                          </p:spTgt>
                                        </p:tgtEl>
                                        <p:attrNameLst>
                                          <p:attrName>style.visibility</p:attrName>
                                        </p:attrNameLst>
                                      </p:cBhvr>
                                      <p:to>
                                        <p:strVal val="visible"/>
                                      </p:to>
                                    </p:set>
                                    <p:anim to="" calcmode="lin" valueType="num">
                                      <p:cBhvr>
                                        <p:cTn id="45" dur="1" fill="hold"/>
                                        <p:tgtEl>
                                          <p:spTgt spid="3074">
                                            <p:txEl>
                                              <p:pRg st="15" end="15"/>
                                            </p:txEl>
                                          </p:spTgt>
                                        </p:tgtEl>
                                        <p:attrNameLst>
                                          <p:attrName/>
                                        </p:attrNameLst>
                                      </p:cBhvr>
                                    </p:anim>
                                  </p:childTnLst>
                                </p:cTn>
                              </p:par>
                              <p:par>
                                <p:cTn id="46" presetID="24" presetClass="entr" presetSubtype="0" fill="hold" nodeType="withEffect">
                                  <p:stCondLst>
                                    <p:cond delay="0"/>
                                  </p:stCondLst>
                                  <p:childTnLst>
                                    <p:set>
                                      <p:cBhvr>
                                        <p:cTn id="47" dur="1" fill="hold">
                                          <p:stCondLst>
                                            <p:cond delay="0"/>
                                          </p:stCondLst>
                                        </p:cTn>
                                        <p:tgtEl>
                                          <p:spTgt spid="3074">
                                            <p:txEl>
                                              <p:pRg st="16" end="16"/>
                                            </p:txEl>
                                          </p:spTgt>
                                        </p:tgtEl>
                                        <p:attrNameLst>
                                          <p:attrName>style.visibility</p:attrName>
                                        </p:attrNameLst>
                                      </p:cBhvr>
                                      <p:to>
                                        <p:strVal val="visible"/>
                                      </p:to>
                                    </p:set>
                                    <p:anim to="" calcmode="lin" valueType="num">
                                      <p:cBhvr>
                                        <p:cTn id="48" dur="1" fill="hold"/>
                                        <p:tgtEl>
                                          <p:spTgt spid="3074">
                                            <p:txEl>
                                              <p:pRg st="16" end="16"/>
                                            </p:txEl>
                                          </p:spTgt>
                                        </p:tgtEl>
                                        <p:attrNameLst>
                                          <p:attrName/>
                                        </p:attrNameLst>
                                      </p:cBhvr>
                                    </p:anim>
                                  </p:childTnLst>
                                </p:cTn>
                              </p:par>
                              <p:par>
                                <p:cTn id="49" presetID="24" presetClass="entr" presetSubtype="0" fill="hold" nodeType="withEffect">
                                  <p:stCondLst>
                                    <p:cond delay="0"/>
                                  </p:stCondLst>
                                  <p:childTnLst>
                                    <p:set>
                                      <p:cBhvr>
                                        <p:cTn id="50" dur="1" fill="hold">
                                          <p:stCondLst>
                                            <p:cond delay="0"/>
                                          </p:stCondLst>
                                        </p:cTn>
                                        <p:tgtEl>
                                          <p:spTgt spid="3074">
                                            <p:txEl>
                                              <p:pRg st="17" end="17"/>
                                            </p:txEl>
                                          </p:spTgt>
                                        </p:tgtEl>
                                        <p:attrNameLst>
                                          <p:attrName>style.visibility</p:attrName>
                                        </p:attrNameLst>
                                      </p:cBhvr>
                                      <p:to>
                                        <p:strVal val="visible"/>
                                      </p:to>
                                    </p:set>
                                    <p:anim to="" calcmode="lin" valueType="num">
                                      <p:cBhvr>
                                        <p:cTn id="51" dur="1" fill="hold"/>
                                        <p:tgtEl>
                                          <p:spTgt spid="3074">
                                            <p:txEl>
                                              <p:pRg st="17" end="17"/>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404949" y="470263"/>
            <a:ext cx="11142617" cy="3046988"/>
          </a:xfrm>
          <a:prstGeom prst="rect">
            <a:avLst/>
          </a:prstGeom>
          <a:noFill/>
        </p:spPr>
        <p:txBody>
          <a:bodyPr wrap="square" rtlCol="0">
            <a:spAutoFit/>
          </a:bodyPr>
          <a:lstStyle/>
          <a:p>
            <a:pPr algn="just"/>
            <a:r>
              <a:rPr lang="tr-TR" sz="2400" dirty="0" smtClean="0">
                <a:latin typeface="Comic Sans MS" panose="030F0702030302020204" pitchFamily="66" charset="0"/>
              </a:rPr>
              <a:t>	Okuryazarlık </a:t>
            </a:r>
            <a:r>
              <a:rPr lang="tr-TR" sz="2400" dirty="0">
                <a:latin typeface="Comic Sans MS" panose="030F0702030302020204" pitchFamily="66" charset="0"/>
              </a:rPr>
              <a:t>kavramı, öğrencinin bilgi ve potansiyelini geliştirerek topluma </a:t>
            </a:r>
            <a:r>
              <a:rPr lang="tr-TR" sz="2400" dirty="0" smtClean="0">
                <a:latin typeface="Comic Sans MS" panose="030F0702030302020204" pitchFamily="66" charset="0"/>
              </a:rPr>
              <a:t>daha etkili </a:t>
            </a:r>
            <a:r>
              <a:rPr lang="tr-TR" sz="2400" dirty="0">
                <a:latin typeface="Comic Sans MS" panose="030F0702030302020204" pitchFamily="66" charset="0"/>
              </a:rPr>
              <a:t>bir şekilde katılmasını ve katkıda bulunmasını sağlamak için yazılı kaynakları bulma, kullanma, kabul etme ve değerlendirmesi olarak </a:t>
            </a:r>
            <a:r>
              <a:rPr lang="tr-TR" sz="2400" dirty="0" smtClean="0">
                <a:latin typeface="Comic Sans MS" panose="030F0702030302020204" pitchFamily="66" charset="0"/>
              </a:rPr>
              <a:t>tanımlanmaktadır.</a:t>
            </a:r>
          </a:p>
          <a:p>
            <a:pPr algn="just"/>
            <a:r>
              <a:rPr lang="tr-TR" sz="2400" dirty="0">
                <a:latin typeface="Comic Sans MS" panose="030F0702030302020204" pitchFamily="66" charset="0"/>
              </a:rPr>
              <a:t>	Fen okuryazarlığı, “Bireyin düşünen, üreten ve eleştiren bir vatandaş olarak </a:t>
            </a:r>
            <a:r>
              <a:rPr lang="tr-TR" sz="2400" dirty="0" smtClean="0">
                <a:latin typeface="Comic Sans MS" panose="030F0702030302020204" pitchFamily="66" charset="0"/>
              </a:rPr>
              <a:t>bugün ve </a:t>
            </a:r>
            <a:r>
              <a:rPr lang="tr-TR" sz="2400" dirty="0">
                <a:latin typeface="Comic Sans MS" panose="030F0702030302020204" pitchFamily="66" charset="0"/>
              </a:rPr>
              <a:t>gelecekte karşılaşacağı sorunların çözümünde </a:t>
            </a:r>
            <a:r>
              <a:rPr lang="tr-TR" sz="2400" dirty="0" smtClean="0">
                <a:latin typeface="Comic Sans MS" panose="030F0702030302020204" pitchFamily="66" charset="0"/>
              </a:rPr>
              <a:t>bilimsel </a:t>
            </a:r>
            <a:r>
              <a:rPr lang="tr-TR" sz="2400" dirty="0">
                <a:latin typeface="Comic Sans MS" panose="030F0702030302020204" pitchFamily="66" charset="0"/>
              </a:rPr>
              <a:t>düşünme ve karar </a:t>
            </a:r>
            <a:r>
              <a:rPr lang="tr-TR" sz="2400" dirty="0" smtClean="0">
                <a:latin typeface="Comic Sans MS" panose="030F0702030302020204" pitchFamily="66" charset="0"/>
              </a:rPr>
              <a:t>verme süreçlerini </a:t>
            </a:r>
            <a:r>
              <a:rPr lang="tr-TR" sz="2400" dirty="0">
                <a:latin typeface="Comic Sans MS" panose="030F0702030302020204" pitchFamily="66" charset="0"/>
              </a:rPr>
              <a:t>kullanarak çevresindeki </a:t>
            </a:r>
            <a:r>
              <a:rPr lang="tr-TR" sz="2400" dirty="0" smtClean="0">
                <a:latin typeface="Comic Sans MS" panose="030F0702030302020204" pitchFamily="66" charset="0"/>
              </a:rPr>
              <a:t>dünyada bilimin </a:t>
            </a:r>
            <a:r>
              <a:rPr lang="tr-TR" sz="2400" dirty="0">
                <a:latin typeface="Comic Sans MS" panose="030F0702030302020204" pitchFamily="66" charset="0"/>
              </a:rPr>
              <a:t>oynadığı rolü anlama ve </a:t>
            </a:r>
            <a:r>
              <a:rPr lang="tr-TR" sz="2400" dirty="0" smtClean="0">
                <a:latin typeface="Comic Sans MS" panose="030F0702030302020204" pitchFamily="66" charset="0"/>
              </a:rPr>
              <a:t>tanıma kapasitesi</a:t>
            </a:r>
            <a:r>
              <a:rPr lang="tr-TR" sz="2400" dirty="0">
                <a:latin typeface="Comic Sans MS" panose="030F0702030302020204" pitchFamily="66" charset="0"/>
              </a:rPr>
              <a:t>” </a:t>
            </a:r>
            <a:r>
              <a:rPr lang="tr-TR" sz="2400" dirty="0" smtClean="0">
                <a:latin typeface="Comic Sans MS" panose="030F0702030302020204" pitchFamily="66" charset="0"/>
              </a:rPr>
              <a:t>olarak tanımlanabilir.</a:t>
            </a:r>
            <a:endParaRPr lang="tr-TR" sz="2400" dirty="0">
              <a:latin typeface="Comic Sans MS" panose="030F0702030302020204" pitchFamily="66" charset="0"/>
            </a:endParaRPr>
          </a:p>
        </p:txBody>
      </p:sp>
    </p:spTree>
    <p:extLst>
      <p:ext uri="{BB962C8B-B14F-4D97-AF65-F5344CB8AC3E}">
        <p14:creationId xmlns:p14="http://schemas.microsoft.com/office/powerpoint/2010/main" val="36195894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4"/>
          <p:cNvSpPr>
            <a:spLocks noGrp="1" noChangeArrowheads="1"/>
          </p:cNvSpPr>
          <p:nvPr>
            <p:ph type="title"/>
          </p:nvPr>
        </p:nvSpPr>
        <p:spPr/>
        <p:txBody>
          <a:bodyPr/>
          <a:lstStyle/>
          <a:p>
            <a:pPr eaLnBrk="1" hangingPunct="1"/>
            <a:r>
              <a:rPr lang="tr-TR" altLang="tr-TR" sz="4000">
                <a:solidFill>
                  <a:srgbClr val="FF0000"/>
                </a:solidFill>
                <a:latin typeface="Comic Sans MS" panose="030F0702030302020204" pitchFamily="66" charset="0"/>
              </a:rPr>
              <a:t>FEN BİLGİSİ DERSİNİN TARİHSEL GELİŞİMİ</a:t>
            </a:r>
          </a:p>
        </p:txBody>
      </p:sp>
      <p:sp>
        <p:nvSpPr>
          <p:cNvPr id="2051" name="Text Box 5"/>
          <p:cNvSpPr txBox="1">
            <a:spLocks noChangeArrowheads="1"/>
          </p:cNvSpPr>
          <p:nvPr/>
        </p:nvSpPr>
        <p:spPr bwMode="auto">
          <a:xfrm>
            <a:off x="783771" y="1557338"/>
            <a:ext cx="10267405"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50000"/>
              </a:spcBef>
              <a:spcAft>
                <a:spcPct val="0"/>
              </a:spcAft>
              <a:buNone/>
            </a:pPr>
            <a:endParaRPr lang="tr-TR" altLang="tr-TR" sz="2400" b="1" dirty="0">
              <a:solidFill>
                <a:srgbClr val="000000"/>
              </a:solidFill>
              <a:latin typeface="Comic Sans MS" panose="030F0702030302020204" pitchFamily="66" charset="0"/>
            </a:endParaRPr>
          </a:p>
          <a:p>
            <a:pPr eaLnBrk="1" fontAlgn="base" hangingPunct="1">
              <a:spcBef>
                <a:spcPct val="50000"/>
              </a:spcBef>
              <a:spcAft>
                <a:spcPct val="0"/>
              </a:spcAft>
              <a:buNone/>
            </a:pPr>
            <a:endParaRPr lang="tr-TR" altLang="tr-TR" sz="2400" b="1" dirty="0">
              <a:solidFill>
                <a:srgbClr val="000000"/>
              </a:solidFill>
              <a:latin typeface="Comic Sans MS" panose="030F0702030302020204" pitchFamily="66" charset="0"/>
            </a:endParaRPr>
          </a:p>
          <a:p>
            <a:pPr algn="just" eaLnBrk="1" fontAlgn="base" hangingPunct="1">
              <a:spcBef>
                <a:spcPct val="50000"/>
              </a:spcBef>
              <a:spcAft>
                <a:spcPct val="0"/>
              </a:spcAft>
              <a:buNone/>
            </a:pPr>
            <a:r>
              <a:rPr lang="tr-TR" altLang="tr-TR" sz="2400" b="1" dirty="0" smtClean="0">
                <a:solidFill>
                  <a:srgbClr val="000000"/>
                </a:solidFill>
                <a:latin typeface="Comic Sans MS" panose="030F0702030302020204" pitchFamily="66" charset="0"/>
              </a:rPr>
              <a:t>	İlköğretim </a:t>
            </a:r>
            <a:r>
              <a:rPr lang="tr-TR" altLang="tr-TR" sz="2400" b="1" dirty="0">
                <a:solidFill>
                  <a:srgbClr val="000000"/>
                </a:solidFill>
                <a:latin typeface="Comic Sans MS" panose="030F0702030302020204" pitchFamily="66" charset="0"/>
              </a:rPr>
              <a:t>programlarında fen , ilk kez 19. yüzyılda etkin bir yer kazanmıştır. Temel ilkesi ezberleme olan ağır yöntemler uygulanmıştır. </a:t>
            </a:r>
            <a:r>
              <a:rPr lang="tr-TR" altLang="tr-TR" sz="2400" b="1" dirty="0">
                <a:solidFill>
                  <a:srgbClr val="FF0000"/>
                </a:solidFill>
                <a:effectLst>
                  <a:outerShdw blurRad="38100" dist="38100" dir="2700000" algn="tl">
                    <a:srgbClr val="000000">
                      <a:alpha val="43137"/>
                    </a:srgbClr>
                  </a:outerShdw>
                </a:effectLst>
                <a:latin typeface="Comic Sans MS" panose="030F0702030302020204" pitchFamily="66" charset="0"/>
              </a:rPr>
              <a:t>1850’lerde öğretmen merkezli programların yerine çocuğun doğal çevresini gözlemleyerek çalışması esas alınmıştır. </a:t>
            </a:r>
            <a:r>
              <a:rPr lang="tr-TR" altLang="tr-TR" sz="2400" b="1" dirty="0">
                <a:solidFill>
                  <a:srgbClr val="000000"/>
                </a:solidFill>
                <a:latin typeface="Comic Sans MS" panose="030F0702030302020204" pitchFamily="66" charset="0"/>
              </a:rPr>
              <a:t>Bu yaklaşımda ki öğretim yöntemi, öğrencinin gözlem ve iletişim becerisini geliştirmektedir.</a:t>
            </a:r>
          </a:p>
          <a:p>
            <a:pPr eaLnBrk="1" fontAlgn="base" hangingPunct="1">
              <a:spcBef>
                <a:spcPct val="50000"/>
              </a:spcBef>
              <a:spcAft>
                <a:spcPct val="0"/>
              </a:spcAft>
              <a:buNone/>
            </a:pPr>
            <a:endParaRPr lang="tr-TR" altLang="tr-TR" sz="2400" b="1" dirty="0">
              <a:solidFill>
                <a:srgbClr val="000000"/>
              </a:solidFill>
              <a:latin typeface="Comic Sans MS" panose="030F0702030302020204" pitchFamily="66" charset="0"/>
            </a:endParaRPr>
          </a:p>
          <a:p>
            <a:pPr eaLnBrk="1" fontAlgn="base" hangingPunct="1">
              <a:spcBef>
                <a:spcPct val="50000"/>
              </a:spcBef>
              <a:spcAft>
                <a:spcPct val="0"/>
              </a:spcAft>
              <a:buNone/>
            </a:pPr>
            <a:endParaRPr lang="tr-TR" altLang="tr-TR" sz="2400" b="1" dirty="0">
              <a:solidFill>
                <a:srgbClr val="000000"/>
              </a:solidFill>
              <a:latin typeface="Comic Sans MS" panose="030F0702030302020204" pitchFamily="66" charset="0"/>
            </a:endParaRPr>
          </a:p>
        </p:txBody>
      </p:sp>
    </p:spTree>
    <p:extLst>
      <p:ext uri="{BB962C8B-B14F-4D97-AF65-F5344CB8AC3E}">
        <p14:creationId xmlns:p14="http://schemas.microsoft.com/office/powerpoint/2010/main" val="23431971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4"/>
          <p:cNvSpPr txBox="1">
            <a:spLocks noChangeArrowheads="1"/>
          </p:cNvSpPr>
          <p:nvPr/>
        </p:nvSpPr>
        <p:spPr bwMode="auto">
          <a:xfrm>
            <a:off x="1919289" y="2133600"/>
            <a:ext cx="8353425"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50000"/>
              </a:spcBef>
              <a:spcAft>
                <a:spcPct val="0"/>
              </a:spcAft>
              <a:buNone/>
            </a:pPr>
            <a:r>
              <a:rPr lang="tr-TR" altLang="tr-TR" sz="2400" b="1">
                <a:solidFill>
                  <a:srgbClr val="FF0000"/>
                </a:solidFill>
                <a:latin typeface="Comic Sans MS" panose="030F0702030302020204" pitchFamily="66" charset="0"/>
              </a:rPr>
              <a:t>Bilimsel yolla sonuca ulaşma yöntemi ilk kez       ’lerin başlarında</a:t>
            </a:r>
            <a:r>
              <a:rPr lang="tr-TR" altLang="tr-TR" sz="2400" b="1">
                <a:solidFill>
                  <a:srgbClr val="000000"/>
                </a:solidFill>
                <a:latin typeface="Comic Sans MS" panose="030F0702030302020204" pitchFamily="66" charset="0"/>
              </a:rPr>
              <a:t>,  tarımsal toplumdan, endüstriyel topluma geçiş döneminde toplumsal ihtiyaç sonucu ortaya çıkmış ve John Dewey bilimi: </a:t>
            </a:r>
            <a:r>
              <a:rPr lang="tr-TR" altLang="tr-TR" sz="2400" b="1">
                <a:solidFill>
                  <a:srgbClr val="FF0000"/>
                </a:solidFill>
                <a:latin typeface="Comic Sans MS" panose="030F0702030302020204" pitchFamily="66" charset="0"/>
              </a:rPr>
              <a:t>“çalışma için seçilen problemler ve bu problemlere çözüm getirme yolları”</a:t>
            </a:r>
            <a:r>
              <a:rPr lang="tr-TR" altLang="tr-TR" sz="2400" b="1">
                <a:solidFill>
                  <a:srgbClr val="000000"/>
                </a:solidFill>
                <a:latin typeface="Comic Sans MS" panose="030F0702030302020204" pitchFamily="66" charset="0"/>
              </a:rPr>
              <a:t> şeklinde pragmatik bir temelde açıklamıştır.</a:t>
            </a:r>
          </a:p>
          <a:p>
            <a:pPr eaLnBrk="1" fontAlgn="base" hangingPunct="1">
              <a:spcBef>
                <a:spcPct val="50000"/>
              </a:spcBef>
              <a:spcAft>
                <a:spcPct val="0"/>
              </a:spcAft>
              <a:buNone/>
            </a:pPr>
            <a:endParaRPr lang="tr-TR" altLang="tr-TR" sz="2400">
              <a:solidFill>
                <a:srgbClr val="000000"/>
              </a:solidFill>
              <a:latin typeface="Comic Sans MS" panose="030F0702030302020204" pitchFamily="66" charset="0"/>
            </a:endParaRPr>
          </a:p>
        </p:txBody>
      </p:sp>
      <p:sp>
        <p:nvSpPr>
          <p:cNvPr id="15366" name="Text Box 6"/>
          <p:cNvSpPr txBox="1">
            <a:spLocks noChangeArrowheads="1"/>
          </p:cNvSpPr>
          <p:nvPr/>
        </p:nvSpPr>
        <p:spPr bwMode="auto">
          <a:xfrm>
            <a:off x="8472488" y="2133600"/>
            <a:ext cx="9271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0"/>
              </a:spcBef>
              <a:spcAft>
                <a:spcPct val="0"/>
              </a:spcAft>
              <a:buNone/>
            </a:pPr>
            <a:r>
              <a:rPr lang="tr-TR" altLang="tr-TR" sz="2400" b="1">
                <a:solidFill>
                  <a:srgbClr val="FF0000"/>
                </a:solidFill>
                <a:latin typeface="Comic Sans MS" panose="030F0702030302020204" pitchFamily="66" charset="0"/>
              </a:rPr>
              <a:t>1920</a:t>
            </a:r>
          </a:p>
        </p:txBody>
      </p:sp>
    </p:spTree>
    <p:extLst>
      <p:ext uri="{BB962C8B-B14F-4D97-AF65-F5344CB8AC3E}">
        <p14:creationId xmlns:p14="http://schemas.microsoft.com/office/powerpoint/2010/main" val="100954948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5366"/>
                                        </p:tgtEl>
                                        <p:attrNameLst>
                                          <p:attrName>style.visibility</p:attrName>
                                        </p:attrNameLst>
                                      </p:cBhvr>
                                      <p:to>
                                        <p:strVal val="visible"/>
                                      </p:to>
                                    </p:set>
                                    <p:anim to="" calcmode="lin" valueType="num">
                                      <p:cBhvr>
                                        <p:cTn id="7" dur="1" fill="hold"/>
                                        <p:tgtEl>
                                          <p:spTgt spid="15366"/>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4"/>
          <p:cNvSpPr txBox="1">
            <a:spLocks noChangeArrowheads="1"/>
          </p:cNvSpPr>
          <p:nvPr/>
        </p:nvSpPr>
        <p:spPr bwMode="auto">
          <a:xfrm>
            <a:off x="2135189" y="620713"/>
            <a:ext cx="7705725"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50000"/>
              </a:spcBef>
              <a:spcAft>
                <a:spcPct val="0"/>
              </a:spcAft>
              <a:buNone/>
            </a:pPr>
            <a:r>
              <a:rPr lang="tr-TR" altLang="tr-TR" sz="2400" b="1" dirty="0">
                <a:solidFill>
                  <a:srgbClr val="FF0000"/>
                </a:solidFill>
                <a:latin typeface="Comic Sans MS" panose="030F0702030302020204" pitchFamily="66" charset="0"/>
              </a:rPr>
              <a:t>1924 Programı</a:t>
            </a:r>
          </a:p>
          <a:p>
            <a:pPr algn="just" eaLnBrk="1" fontAlgn="base" hangingPunct="1">
              <a:spcBef>
                <a:spcPct val="50000"/>
              </a:spcBef>
              <a:spcAft>
                <a:spcPct val="0"/>
              </a:spcAft>
              <a:buNone/>
            </a:pPr>
            <a:r>
              <a:rPr lang="tr-TR" altLang="tr-TR" sz="2400" b="1" dirty="0">
                <a:solidFill>
                  <a:srgbClr val="000000"/>
                </a:solidFill>
                <a:latin typeface="Comic Sans MS" panose="030F0702030302020204" pitchFamily="66" charset="0"/>
              </a:rPr>
              <a:t>1923’ten sonra eğitim sisteminde ve ilkokul programlarında da değişiklikler yapılmıştır. Cumhuriyet döneminin ilk programı “İlk Mekteplerin Müfredat Programı” </a:t>
            </a:r>
            <a:r>
              <a:rPr lang="tr-TR" altLang="tr-TR" sz="2400" b="1" dirty="0" err="1">
                <a:solidFill>
                  <a:srgbClr val="000000"/>
                </a:solidFill>
                <a:latin typeface="Comic Sans MS" panose="030F0702030302020204" pitchFamily="66" charset="0"/>
              </a:rPr>
              <a:t>dır</a:t>
            </a:r>
            <a:r>
              <a:rPr lang="tr-TR" altLang="tr-TR" sz="2400" b="1" dirty="0">
                <a:solidFill>
                  <a:srgbClr val="000000"/>
                </a:solidFill>
                <a:latin typeface="Comic Sans MS" panose="030F0702030302020204" pitchFamily="66" charset="0"/>
              </a:rPr>
              <a:t>. Bu programın fen konuları, </a:t>
            </a:r>
          </a:p>
          <a:p>
            <a:pPr algn="just" eaLnBrk="1" fontAlgn="base" hangingPunct="1">
              <a:spcBef>
                <a:spcPct val="50000"/>
              </a:spcBef>
              <a:spcAft>
                <a:spcPct val="0"/>
              </a:spcAft>
              <a:buNone/>
            </a:pPr>
            <a:r>
              <a:rPr lang="tr-TR" altLang="tr-TR" sz="2400" b="1" dirty="0">
                <a:solidFill>
                  <a:srgbClr val="000000"/>
                </a:solidFill>
                <a:latin typeface="Comic Sans MS" panose="030F0702030302020204" pitchFamily="66" charset="0"/>
              </a:rPr>
              <a:t>Tabiat Tetkiki</a:t>
            </a:r>
          </a:p>
          <a:p>
            <a:pPr algn="just" eaLnBrk="1" fontAlgn="base" hangingPunct="1">
              <a:spcBef>
                <a:spcPct val="50000"/>
              </a:spcBef>
              <a:spcAft>
                <a:spcPct val="0"/>
              </a:spcAft>
              <a:buNone/>
            </a:pPr>
            <a:r>
              <a:rPr lang="tr-TR" altLang="tr-TR" sz="2400" b="1" dirty="0">
                <a:solidFill>
                  <a:srgbClr val="000000"/>
                </a:solidFill>
                <a:latin typeface="Comic Sans MS" panose="030F0702030302020204" pitchFamily="66" charset="0"/>
              </a:rPr>
              <a:t>Ziraat</a:t>
            </a:r>
          </a:p>
          <a:p>
            <a:pPr algn="just" eaLnBrk="1" fontAlgn="base" hangingPunct="1">
              <a:spcBef>
                <a:spcPct val="50000"/>
              </a:spcBef>
              <a:spcAft>
                <a:spcPct val="0"/>
              </a:spcAft>
              <a:buNone/>
            </a:pPr>
            <a:r>
              <a:rPr lang="tr-TR" altLang="tr-TR" sz="2400" b="1" dirty="0" err="1">
                <a:solidFill>
                  <a:srgbClr val="000000"/>
                </a:solidFill>
                <a:latin typeface="Comic Sans MS" panose="030F0702030302020204" pitchFamily="66" charset="0"/>
              </a:rPr>
              <a:t>Hıfzısıhha’dır</a:t>
            </a:r>
            <a:r>
              <a:rPr lang="tr-TR" altLang="tr-TR" sz="2400" b="1" dirty="0">
                <a:solidFill>
                  <a:srgbClr val="000000"/>
                </a:solidFill>
                <a:latin typeface="Comic Sans MS" panose="030F0702030302020204" pitchFamily="66" charset="0"/>
              </a:rPr>
              <a:t>. </a:t>
            </a:r>
          </a:p>
        </p:txBody>
      </p:sp>
    </p:spTree>
    <p:extLst>
      <p:ext uri="{BB962C8B-B14F-4D97-AF65-F5344CB8AC3E}">
        <p14:creationId xmlns:p14="http://schemas.microsoft.com/office/powerpoint/2010/main" val="39229985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4"/>
          <p:cNvSpPr txBox="1">
            <a:spLocks noChangeArrowheads="1"/>
          </p:cNvSpPr>
          <p:nvPr/>
        </p:nvSpPr>
        <p:spPr bwMode="auto">
          <a:xfrm>
            <a:off x="1919288" y="1484313"/>
            <a:ext cx="8424862" cy="3600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50000"/>
              </a:spcBef>
              <a:spcAft>
                <a:spcPct val="0"/>
              </a:spcAft>
              <a:buNone/>
            </a:pPr>
            <a:r>
              <a:rPr lang="tr-TR" altLang="tr-TR" sz="2400" b="1">
                <a:solidFill>
                  <a:srgbClr val="FF0000"/>
                </a:solidFill>
                <a:latin typeface="Comic Sans MS" panose="030F0702030302020204" pitchFamily="66" charset="0"/>
              </a:rPr>
              <a:t>1926 Programı</a:t>
            </a:r>
          </a:p>
          <a:p>
            <a:pPr eaLnBrk="1" fontAlgn="base" hangingPunct="1">
              <a:spcBef>
                <a:spcPct val="50000"/>
              </a:spcBef>
              <a:spcAft>
                <a:spcPct val="0"/>
              </a:spcAft>
              <a:buNone/>
            </a:pPr>
            <a:r>
              <a:rPr lang="tr-TR" altLang="tr-TR" sz="2400" b="1">
                <a:solidFill>
                  <a:srgbClr val="000000"/>
                </a:solidFill>
                <a:latin typeface="Comic Sans MS" panose="030F0702030302020204" pitchFamily="66" charset="0"/>
              </a:rPr>
              <a:t>1926’da yeni düzenlenen ilkğretim programının hedef ve ilkeleri kapalı, yetersiz ve örtüşmüş şekildedir. Bu programda öğretimin gözleme ve öğrencinin bireysel çalışmasına dayandırılması ilkesi getirilmiştir. </a:t>
            </a:r>
          </a:p>
          <a:p>
            <a:pPr eaLnBrk="1" fontAlgn="base" hangingPunct="1">
              <a:spcBef>
                <a:spcPct val="50000"/>
              </a:spcBef>
              <a:spcAft>
                <a:spcPct val="0"/>
              </a:spcAft>
              <a:buNone/>
            </a:pPr>
            <a:endParaRPr lang="tr-TR" altLang="tr-TR" sz="2400" b="1">
              <a:solidFill>
                <a:srgbClr val="000000"/>
              </a:solidFill>
              <a:latin typeface="Comic Sans MS" panose="030F0702030302020204" pitchFamily="66" charset="0"/>
            </a:endParaRPr>
          </a:p>
          <a:p>
            <a:pPr eaLnBrk="1" fontAlgn="base" hangingPunct="1">
              <a:spcBef>
                <a:spcPct val="50000"/>
              </a:spcBef>
              <a:spcAft>
                <a:spcPct val="0"/>
              </a:spcAft>
              <a:buNone/>
            </a:pPr>
            <a:r>
              <a:rPr lang="tr-TR" altLang="tr-TR" sz="2400" b="1">
                <a:solidFill>
                  <a:srgbClr val="000000"/>
                </a:solidFill>
                <a:latin typeface="Comic Sans MS" panose="030F0702030302020204" pitchFamily="66" charset="0"/>
              </a:rPr>
              <a:t>Bu program ilke, yöntem, ders ve konuların biçimi bakımından eğitim biliminde bir devrim sayılabilir.</a:t>
            </a:r>
          </a:p>
        </p:txBody>
      </p:sp>
    </p:spTree>
    <p:extLst>
      <p:ext uri="{BB962C8B-B14F-4D97-AF65-F5344CB8AC3E}">
        <p14:creationId xmlns:p14="http://schemas.microsoft.com/office/powerpoint/2010/main" val="12203118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Text Box 4"/>
          <p:cNvSpPr txBox="1">
            <a:spLocks noChangeArrowheads="1"/>
          </p:cNvSpPr>
          <p:nvPr/>
        </p:nvSpPr>
        <p:spPr bwMode="auto">
          <a:xfrm>
            <a:off x="1992314" y="404814"/>
            <a:ext cx="7991475" cy="581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fontAlgn="base" hangingPunct="1">
              <a:spcBef>
                <a:spcPct val="50000"/>
              </a:spcBef>
              <a:spcAft>
                <a:spcPct val="0"/>
              </a:spcAft>
              <a:buNone/>
            </a:pPr>
            <a:r>
              <a:rPr lang="tr-TR" altLang="tr-TR" sz="2400" b="1">
                <a:solidFill>
                  <a:srgbClr val="FF0000"/>
                </a:solidFill>
                <a:latin typeface="Comic Sans MS" panose="030F0702030302020204" pitchFamily="66" charset="0"/>
              </a:rPr>
              <a:t>1936 Programı</a:t>
            </a:r>
          </a:p>
          <a:p>
            <a:pPr eaLnBrk="1" fontAlgn="base" hangingPunct="1">
              <a:spcBef>
                <a:spcPct val="50000"/>
              </a:spcBef>
              <a:spcAft>
                <a:spcPct val="0"/>
              </a:spcAft>
              <a:buNone/>
            </a:pPr>
            <a:r>
              <a:rPr lang="tr-TR" altLang="tr-TR" sz="2400" b="1">
                <a:solidFill>
                  <a:srgbClr val="000000"/>
                </a:solidFill>
                <a:latin typeface="Comic Sans MS" panose="030F0702030302020204" pitchFamily="66" charset="0"/>
              </a:rPr>
              <a:t>1926 programına göre öğretim ilkeleri daha açıktır. Eğitim ve öğretimle öğrenci okul haaytında göz önünde tutulması gereken ilkeler, maddeler halinde ve net bir şekilde eçıklanmıştır.</a:t>
            </a:r>
          </a:p>
          <a:p>
            <a:pPr eaLnBrk="1" fontAlgn="base" hangingPunct="1">
              <a:spcBef>
                <a:spcPct val="50000"/>
              </a:spcBef>
              <a:spcAft>
                <a:spcPct val="0"/>
              </a:spcAft>
              <a:buNone/>
            </a:pPr>
            <a:endParaRPr lang="tr-TR" altLang="tr-TR" sz="2400" b="1">
              <a:solidFill>
                <a:srgbClr val="000000"/>
              </a:solidFill>
              <a:latin typeface="Comic Sans MS" panose="030F0702030302020204" pitchFamily="66" charset="0"/>
            </a:endParaRPr>
          </a:p>
          <a:p>
            <a:pPr eaLnBrk="1" fontAlgn="base" hangingPunct="1">
              <a:spcBef>
                <a:spcPct val="50000"/>
              </a:spcBef>
              <a:spcAft>
                <a:spcPct val="0"/>
              </a:spcAft>
              <a:buNone/>
            </a:pPr>
            <a:r>
              <a:rPr lang="tr-TR" altLang="tr-TR" sz="2400" b="1">
                <a:solidFill>
                  <a:srgbClr val="FF0000"/>
                </a:solidFill>
                <a:latin typeface="Comic Sans MS" panose="030F0702030302020204" pitchFamily="66" charset="0"/>
              </a:rPr>
              <a:t>1939 Köy İlköğretim Programları</a:t>
            </a:r>
          </a:p>
          <a:p>
            <a:pPr eaLnBrk="1" fontAlgn="base" hangingPunct="1">
              <a:spcBef>
                <a:spcPct val="50000"/>
              </a:spcBef>
              <a:spcAft>
                <a:spcPct val="0"/>
              </a:spcAft>
              <a:buNone/>
            </a:pPr>
            <a:endParaRPr lang="tr-TR" altLang="tr-TR" sz="2400" b="1">
              <a:solidFill>
                <a:srgbClr val="000000"/>
              </a:solidFill>
              <a:latin typeface="Comic Sans MS" panose="030F0702030302020204" pitchFamily="66" charset="0"/>
            </a:endParaRPr>
          </a:p>
          <a:p>
            <a:pPr eaLnBrk="1" fontAlgn="base" hangingPunct="1">
              <a:spcBef>
                <a:spcPct val="50000"/>
              </a:spcBef>
              <a:spcAft>
                <a:spcPct val="0"/>
              </a:spcAft>
              <a:buNone/>
            </a:pPr>
            <a:r>
              <a:rPr lang="tr-TR" altLang="tr-TR" sz="2400" b="1">
                <a:solidFill>
                  <a:srgbClr val="000000"/>
                </a:solidFill>
                <a:latin typeface="Comic Sans MS" panose="030F0702030302020204" pitchFamily="66" charset="0"/>
              </a:rPr>
              <a:t>1939 yılına kadar üç sınıflı ve tek öğretmenli olan köy okulları, 1939 yılında beş sınıflı okullar haline dönüştürülmüştür. Hayat bilgisi, Tabiat Bilgisi, İş ve Ziraat dersleri köy şartlarına uygun hale getirilmiştir.</a:t>
            </a:r>
          </a:p>
        </p:txBody>
      </p:sp>
    </p:spTree>
    <p:extLst>
      <p:ext uri="{BB962C8B-B14F-4D97-AF65-F5344CB8AC3E}">
        <p14:creationId xmlns:p14="http://schemas.microsoft.com/office/powerpoint/2010/main" val="180741703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nodeType="clickEffect">
                                  <p:stCondLst>
                                    <p:cond delay="0"/>
                                  </p:stCondLst>
                                  <p:childTnLst>
                                    <p:set>
                                      <p:cBhvr>
                                        <p:cTn id="6" dur="1" fill="hold">
                                          <p:stCondLst>
                                            <p:cond delay="0"/>
                                          </p:stCondLst>
                                        </p:cTn>
                                        <p:tgtEl>
                                          <p:spTgt spid="19460">
                                            <p:txEl>
                                              <p:pRg st="0" end="0"/>
                                            </p:txEl>
                                          </p:spTgt>
                                        </p:tgtEl>
                                        <p:attrNameLst>
                                          <p:attrName>style.visibility</p:attrName>
                                        </p:attrNameLst>
                                      </p:cBhvr>
                                      <p:to>
                                        <p:strVal val="visible"/>
                                      </p:to>
                                    </p:set>
                                    <p:anim to="" calcmode="lin" valueType="num">
                                      <p:cBhvr>
                                        <p:cTn id="7" dur="1" fill="hold"/>
                                        <p:tgtEl>
                                          <p:spTgt spid="19460">
                                            <p:txEl>
                                              <p:pRg st="0" end="0"/>
                                            </p:txEl>
                                          </p:spTgt>
                                        </p:tgtEl>
                                        <p:attrNameLst>
                                          <p:attrName/>
                                        </p:attrNameLst>
                                      </p:cBhvr>
                                    </p:anim>
                                  </p:childTnLst>
                                </p:cTn>
                              </p:par>
                              <p:par>
                                <p:cTn id="8" presetID="24" presetClass="entr" presetSubtype="0" fill="hold" nodeType="withEffect">
                                  <p:stCondLst>
                                    <p:cond delay="0"/>
                                  </p:stCondLst>
                                  <p:childTnLst>
                                    <p:set>
                                      <p:cBhvr>
                                        <p:cTn id="9" dur="1" fill="hold">
                                          <p:stCondLst>
                                            <p:cond delay="0"/>
                                          </p:stCondLst>
                                        </p:cTn>
                                        <p:tgtEl>
                                          <p:spTgt spid="19460">
                                            <p:txEl>
                                              <p:pRg st="1" end="1"/>
                                            </p:txEl>
                                          </p:spTgt>
                                        </p:tgtEl>
                                        <p:attrNameLst>
                                          <p:attrName>style.visibility</p:attrName>
                                        </p:attrNameLst>
                                      </p:cBhvr>
                                      <p:to>
                                        <p:strVal val="visible"/>
                                      </p:to>
                                    </p:set>
                                    <p:anim to="" calcmode="lin" valueType="num">
                                      <p:cBhvr>
                                        <p:cTn id="10" dur="1" fill="hold"/>
                                        <p:tgtEl>
                                          <p:spTgt spid="19460">
                                            <p:txEl>
                                              <p:pRg st="1" end="1"/>
                                            </p:txEl>
                                          </p:spTgt>
                                        </p:tgtEl>
                                        <p:attrNameLst>
                                          <p:attrName/>
                                        </p:attrNameLst>
                                      </p:cBhvr>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24" presetClass="entr" presetSubtype="0" fill="hold" nodeType="clickEffect">
                                  <p:stCondLst>
                                    <p:cond delay="0"/>
                                  </p:stCondLst>
                                  <p:childTnLst>
                                    <p:set>
                                      <p:cBhvr>
                                        <p:cTn id="14" dur="1" fill="hold">
                                          <p:stCondLst>
                                            <p:cond delay="0"/>
                                          </p:stCondLst>
                                        </p:cTn>
                                        <p:tgtEl>
                                          <p:spTgt spid="19460">
                                            <p:txEl>
                                              <p:pRg st="3" end="3"/>
                                            </p:txEl>
                                          </p:spTgt>
                                        </p:tgtEl>
                                        <p:attrNameLst>
                                          <p:attrName>style.visibility</p:attrName>
                                        </p:attrNameLst>
                                      </p:cBhvr>
                                      <p:to>
                                        <p:strVal val="visible"/>
                                      </p:to>
                                    </p:set>
                                    <p:anim to="" calcmode="lin" valueType="num">
                                      <p:cBhvr>
                                        <p:cTn id="15" dur="1" fill="hold"/>
                                        <p:tgtEl>
                                          <p:spTgt spid="19460">
                                            <p:txEl>
                                              <p:pRg st="3" end="3"/>
                                            </p:txEl>
                                          </p:spTgt>
                                        </p:tgtEl>
                                        <p:attrNameLst>
                                          <p:attrName/>
                                        </p:attrNameLst>
                                      </p:cBhvr>
                                    </p:anim>
                                  </p:childTnLst>
                                </p:cTn>
                              </p:par>
                              <p:par>
                                <p:cTn id="16" presetID="24" presetClass="entr" presetSubtype="0" fill="hold" nodeType="withEffect">
                                  <p:stCondLst>
                                    <p:cond delay="0"/>
                                  </p:stCondLst>
                                  <p:childTnLst>
                                    <p:set>
                                      <p:cBhvr>
                                        <p:cTn id="17" dur="1" fill="hold">
                                          <p:stCondLst>
                                            <p:cond delay="0"/>
                                          </p:stCondLst>
                                        </p:cTn>
                                        <p:tgtEl>
                                          <p:spTgt spid="19460">
                                            <p:txEl>
                                              <p:pRg st="5" end="5"/>
                                            </p:txEl>
                                          </p:spTgt>
                                        </p:tgtEl>
                                        <p:attrNameLst>
                                          <p:attrName>style.visibility</p:attrName>
                                        </p:attrNameLst>
                                      </p:cBhvr>
                                      <p:to>
                                        <p:strVal val="visible"/>
                                      </p:to>
                                    </p:set>
                                    <p:anim to="" calcmode="lin" valueType="num">
                                      <p:cBhvr>
                                        <p:cTn id="18" dur="1" fill="hold"/>
                                        <p:tgtEl>
                                          <p:spTgt spid="19460">
                                            <p:txEl>
                                              <p:pRg st="5" end="5"/>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Varsayılan Tasarım">
  <a:themeElements>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arsayılan Tasarım">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arsayılan Tasarı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arsayılan Tasarı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arsayılan Tasarı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arsayılan Tasarı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arsayılan Tasarı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arsayılan Tasarı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arsayılan Tasarı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arsayılan Tasarı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arsayılan Tasarı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arsayılan Tasarı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arsayılan Tasarı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TotalTime>
  <Words>1147</Words>
  <Application>Microsoft Office PowerPoint</Application>
  <PresentationFormat>Geniş ekran</PresentationFormat>
  <Paragraphs>96</Paragraphs>
  <Slides>16</Slides>
  <Notes>0</Notes>
  <HiddenSlides>0</HiddenSlides>
  <MMClips>0</MMClips>
  <ScaleCrop>false</ScaleCrop>
  <HeadingPairs>
    <vt:vector size="6" baseType="variant">
      <vt:variant>
        <vt:lpstr>Kullanılan Yazı Tipleri</vt:lpstr>
      </vt:variant>
      <vt:variant>
        <vt:i4>3</vt:i4>
      </vt:variant>
      <vt:variant>
        <vt:lpstr>Tema</vt:lpstr>
      </vt:variant>
      <vt:variant>
        <vt:i4>2</vt:i4>
      </vt:variant>
      <vt:variant>
        <vt:lpstr>Slayt Başlıkları</vt:lpstr>
      </vt:variant>
      <vt:variant>
        <vt:i4>16</vt:i4>
      </vt:variant>
    </vt:vector>
  </HeadingPairs>
  <TitlesOfParts>
    <vt:vector size="21" baseType="lpstr">
      <vt:lpstr>Arial</vt:lpstr>
      <vt:lpstr>Calibri</vt:lpstr>
      <vt:lpstr>Comic Sans MS</vt:lpstr>
      <vt:lpstr>Varsayılan Tasarım</vt:lpstr>
      <vt:lpstr>Ofis Teması</vt:lpstr>
      <vt:lpstr>PowerPoint Sunusu</vt:lpstr>
      <vt:lpstr>PowerPoint Sunusu</vt:lpstr>
      <vt:lpstr>PowerPoint Sunusu</vt:lpstr>
      <vt:lpstr>PowerPoint Sunusu</vt:lpstr>
      <vt:lpstr>FEN BİLGİSİ DERSİNİN TARİHSEL GELİŞİMİ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EBF</dc:creator>
  <cp:lastModifiedBy>EBF</cp:lastModifiedBy>
  <cp:revision>18</cp:revision>
  <dcterms:created xsi:type="dcterms:W3CDTF">2020-10-06T17:58:14Z</dcterms:created>
  <dcterms:modified xsi:type="dcterms:W3CDTF">2022-11-07T09:40:44Z</dcterms:modified>
</cp:coreProperties>
</file>