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58" r:id="rId4"/>
    <p:sldId id="260" r:id="rId5"/>
    <p:sldId id="261" r:id="rId6"/>
    <p:sldId id="263"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8A96C7EF-3A88-45EB-98FF-CD0B0B215E0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8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6BCDB2-D9EA-4F15-87B5-D8D3D62306F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96C7EF-3A88-45EB-98FF-CD0B0B215E09}" type="slidenum">
              <a:rPr lang="tr-TR" smtClean="0"/>
              <a:t>‹#›</a:t>
            </a:fld>
            <a:endParaRPr lang="tr-TR"/>
          </a:p>
        </p:txBody>
      </p:sp>
    </p:spTree>
    <p:extLst>
      <p:ext uri="{BB962C8B-B14F-4D97-AF65-F5344CB8AC3E}">
        <p14:creationId xmlns:p14="http://schemas.microsoft.com/office/powerpoint/2010/main" val="315347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459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98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spTree>
    <p:extLst>
      <p:ext uri="{BB962C8B-B14F-4D97-AF65-F5344CB8AC3E}">
        <p14:creationId xmlns:p14="http://schemas.microsoft.com/office/powerpoint/2010/main" val="71237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35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65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192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44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spTree>
    <p:extLst>
      <p:ext uri="{BB962C8B-B14F-4D97-AF65-F5344CB8AC3E}">
        <p14:creationId xmlns:p14="http://schemas.microsoft.com/office/powerpoint/2010/main" val="321026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6BCDB2-D9EA-4F15-87B5-D8D3D62306F3}"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96C7EF-3A88-45EB-98FF-CD0B0B215E0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36BCDB2-D9EA-4F15-87B5-D8D3D62306F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96C7EF-3A88-45EB-98FF-CD0B0B215E09}" type="slidenum">
              <a:rPr lang="tr-TR" smtClean="0"/>
              <a:t>‹#›</a:t>
            </a:fld>
            <a:endParaRPr lang="tr-TR"/>
          </a:p>
        </p:txBody>
      </p:sp>
    </p:spTree>
    <p:extLst>
      <p:ext uri="{BB962C8B-B14F-4D97-AF65-F5344CB8AC3E}">
        <p14:creationId xmlns:p14="http://schemas.microsoft.com/office/powerpoint/2010/main" val="135357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36BCDB2-D9EA-4F15-87B5-D8D3D62306F3}" type="datetimeFigureOut">
              <a:rPr lang="tr-TR" smtClean="0"/>
              <a:t>2.10.2020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A96C7EF-3A88-45EB-98FF-CD0B0B215E0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67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36BCDB2-D9EA-4F15-87B5-D8D3D62306F3}" type="datetimeFigureOut">
              <a:rPr lang="tr-TR" smtClean="0"/>
              <a:t>2.10.2020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96C7EF-3A88-45EB-98FF-CD0B0B215E0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5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CDB2-D9EA-4F15-87B5-D8D3D62306F3}" type="datetimeFigureOut">
              <a:rPr lang="tr-TR" smtClean="0"/>
              <a:t>2.10.2020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A96C7EF-3A88-45EB-98FF-CD0B0B215E09}" type="slidenum">
              <a:rPr lang="tr-TR" smtClean="0"/>
              <a:t>‹#›</a:t>
            </a:fld>
            <a:endParaRPr lang="tr-TR"/>
          </a:p>
        </p:txBody>
      </p:sp>
    </p:spTree>
    <p:extLst>
      <p:ext uri="{BB962C8B-B14F-4D97-AF65-F5344CB8AC3E}">
        <p14:creationId xmlns:p14="http://schemas.microsoft.com/office/powerpoint/2010/main" val="264054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6BCDB2-D9EA-4F15-87B5-D8D3D62306F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96C7EF-3A88-45EB-98FF-CD0B0B215E0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09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36BCDB2-D9EA-4F15-87B5-D8D3D62306F3}"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96C7EF-3A88-45EB-98FF-CD0B0B215E09}" type="slidenum">
              <a:rPr lang="tr-TR" smtClean="0"/>
              <a:t>‹#›</a:t>
            </a:fld>
            <a:endParaRPr lang="tr-TR"/>
          </a:p>
        </p:txBody>
      </p:sp>
    </p:spTree>
    <p:extLst>
      <p:ext uri="{BB962C8B-B14F-4D97-AF65-F5344CB8AC3E}">
        <p14:creationId xmlns:p14="http://schemas.microsoft.com/office/powerpoint/2010/main" val="184838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6BCDB2-D9EA-4F15-87B5-D8D3D62306F3}" type="datetimeFigureOut">
              <a:rPr lang="tr-TR" smtClean="0"/>
              <a:t>2.10.2020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6C7EF-3A88-45EB-98FF-CD0B0B215E09}" type="slidenum">
              <a:rPr lang="tr-TR" smtClean="0"/>
              <a:t>‹#›</a:t>
            </a:fld>
            <a:endParaRPr lang="tr-TR"/>
          </a:p>
        </p:txBody>
      </p:sp>
    </p:spTree>
    <p:extLst>
      <p:ext uri="{BB962C8B-B14F-4D97-AF65-F5344CB8AC3E}">
        <p14:creationId xmlns:p14="http://schemas.microsoft.com/office/powerpoint/2010/main" val="455913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SEUE1003 WATER </a:t>
            </a:r>
            <a:r>
              <a:rPr lang="tr-TR" dirty="0" smtClean="0"/>
              <a:t>LITERACY</a:t>
            </a:r>
            <a:endParaRPr lang="tr-TR" dirty="0"/>
          </a:p>
        </p:txBody>
      </p:sp>
      <p:sp>
        <p:nvSpPr>
          <p:cNvPr id="3" name="Alt Başlık 2"/>
          <p:cNvSpPr>
            <a:spLocks noGrp="1"/>
          </p:cNvSpPr>
          <p:nvPr>
            <p:ph type="subTitle" idx="1"/>
          </p:nvPr>
        </p:nvSpPr>
        <p:spPr/>
        <p:txBody>
          <a:bodyPr/>
          <a:lstStyle/>
          <a:p>
            <a:r>
              <a:rPr lang="tr-TR" dirty="0" err="1" smtClean="0"/>
              <a:t>Assist</a:t>
            </a:r>
            <a:r>
              <a:rPr lang="tr-TR" dirty="0" smtClean="0"/>
              <a:t>. Prof. Şeyda Fikirdeşici Ergen </a:t>
            </a:r>
            <a:endParaRPr lang="tr-TR" dirty="0"/>
          </a:p>
        </p:txBody>
      </p:sp>
    </p:spTree>
    <p:extLst>
      <p:ext uri="{BB962C8B-B14F-4D97-AF65-F5344CB8AC3E}">
        <p14:creationId xmlns:p14="http://schemas.microsoft.com/office/powerpoint/2010/main" val="245275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dirty="0"/>
              <a:t>Pesticides  and its </a:t>
            </a:r>
            <a:r>
              <a:rPr lang="tr-TR" dirty="0" smtClean="0"/>
              <a:t>i</a:t>
            </a:r>
            <a:r>
              <a:rPr lang="en-US" dirty="0" err="1" smtClean="0"/>
              <a:t>mplications</a:t>
            </a:r>
            <a:r>
              <a:rPr lang="en-US" dirty="0" smtClean="0"/>
              <a:t> </a:t>
            </a:r>
            <a:r>
              <a:rPr lang="en-US" dirty="0"/>
              <a:t>on wetland</a:t>
            </a:r>
            <a:endParaRPr lang="tr-TR" dirty="0"/>
          </a:p>
        </p:txBody>
      </p:sp>
      <p:pic>
        <p:nvPicPr>
          <p:cNvPr id="4" name="İçerik Yer Tutucusu 3"/>
          <p:cNvPicPr>
            <a:picLocks noGrp="1" noChangeAspect="1"/>
          </p:cNvPicPr>
          <p:nvPr>
            <p:ph idx="1"/>
          </p:nvPr>
        </p:nvPicPr>
        <p:blipFill>
          <a:blip r:embed="rId2"/>
          <a:stretch>
            <a:fillRect/>
          </a:stretch>
        </p:blipFill>
        <p:spPr>
          <a:xfrm>
            <a:off x="1705970" y="2673350"/>
            <a:ext cx="9190628" cy="3086100"/>
          </a:xfrm>
          <a:prstGeom prst="rect">
            <a:avLst/>
          </a:prstGeom>
        </p:spPr>
      </p:pic>
    </p:spTree>
    <p:extLst>
      <p:ext uri="{BB962C8B-B14F-4D97-AF65-F5344CB8AC3E}">
        <p14:creationId xmlns:p14="http://schemas.microsoft.com/office/powerpoint/2010/main" val="365592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en-US" dirty="0"/>
              <a:t/>
            </a:r>
            <a:br>
              <a:rPr lang="en-US" dirty="0"/>
            </a:br>
            <a:r>
              <a:rPr lang="en-US" dirty="0"/>
              <a:t>Apart from the target organism, pesticides have toxic effects on the natural environment, humans, birds, fish and all aquatic organisms and beneficial insects. Determination of pesticide concentrations is of vital importance in order to prevent the risks of improper and uncontrolled use.</a:t>
            </a:r>
            <a:endParaRPr lang="tr-TR" dirty="0"/>
          </a:p>
        </p:txBody>
      </p:sp>
    </p:spTree>
    <p:extLst>
      <p:ext uri="{BB962C8B-B14F-4D97-AF65-F5344CB8AC3E}">
        <p14:creationId xmlns:p14="http://schemas.microsoft.com/office/powerpoint/2010/main" val="184750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err="1" smtClean="0"/>
              <a:t>Herbicides</a:t>
            </a:r>
            <a:r>
              <a:rPr lang="tr-TR" dirty="0" smtClean="0"/>
              <a:t> </a:t>
            </a:r>
          </a:p>
          <a:p>
            <a:r>
              <a:rPr lang="tr-TR" dirty="0" err="1" smtClean="0"/>
              <a:t>Fungicides</a:t>
            </a:r>
            <a:r>
              <a:rPr lang="tr-TR" dirty="0" smtClean="0"/>
              <a:t> </a:t>
            </a:r>
          </a:p>
          <a:p>
            <a:r>
              <a:rPr lang="tr-TR" dirty="0" err="1" smtClean="0"/>
              <a:t>Insecticides</a:t>
            </a:r>
            <a:r>
              <a:rPr lang="tr-TR" dirty="0" smtClean="0"/>
              <a:t> </a:t>
            </a:r>
          </a:p>
          <a:p>
            <a:r>
              <a:rPr lang="tr-TR" dirty="0" err="1" smtClean="0"/>
              <a:t>Algicides</a:t>
            </a:r>
            <a:endParaRPr lang="tr-TR" dirty="0"/>
          </a:p>
        </p:txBody>
      </p:sp>
    </p:spTree>
    <p:extLst>
      <p:ext uri="{BB962C8B-B14F-4D97-AF65-F5344CB8AC3E}">
        <p14:creationId xmlns:p14="http://schemas.microsoft.com/office/powerpoint/2010/main" val="31013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886598"/>
            <a:ext cx="9601196" cy="1303867"/>
          </a:xfrm>
        </p:spPr>
        <p:txBody>
          <a:bodyPr/>
          <a:lstStyle/>
          <a:p>
            <a:r>
              <a:rPr lang="tr-TR" dirty="0" err="1"/>
              <a:t>Pesticide</a:t>
            </a:r>
            <a:r>
              <a:rPr lang="tr-TR" dirty="0"/>
              <a:t> </a:t>
            </a:r>
            <a:r>
              <a:rPr lang="tr-TR" dirty="0" err="1"/>
              <a:t>Residue</a:t>
            </a:r>
            <a:r>
              <a:rPr lang="tr-TR" dirty="0"/>
              <a:t> in </a:t>
            </a:r>
            <a:r>
              <a:rPr lang="tr-TR" dirty="0" err="1"/>
              <a:t>Waters</a:t>
            </a:r>
            <a:endParaRPr lang="tr-TR" dirty="0"/>
          </a:p>
        </p:txBody>
      </p:sp>
      <p:pic>
        <p:nvPicPr>
          <p:cNvPr id="4" name="İçerik Yer Tutucusu 3"/>
          <p:cNvPicPr>
            <a:picLocks noGrp="1" noChangeAspect="1"/>
          </p:cNvPicPr>
          <p:nvPr>
            <p:ph idx="1"/>
          </p:nvPr>
        </p:nvPicPr>
        <p:blipFill>
          <a:blip r:embed="rId2"/>
          <a:stretch>
            <a:fillRect/>
          </a:stretch>
        </p:blipFill>
        <p:spPr>
          <a:xfrm>
            <a:off x="2510902" y="2618403"/>
            <a:ext cx="6496619" cy="3356587"/>
          </a:xfrm>
          <a:prstGeom prst="rect">
            <a:avLst/>
          </a:prstGeom>
        </p:spPr>
      </p:pic>
    </p:spTree>
    <p:extLst>
      <p:ext uri="{BB962C8B-B14F-4D97-AF65-F5344CB8AC3E}">
        <p14:creationId xmlns:p14="http://schemas.microsoft.com/office/powerpoint/2010/main" val="20372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REFERENCES</a:t>
            </a:r>
            <a:endParaRPr lang="tr-TR" dirty="0"/>
          </a:p>
        </p:txBody>
      </p:sp>
      <p:sp>
        <p:nvSpPr>
          <p:cNvPr id="3" name="İçerik Yer Tutucusu 2"/>
          <p:cNvSpPr>
            <a:spLocks noGrp="1"/>
          </p:cNvSpPr>
          <p:nvPr>
            <p:ph idx="1"/>
          </p:nvPr>
        </p:nvSpPr>
        <p:spPr/>
        <p:txBody>
          <a:bodyPr/>
          <a:lstStyle/>
          <a:p>
            <a:endParaRPr lang="tr-TR" dirty="0"/>
          </a:p>
          <a:p>
            <a:endParaRPr lang="tr-TR" dirty="0" smtClean="0"/>
          </a:p>
          <a:p>
            <a:endParaRPr lang="tr-TR" dirty="0"/>
          </a:p>
        </p:txBody>
      </p:sp>
      <p:sp>
        <p:nvSpPr>
          <p:cNvPr id="5" name="Dikdörtgen 4"/>
          <p:cNvSpPr/>
          <p:nvPr/>
        </p:nvSpPr>
        <p:spPr>
          <a:xfrm>
            <a:off x="696036" y="1975095"/>
            <a:ext cx="10890913" cy="4524315"/>
          </a:xfrm>
          <a:prstGeom prst="rect">
            <a:avLst/>
          </a:prstGeom>
        </p:spPr>
        <p:txBody>
          <a:bodyPr wrap="square">
            <a:spAutoFit/>
          </a:bodyPr>
          <a:lstStyle/>
          <a:p>
            <a:r>
              <a:rPr lang="tr-TR" sz="1000" dirty="0" err="1" smtClean="0"/>
              <a:t>Akdogan</a:t>
            </a:r>
            <a:r>
              <a:rPr lang="tr-TR" sz="1000" dirty="0" smtClean="0"/>
              <a:t> et al. Pestisitlerin Önemi ve Ekosisteme Etkileri Akademik Gıda 10(1) (2012) 125-132 </a:t>
            </a:r>
          </a:p>
          <a:p>
            <a:r>
              <a:rPr lang="tr-TR" sz="1000" dirty="0" smtClean="0"/>
              <a:t>Tanyolaç, J. 2000. Limnoloji. Hatiboğlu Yayınevi, Ankara.</a:t>
            </a:r>
          </a:p>
          <a:p>
            <a:r>
              <a:rPr lang="tr-TR" sz="1000" dirty="0" err="1" smtClean="0"/>
              <a:t>Wetzel</a:t>
            </a:r>
            <a:r>
              <a:rPr lang="tr-TR" sz="1000" dirty="0" smtClean="0"/>
              <a:t>, G.R. 2017. </a:t>
            </a:r>
            <a:r>
              <a:rPr lang="tr-TR" sz="1000" dirty="0" err="1" smtClean="0"/>
              <a:t>editor</a:t>
            </a:r>
            <a:r>
              <a:rPr lang="tr-TR" sz="1000" dirty="0" smtClean="0"/>
              <a:t> </a:t>
            </a:r>
            <a:r>
              <a:rPr lang="tr-TR" sz="1000" dirty="0" err="1" smtClean="0"/>
              <a:t>Ergönül</a:t>
            </a:r>
            <a:r>
              <a:rPr lang="tr-TR" sz="1000" dirty="0" smtClean="0"/>
              <a:t>, M.B. Limnoloji, Göl ve Nehir Ekosistemleri. 3. baskıdan çeviri. Nobel Yayıncılık, Ankara.</a:t>
            </a:r>
          </a:p>
          <a:p>
            <a:r>
              <a:rPr lang="tr-TR" sz="1000" dirty="0" smtClean="0"/>
              <a:t>"Nürnberg, G.K., 2017. </a:t>
            </a:r>
            <a:r>
              <a:rPr lang="tr-TR" sz="1000" dirty="0" err="1" smtClean="0"/>
              <a:t>Attempted</a:t>
            </a:r>
            <a:r>
              <a:rPr lang="tr-TR" sz="1000" dirty="0" smtClean="0"/>
              <a:t> </a:t>
            </a:r>
            <a:r>
              <a:rPr lang="tr-TR" sz="1000" dirty="0" err="1" smtClean="0"/>
              <a:t>management</a:t>
            </a:r>
            <a:r>
              <a:rPr lang="tr-TR" sz="1000" dirty="0" smtClean="0"/>
              <a:t> of </a:t>
            </a:r>
            <a:r>
              <a:rPr lang="tr-TR" sz="1000" dirty="0" err="1" smtClean="0"/>
              <a:t>cyanobacteria</a:t>
            </a:r>
            <a:r>
              <a:rPr lang="tr-TR" sz="1000" dirty="0" smtClean="0"/>
              <a:t> </a:t>
            </a:r>
            <a:r>
              <a:rPr lang="tr-TR" sz="1000" dirty="0" err="1" smtClean="0"/>
              <a:t>by</a:t>
            </a:r>
            <a:r>
              <a:rPr lang="tr-TR" sz="1000" dirty="0" smtClean="0"/>
              <a:t> </a:t>
            </a:r>
            <a:r>
              <a:rPr lang="tr-TR" sz="1000" dirty="0" err="1" smtClean="0"/>
              <a:t>Phoslock</a:t>
            </a:r>
            <a:r>
              <a:rPr lang="tr-TR" sz="1000" dirty="0" smtClean="0"/>
              <a:t> (</a:t>
            </a:r>
            <a:r>
              <a:rPr lang="tr-TR" sz="1000" dirty="0" err="1" smtClean="0"/>
              <a:t>lanthanum-modified</a:t>
            </a:r>
            <a:r>
              <a:rPr lang="tr-TR" sz="1000" dirty="0" smtClean="0"/>
              <a:t> </a:t>
            </a:r>
            <a:r>
              <a:rPr lang="tr-TR" sz="1000" dirty="0" err="1" smtClean="0"/>
              <a:t>clay</a:t>
            </a:r>
            <a:r>
              <a:rPr lang="tr-TR" sz="1000" dirty="0" smtClean="0"/>
              <a:t>) in </a:t>
            </a:r>
            <a:r>
              <a:rPr lang="tr-TR" sz="1000" dirty="0" err="1" smtClean="0"/>
              <a:t>Canadian</a:t>
            </a:r>
            <a:r>
              <a:rPr lang="tr-TR" sz="1000" dirty="0" smtClean="0"/>
              <a:t> </a:t>
            </a:r>
            <a:r>
              <a:rPr lang="tr-TR" sz="1000" dirty="0" err="1" smtClean="0"/>
              <a:t>lakes</a:t>
            </a:r>
            <a:r>
              <a:rPr lang="tr-TR" sz="1000" dirty="0" smtClean="0"/>
              <a:t>: </a:t>
            </a:r>
            <a:r>
              <a:rPr lang="tr-TR" sz="1000" dirty="0" err="1" smtClean="0"/>
              <a:t>water</a:t>
            </a:r>
            <a:r>
              <a:rPr lang="tr-TR" sz="1000" dirty="0" smtClean="0"/>
              <a:t> </a:t>
            </a:r>
            <a:r>
              <a:rPr lang="tr-TR" sz="1000" dirty="0" err="1" smtClean="0"/>
              <a:t>quality</a:t>
            </a:r>
            <a:r>
              <a:rPr lang="tr-TR" sz="1000" dirty="0" smtClean="0"/>
              <a:t> </a:t>
            </a:r>
            <a:r>
              <a:rPr lang="tr-TR" sz="1000" dirty="0" err="1" smtClean="0"/>
              <a:t>results</a:t>
            </a:r>
            <a:r>
              <a:rPr lang="tr-TR" sz="1000" dirty="0" smtClean="0"/>
              <a:t> </a:t>
            </a:r>
            <a:r>
              <a:rPr lang="tr-TR" sz="1000" dirty="0" err="1" smtClean="0"/>
              <a:t>and</a:t>
            </a:r>
            <a:r>
              <a:rPr lang="tr-TR" sz="1000" dirty="0" smtClean="0"/>
              <a:t> </a:t>
            </a:r>
            <a:r>
              <a:rPr lang="tr-TR" sz="1000" dirty="0" err="1" smtClean="0"/>
              <a:t>predictions</a:t>
            </a:r>
            <a:r>
              <a:rPr lang="tr-TR" sz="1000" dirty="0" smtClean="0"/>
              <a:t>. Lake </a:t>
            </a:r>
            <a:r>
              <a:rPr lang="tr-TR" sz="1000" dirty="0" err="1" smtClean="0"/>
              <a:t>Reserv</a:t>
            </a:r>
            <a:r>
              <a:rPr lang="tr-TR" sz="1000" dirty="0" smtClean="0"/>
              <a:t>. </a:t>
            </a:r>
            <a:r>
              <a:rPr lang="tr-TR" sz="1000" dirty="0" err="1" smtClean="0"/>
              <a:t>Manag</a:t>
            </a:r>
            <a:r>
              <a:rPr lang="tr-TR" sz="1000" dirty="0" smtClean="0"/>
              <a:t>. 33, 163–170. doi:10.1080/10402381.2016.1265618"</a:t>
            </a:r>
          </a:p>
          <a:p>
            <a:r>
              <a:rPr lang="tr-TR" sz="1000" dirty="0" smtClean="0"/>
              <a:t>"</a:t>
            </a:r>
            <a:r>
              <a:rPr lang="tr-TR" sz="1000" dirty="0" err="1" smtClean="0"/>
              <a:t>Pérez-Sirvent</a:t>
            </a:r>
            <a:r>
              <a:rPr lang="tr-TR" sz="1000" dirty="0" smtClean="0"/>
              <a:t>, C., </a:t>
            </a:r>
            <a:r>
              <a:rPr lang="tr-TR" sz="1000" dirty="0" err="1" smtClean="0"/>
              <a:t>Hernández-Pérez</a:t>
            </a:r>
            <a:r>
              <a:rPr lang="tr-TR" sz="1000" dirty="0" smtClean="0"/>
              <a:t>, C., </a:t>
            </a:r>
            <a:r>
              <a:rPr lang="tr-TR" sz="1000" dirty="0" err="1" smtClean="0"/>
              <a:t>Martínez-Sánchez</a:t>
            </a:r>
            <a:r>
              <a:rPr lang="tr-TR" sz="1000" dirty="0" smtClean="0"/>
              <a:t>, M.J., </a:t>
            </a:r>
            <a:r>
              <a:rPr lang="tr-TR" sz="1000" dirty="0" err="1" smtClean="0"/>
              <a:t>García-Lorenzo</a:t>
            </a:r>
            <a:r>
              <a:rPr lang="tr-TR" sz="1000" dirty="0" smtClean="0"/>
              <a:t>, M.L. </a:t>
            </a:r>
            <a:r>
              <a:rPr lang="tr-TR" sz="1000" dirty="0" err="1" smtClean="0"/>
              <a:t>and</a:t>
            </a:r>
            <a:r>
              <a:rPr lang="tr-TR" sz="1000" dirty="0" smtClean="0"/>
              <a:t> </a:t>
            </a:r>
            <a:r>
              <a:rPr lang="tr-TR" sz="1000" dirty="0" err="1" smtClean="0"/>
              <a:t>Bech</a:t>
            </a:r>
            <a:r>
              <a:rPr lang="tr-TR" sz="1000" dirty="0" smtClean="0"/>
              <a:t>, J. 2017. Metal </a:t>
            </a:r>
            <a:r>
              <a:rPr lang="tr-TR" sz="1000" dirty="0" err="1" smtClean="0"/>
              <a:t>uptake</a:t>
            </a:r>
            <a:r>
              <a:rPr lang="tr-TR" sz="1000" dirty="0" smtClean="0"/>
              <a:t> </a:t>
            </a:r>
            <a:r>
              <a:rPr lang="tr-TR" sz="1000" dirty="0" err="1" smtClean="0"/>
              <a:t>by</a:t>
            </a:r>
            <a:r>
              <a:rPr lang="tr-TR" sz="1000" dirty="0" smtClean="0"/>
              <a:t> </a:t>
            </a:r>
            <a:r>
              <a:rPr lang="tr-TR" sz="1000" dirty="0" err="1" smtClean="0"/>
              <a:t>wetland</a:t>
            </a:r>
            <a:r>
              <a:rPr lang="tr-TR" sz="1000" dirty="0" smtClean="0"/>
              <a:t> </a:t>
            </a:r>
            <a:r>
              <a:rPr lang="tr-TR" sz="1000" dirty="0" err="1" smtClean="0"/>
              <a:t>plants</a:t>
            </a:r>
            <a:r>
              <a:rPr lang="tr-TR" sz="1000" dirty="0" smtClean="0"/>
              <a:t>: </a:t>
            </a:r>
            <a:r>
              <a:rPr lang="tr-TR" sz="1000" dirty="0" err="1" smtClean="0"/>
              <a:t>implicationsfor</a:t>
            </a:r>
            <a:r>
              <a:rPr lang="tr-TR" sz="1000" dirty="0" smtClean="0"/>
              <a:t> </a:t>
            </a:r>
            <a:r>
              <a:rPr lang="tr-TR" sz="1000" dirty="0" err="1" smtClean="0"/>
              <a:t>phytoremediation</a:t>
            </a:r>
            <a:r>
              <a:rPr lang="tr-TR" sz="1000" dirty="0" smtClean="0"/>
              <a:t> </a:t>
            </a:r>
            <a:r>
              <a:rPr lang="tr-TR" sz="1000" dirty="0" err="1" smtClean="0"/>
              <a:t>and</a:t>
            </a:r>
            <a:r>
              <a:rPr lang="tr-TR" sz="1000" dirty="0" smtClean="0"/>
              <a:t> </a:t>
            </a:r>
            <a:r>
              <a:rPr lang="tr-TR" sz="1000" dirty="0" err="1" smtClean="0"/>
              <a:t>restoration</a:t>
            </a:r>
            <a:r>
              <a:rPr lang="tr-TR" sz="1000" dirty="0" smtClean="0"/>
              <a:t>. J </a:t>
            </a:r>
            <a:r>
              <a:rPr lang="tr-TR" sz="1000" dirty="0" err="1" smtClean="0"/>
              <a:t>Soils</a:t>
            </a:r>
            <a:r>
              <a:rPr lang="tr-TR" sz="1000" dirty="0" smtClean="0"/>
              <a:t> </a:t>
            </a:r>
            <a:r>
              <a:rPr lang="tr-TR" sz="1000" dirty="0" err="1" smtClean="0"/>
              <a:t>Sediments</a:t>
            </a:r>
            <a:r>
              <a:rPr lang="tr-TR" sz="1000" dirty="0" smtClean="0"/>
              <a:t>, 17:1384–1393"</a:t>
            </a:r>
          </a:p>
          <a:p>
            <a:r>
              <a:rPr lang="tr-TR" sz="1000" dirty="0" err="1" smtClean="0"/>
              <a:t>Kometa</a:t>
            </a:r>
            <a:r>
              <a:rPr lang="tr-TR" sz="1000" dirty="0" smtClean="0"/>
              <a:t>, S. S., </a:t>
            </a:r>
            <a:r>
              <a:rPr lang="tr-TR" sz="1000" dirty="0" err="1" smtClean="0"/>
              <a:t>Kimengsi</a:t>
            </a:r>
            <a:r>
              <a:rPr lang="tr-TR" sz="1000" dirty="0" smtClean="0"/>
              <a:t>, J. N. </a:t>
            </a:r>
            <a:r>
              <a:rPr lang="tr-TR" sz="1000" dirty="0" err="1" smtClean="0"/>
              <a:t>And</a:t>
            </a:r>
            <a:r>
              <a:rPr lang="tr-TR" sz="1000" dirty="0" smtClean="0"/>
              <a:t> </a:t>
            </a:r>
            <a:r>
              <a:rPr lang="tr-TR" sz="1000" dirty="0" err="1" smtClean="0"/>
              <a:t>Petiangma</a:t>
            </a:r>
            <a:r>
              <a:rPr lang="tr-TR" sz="1000" dirty="0" smtClean="0"/>
              <a:t>, D.M. 2018. Urban Development </a:t>
            </a:r>
            <a:r>
              <a:rPr lang="tr-TR" sz="1000" dirty="0" err="1" smtClean="0"/>
              <a:t>and</a:t>
            </a:r>
            <a:r>
              <a:rPr lang="tr-TR" sz="1000" dirty="0" smtClean="0"/>
              <a:t> </a:t>
            </a:r>
            <a:r>
              <a:rPr lang="tr-TR" sz="1000" dirty="0" err="1" smtClean="0"/>
              <a:t>its</a:t>
            </a:r>
            <a:r>
              <a:rPr lang="tr-TR" sz="1000" dirty="0" smtClean="0"/>
              <a:t> </a:t>
            </a:r>
            <a:r>
              <a:rPr lang="tr-TR" sz="1000" dirty="0" err="1" smtClean="0"/>
              <a:t>Implications</a:t>
            </a:r>
            <a:r>
              <a:rPr lang="tr-TR" sz="1000" dirty="0" smtClean="0"/>
              <a:t> on </a:t>
            </a:r>
            <a:r>
              <a:rPr lang="tr-TR" sz="1000" dirty="0" err="1" smtClean="0"/>
              <a:t>Wetland</a:t>
            </a:r>
            <a:r>
              <a:rPr lang="tr-TR" sz="1000" dirty="0" smtClean="0"/>
              <a:t> </a:t>
            </a:r>
            <a:r>
              <a:rPr lang="tr-TR" sz="1000" dirty="0" err="1" smtClean="0"/>
              <a:t>Ecosystem</a:t>
            </a:r>
            <a:r>
              <a:rPr lang="tr-TR" sz="1000" dirty="0" smtClean="0"/>
              <a:t> Services in </a:t>
            </a:r>
            <a:r>
              <a:rPr lang="tr-TR" sz="1000" dirty="0" err="1" smtClean="0"/>
              <a:t>Ndop</a:t>
            </a:r>
            <a:r>
              <a:rPr lang="tr-TR" sz="1000" dirty="0" smtClean="0"/>
              <a:t>, </a:t>
            </a:r>
            <a:r>
              <a:rPr lang="tr-TR" sz="1000" dirty="0" err="1" smtClean="0"/>
              <a:t>Cameroon</a:t>
            </a:r>
            <a:r>
              <a:rPr lang="tr-TR" sz="1000" dirty="0" smtClean="0"/>
              <a:t>, </a:t>
            </a:r>
            <a:r>
              <a:rPr lang="tr-TR" sz="1000" dirty="0" err="1" smtClean="0"/>
              <a:t>Environmental</a:t>
            </a:r>
            <a:r>
              <a:rPr lang="tr-TR" sz="1000" dirty="0" smtClean="0"/>
              <a:t> Management </a:t>
            </a:r>
            <a:r>
              <a:rPr lang="tr-TR" sz="1000" dirty="0" err="1" smtClean="0"/>
              <a:t>and</a:t>
            </a:r>
            <a:r>
              <a:rPr lang="tr-TR" sz="1000" dirty="0" smtClean="0"/>
              <a:t> </a:t>
            </a:r>
            <a:r>
              <a:rPr lang="tr-TR" sz="1000" dirty="0" err="1" smtClean="0"/>
              <a:t>Sustainable</a:t>
            </a:r>
            <a:r>
              <a:rPr lang="tr-TR" sz="1000" dirty="0" smtClean="0"/>
              <a:t> Development, </a:t>
            </a:r>
            <a:r>
              <a:rPr lang="tr-TR" sz="1000" dirty="0" err="1" smtClean="0"/>
              <a:t>Vol</a:t>
            </a:r>
            <a:r>
              <a:rPr lang="tr-TR" sz="1000" dirty="0" smtClean="0"/>
              <a:t>. 7, No. 1</a:t>
            </a:r>
          </a:p>
          <a:p>
            <a:r>
              <a:rPr lang="tr-TR" sz="1000" dirty="0" err="1" smtClean="0"/>
              <a:t>Phytoremediation</a:t>
            </a:r>
            <a:r>
              <a:rPr lang="tr-TR" sz="1000" dirty="0" smtClean="0"/>
              <a:t> - </a:t>
            </a:r>
            <a:r>
              <a:rPr lang="tr-TR" sz="1000" dirty="0" err="1" smtClean="0"/>
              <a:t>Hinchman</a:t>
            </a:r>
            <a:r>
              <a:rPr lang="tr-TR" sz="1000" dirty="0" smtClean="0"/>
              <a:t>, </a:t>
            </a:r>
            <a:r>
              <a:rPr lang="tr-TR" sz="1000" dirty="0" err="1" smtClean="0"/>
              <a:t>Negri</a:t>
            </a:r>
            <a:r>
              <a:rPr lang="tr-TR" sz="1000" dirty="0" smtClean="0"/>
              <a:t>, </a:t>
            </a:r>
            <a:r>
              <a:rPr lang="tr-TR" sz="1000" dirty="0" err="1" smtClean="0"/>
              <a:t>and</a:t>
            </a:r>
            <a:r>
              <a:rPr lang="tr-TR" sz="1000" dirty="0" smtClean="0"/>
              <a:t> </a:t>
            </a:r>
            <a:r>
              <a:rPr lang="tr-TR" sz="1000" dirty="0" err="1" smtClean="0"/>
              <a:t>Gatliff</a:t>
            </a:r>
            <a:r>
              <a:rPr lang="tr-TR" sz="1000" dirty="0" smtClean="0"/>
              <a:t>, 2017. </a:t>
            </a:r>
            <a:r>
              <a:rPr lang="tr-TR" sz="1000" dirty="0" err="1" smtClean="0"/>
              <a:t>Argonne</a:t>
            </a:r>
            <a:r>
              <a:rPr lang="tr-TR" sz="1000" dirty="0" smtClean="0"/>
              <a:t> </a:t>
            </a:r>
            <a:r>
              <a:rPr lang="tr-TR" sz="1000" dirty="0" err="1" smtClean="0"/>
              <a:t>National</a:t>
            </a:r>
            <a:r>
              <a:rPr lang="tr-TR" sz="1000" dirty="0" smtClean="0"/>
              <a:t> </a:t>
            </a:r>
            <a:r>
              <a:rPr lang="tr-TR" sz="1000" dirty="0" err="1" smtClean="0"/>
              <a:t>Laboratory</a:t>
            </a:r>
            <a:r>
              <a:rPr lang="tr-TR" sz="1000" dirty="0" smtClean="0"/>
              <a:t> </a:t>
            </a:r>
            <a:r>
              <a:rPr lang="tr-TR" sz="1000" dirty="0" err="1" smtClean="0"/>
              <a:t>and</a:t>
            </a:r>
            <a:r>
              <a:rPr lang="tr-TR" sz="1000" dirty="0" smtClean="0"/>
              <a:t> </a:t>
            </a:r>
            <a:r>
              <a:rPr lang="tr-TR" sz="1000" dirty="0" err="1" smtClean="0"/>
              <a:t>Applied</a:t>
            </a:r>
            <a:r>
              <a:rPr lang="tr-TR" sz="1000" dirty="0" smtClean="0"/>
              <a:t> Natural </a:t>
            </a:r>
            <a:r>
              <a:rPr lang="tr-TR" sz="1000" dirty="0" err="1" smtClean="0"/>
              <a:t>Sciences</a:t>
            </a:r>
            <a:r>
              <a:rPr lang="tr-TR" sz="1000" dirty="0" smtClean="0"/>
              <a:t>, </a:t>
            </a:r>
            <a:r>
              <a:rPr lang="tr-TR" sz="1000" dirty="0" err="1" smtClean="0"/>
              <a:t>Inc</a:t>
            </a:r>
            <a:r>
              <a:rPr lang="tr-TR" sz="1000" dirty="0" smtClean="0"/>
              <a:t>., </a:t>
            </a:r>
            <a:r>
              <a:rPr lang="tr-TR" sz="1000" dirty="0" err="1" smtClean="0"/>
              <a:t>Phytoremediation</a:t>
            </a:r>
            <a:r>
              <a:rPr lang="tr-TR" sz="1000" dirty="0" smtClean="0"/>
              <a:t>: Using </a:t>
            </a:r>
            <a:r>
              <a:rPr lang="tr-TR" sz="1000" dirty="0" err="1" smtClean="0"/>
              <a:t>Green</a:t>
            </a:r>
            <a:r>
              <a:rPr lang="tr-TR" sz="1000" dirty="0" smtClean="0"/>
              <a:t> </a:t>
            </a:r>
            <a:r>
              <a:rPr lang="tr-TR" sz="1000" dirty="0" err="1" smtClean="0"/>
              <a:t>Plants</a:t>
            </a:r>
            <a:r>
              <a:rPr lang="tr-TR" sz="1000" dirty="0" smtClean="0"/>
              <a:t> </a:t>
            </a:r>
            <a:r>
              <a:rPr lang="tr-TR" sz="1000" dirty="0" err="1" smtClean="0"/>
              <a:t>to</a:t>
            </a:r>
            <a:r>
              <a:rPr lang="tr-TR" sz="1000" dirty="0" smtClean="0"/>
              <a:t> </a:t>
            </a:r>
            <a:r>
              <a:rPr lang="tr-TR" sz="1000" dirty="0" err="1" smtClean="0"/>
              <a:t>Clean</a:t>
            </a:r>
            <a:r>
              <a:rPr lang="tr-TR" sz="1000" dirty="0" smtClean="0"/>
              <a:t> </a:t>
            </a:r>
            <a:r>
              <a:rPr lang="tr-TR" sz="1000" dirty="0" err="1" smtClean="0"/>
              <a:t>Up</a:t>
            </a:r>
            <a:r>
              <a:rPr lang="tr-TR" sz="1000" dirty="0" smtClean="0"/>
              <a:t> </a:t>
            </a:r>
            <a:r>
              <a:rPr lang="tr-TR" sz="1000" dirty="0" err="1" smtClean="0"/>
              <a:t>Contaminated</a:t>
            </a:r>
            <a:r>
              <a:rPr lang="tr-TR" sz="1000" dirty="0" smtClean="0"/>
              <a:t> </a:t>
            </a:r>
            <a:r>
              <a:rPr lang="tr-TR" sz="1000" dirty="0" err="1" smtClean="0"/>
              <a:t>Soil</a:t>
            </a:r>
            <a:r>
              <a:rPr lang="tr-TR" sz="1000" dirty="0" smtClean="0"/>
              <a:t>, </a:t>
            </a:r>
            <a:r>
              <a:rPr lang="tr-TR" sz="1000" dirty="0" err="1" smtClean="0"/>
              <a:t>Groundwater</a:t>
            </a:r>
            <a:r>
              <a:rPr lang="tr-TR" sz="1000" dirty="0" smtClean="0"/>
              <a:t>, </a:t>
            </a:r>
            <a:r>
              <a:rPr lang="tr-TR" sz="1000" dirty="0" err="1" smtClean="0"/>
              <a:t>and</a:t>
            </a:r>
            <a:r>
              <a:rPr lang="tr-TR" sz="1000" dirty="0" smtClean="0"/>
              <a:t> </a:t>
            </a:r>
            <a:r>
              <a:rPr lang="tr-TR" sz="1000" dirty="0" err="1" smtClean="0"/>
              <a:t>Wastewater</a:t>
            </a:r>
            <a:endParaRPr lang="tr-TR" sz="1000" dirty="0" smtClean="0"/>
          </a:p>
          <a:p>
            <a:r>
              <a:rPr lang="tr-TR" sz="1000" dirty="0" err="1" smtClean="0"/>
              <a:t>Khan</a:t>
            </a:r>
            <a:r>
              <a:rPr lang="tr-TR" sz="1000" dirty="0" smtClean="0"/>
              <a:t>, M. Nasir </a:t>
            </a:r>
            <a:r>
              <a:rPr lang="tr-TR" sz="1000" dirty="0" err="1" smtClean="0"/>
              <a:t>and</a:t>
            </a:r>
            <a:r>
              <a:rPr lang="tr-TR" sz="1000" dirty="0" smtClean="0"/>
              <a:t> </a:t>
            </a:r>
            <a:r>
              <a:rPr lang="tr-TR" sz="1000" dirty="0" err="1" smtClean="0"/>
              <a:t>Mohammad</a:t>
            </a:r>
            <a:r>
              <a:rPr lang="tr-TR" sz="1000" dirty="0" smtClean="0"/>
              <a:t>, F. (2014 ) "Eutrophication of </a:t>
            </a:r>
            <a:r>
              <a:rPr lang="tr-TR" sz="1000" dirty="0" err="1" smtClean="0"/>
              <a:t>Lakes</a:t>
            </a:r>
            <a:r>
              <a:rPr lang="tr-TR" sz="1000" dirty="0" smtClean="0"/>
              <a:t>" in A. A. Ansari, S. S. </a:t>
            </a:r>
            <a:r>
              <a:rPr lang="tr-TR" sz="1000" dirty="0" err="1" smtClean="0"/>
              <a:t>Gill</a:t>
            </a:r>
            <a:r>
              <a:rPr lang="tr-TR" sz="1000" dirty="0" smtClean="0"/>
              <a:t> (</a:t>
            </a:r>
            <a:r>
              <a:rPr lang="tr-TR" sz="1000" dirty="0" err="1" smtClean="0"/>
              <a:t>eds</a:t>
            </a:r>
            <a:r>
              <a:rPr lang="tr-TR" sz="1000" dirty="0" smtClean="0"/>
              <a:t>.), Eutrophication: </a:t>
            </a:r>
            <a:r>
              <a:rPr lang="tr-TR" sz="1000" dirty="0" err="1" smtClean="0"/>
              <a:t>Challenges</a:t>
            </a:r>
            <a:r>
              <a:rPr lang="tr-TR" sz="1000" dirty="0" smtClean="0"/>
              <a:t> </a:t>
            </a:r>
            <a:r>
              <a:rPr lang="tr-TR" sz="1000" dirty="0" err="1" smtClean="0"/>
              <a:t>and</a:t>
            </a:r>
            <a:r>
              <a:rPr lang="tr-TR" sz="1000" dirty="0" smtClean="0"/>
              <a:t> Solutions; Volume II of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Control, </a:t>
            </a:r>
            <a:r>
              <a:rPr lang="tr-TR" sz="1000" dirty="0" err="1" smtClean="0"/>
              <a:t>Springer</a:t>
            </a:r>
            <a:r>
              <a:rPr lang="tr-TR" sz="1000" dirty="0" smtClean="0"/>
              <a:t> </a:t>
            </a:r>
            <a:r>
              <a:rPr lang="tr-TR" sz="1000" dirty="0" err="1" smtClean="0"/>
              <a:t>Science+Business</a:t>
            </a:r>
            <a:r>
              <a:rPr lang="tr-TR" sz="1000" dirty="0" smtClean="0"/>
              <a:t> Media Dordrecht</a:t>
            </a:r>
          </a:p>
          <a:p>
            <a:r>
              <a:rPr lang="tr-TR" sz="1000" dirty="0" smtClean="0"/>
              <a:t>" </a:t>
            </a:r>
            <a:r>
              <a:rPr lang="tr-TR" sz="1000" dirty="0" err="1" smtClean="0"/>
              <a:t>Chislock</a:t>
            </a:r>
            <a:r>
              <a:rPr lang="tr-TR" sz="1000" dirty="0" smtClean="0"/>
              <a:t>, M.F.; </a:t>
            </a:r>
            <a:r>
              <a:rPr lang="tr-TR" sz="1000" dirty="0" err="1" smtClean="0"/>
              <a:t>Doster</a:t>
            </a:r>
            <a:r>
              <a:rPr lang="tr-TR" sz="1000" dirty="0" smtClean="0"/>
              <a:t>, E.; </a:t>
            </a:r>
            <a:r>
              <a:rPr lang="tr-TR" sz="1000" dirty="0" err="1" smtClean="0"/>
              <a:t>Zitomer</a:t>
            </a:r>
            <a:r>
              <a:rPr lang="tr-TR" sz="1000" dirty="0" smtClean="0"/>
              <a:t>, R.A.; Wilson, A.E. (2013).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a:t>
            </a:r>
            <a:r>
              <a:rPr lang="tr-TR" sz="1000" dirty="0" err="1" smtClean="0"/>
              <a:t>Controls</a:t>
            </a:r>
            <a:r>
              <a:rPr lang="tr-TR" sz="1000" dirty="0" smtClean="0"/>
              <a:t> in </a:t>
            </a:r>
            <a:r>
              <a:rPr lang="tr-TR" sz="1000" dirty="0" err="1" smtClean="0"/>
              <a:t>Aquatic</a:t>
            </a:r>
            <a:r>
              <a:rPr lang="tr-TR" sz="1000" dirty="0" smtClean="0"/>
              <a:t> </a:t>
            </a:r>
            <a:r>
              <a:rPr lang="tr-TR" sz="1000" dirty="0" err="1" smtClean="0"/>
              <a:t>Ecosystems</a:t>
            </a:r>
            <a:r>
              <a:rPr lang="tr-TR" sz="1000" dirty="0" smtClean="0"/>
              <a:t>"". Nature </a:t>
            </a:r>
            <a:r>
              <a:rPr lang="tr-TR" sz="1000" dirty="0" err="1" smtClean="0"/>
              <a:t>Education</a:t>
            </a:r>
            <a:r>
              <a:rPr lang="tr-TR" sz="1000" dirty="0" smtClean="0"/>
              <a:t> Knowledge. 4 (4): 10. </a:t>
            </a:r>
            <a:r>
              <a:rPr lang="tr-TR" sz="1000" dirty="0" err="1" smtClean="0"/>
              <a:t>Retrieved</a:t>
            </a:r>
            <a:r>
              <a:rPr lang="tr-TR" sz="1000" dirty="0" smtClean="0"/>
              <a:t> 10 </a:t>
            </a:r>
            <a:r>
              <a:rPr lang="tr-TR" sz="1000" dirty="0" err="1" smtClean="0"/>
              <a:t>March</a:t>
            </a:r>
            <a:r>
              <a:rPr lang="tr-TR" sz="1000" dirty="0" smtClean="0"/>
              <a:t> 2018."</a:t>
            </a:r>
          </a:p>
          <a:p>
            <a:r>
              <a:rPr lang="tr-TR" sz="1000" dirty="0" smtClean="0"/>
              <a:t>"</a:t>
            </a:r>
            <a:r>
              <a:rPr lang="tr-TR" sz="1000" dirty="0" err="1" smtClean="0"/>
              <a:t>Xie</a:t>
            </a:r>
            <a:r>
              <a:rPr lang="tr-TR" sz="1000" dirty="0" smtClean="0"/>
              <a:t>, </a:t>
            </a:r>
            <a:r>
              <a:rPr lang="tr-TR" sz="1000" dirty="0" err="1" smtClean="0"/>
              <a:t>Zhenglei</a:t>
            </a:r>
            <a:r>
              <a:rPr lang="tr-TR" sz="1000" dirty="0" smtClean="0"/>
              <a:t>, </a:t>
            </a:r>
            <a:r>
              <a:rPr lang="tr-TR" sz="1000" dirty="0" err="1" smtClean="0"/>
              <a:t>Zhang</a:t>
            </a:r>
            <a:r>
              <a:rPr lang="tr-TR" sz="1000" dirty="0" smtClean="0"/>
              <a:t>, </a:t>
            </a:r>
            <a:r>
              <a:rPr lang="tr-TR" sz="1000" dirty="0" err="1" smtClean="0"/>
              <a:t>Hezi</a:t>
            </a:r>
            <a:r>
              <a:rPr lang="tr-TR" sz="1000" dirty="0" smtClean="0"/>
              <a:t>, </a:t>
            </a:r>
            <a:r>
              <a:rPr lang="tr-TR" sz="1000" dirty="0" err="1" smtClean="0"/>
              <a:t>Zhao</a:t>
            </a:r>
            <a:r>
              <a:rPr lang="tr-TR" sz="1000" dirty="0" smtClean="0"/>
              <a:t>, </a:t>
            </a:r>
            <a:r>
              <a:rPr lang="tr-TR" sz="1000" dirty="0" err="1" smtClean="0"/>
              <a:t>Xiaoxiang</a:t>
            </a:r>
            <a:r>
              <a:rPr lang="tr-TR" sz="1000" dirty="0" smtClean="0"/>
              <a:t>, </a:t>
            </a:r>
            <a:r>
              <a:rPr lang="tr-TR" sz="1000" dirty="0" err="1" smtClean="0"/>
              <a:t>Du</a:t>
            </a:r>
            <a:r>
              <a:rPr lang="tr-TR" sz="1000" dirty="0" smtClean="0"/>
              <a:t>, </a:t>
            </a:r>
            <a:r>
              <a:rPr lang="tr-TR" sz="1000" dirty="0" err="1" smtClean="0"/>
              <a:t>Zebing</a:t>
            </a:r>
            <a:r>
              <a:rPr lang="tr-TR" sz="1000" dirty="0" smtClean="0"/>
              <a:t>, </a:t>
            </a:r>
            <a:r>
              <a:rPr lang="tr-TR" sz="1000" dirty="0" err="1" smtClean="0"/>
              <a:t>Xiang</a:t>
            </a:r>
            <a:r>
              <a:rPr lang="tr-TR" sz="1000" dirty="0" smtClean="0"/>
              <a:t>, </a:t>
            </a:r>
            <a:r>
              <a:rPr lang="tr-TR" sz="1000" dirty="0" err="1" smtClean="0"/>
              <a:t>Lixiong</a:t>
            </a:r>
            <a:r>
              <a:rPr lang="tr-TR" sz="1000" dirty="0" smtClean="0"/>
              <a:t>, et al. 2016. Assessment of </a:t>
            </a:r>
            <a:r>
              <a:rPr lang="tr-TR" sz="1000" dirty="0" err="1" smtClean="0"/>
              <a:t>Heavy</a:t>
            </a:r>
            <a:r>
              <a:rPr lang="tr-TR" sz="1000" dirty="0" smtClean="0"/>
              <a:t> Metal </a:t>
            </a:r>
            <a:r>
              <a:rPr lang="tr-TR" sz="1000" dirty="0" err="1" smtClean="0"/>
              <a:t>Contamination</a:t>
            </a:r>
            <a:r>
              <a:rPr lang="tr-TR" sz="1000" dirty="0" smtClean="0"/>
              <a:t> </a:t>
            </a:r>
            <a:r>
              <a:rPr lang="tr-TR" sz="1000" dirty="0" err="1" smtClean="0"/>
              <a:t>and</a:t>
            </a:r>
            <a:r>
              <a:rPr lang="tr-TR" sz="1000" dirty="0" smtClean="0"/>
              <a:t> </a:t>
            </a:r>
            <a:r>
              <a:rPr lang="tr-TR" sz="1000" dirty="0" err="1" smtClean="0"/>
              <a:t>Wetland</a:t>
            </a:r>
            <a:r>
              <a:rPr lang="tr-TR" sz="1000" dirty="0" smtClean="0"/>
              <a:t> Management in a </a:t>
            </a:r>
            <a:r>
              <a:rPr lang="tr-TR" sz="1000" dirty="0" err="1" smtClean="0"/>
              <a:t>Newly</a:t>
            </a:r>
            <a:r>
              <a:rPr lang="tr-TR" sz="1000" dirty="0" smtClean="0"/>
              <a:t> </a:t>
            </a:r>
            <a:r>
              <a:rPr lang="tr-TR" sz="1000" dirty="0" err="1" smtClean="0"/>
              <a:t>Created</a:t>
            </a:r>
            <a:r>
              <a:rPr lang="tr-TR" sz="1000" dirty="0" smtClean="0"/>
              <a:t> </a:t>
            </a:r>
            <a:r>
              <a:rPr lang="tr-TR" sz="1000" dirty="0" err="1" smtClean="0"/>
              <a:t>Coastal</a:t>
            </a:r>
            <a:r>
              <a:rPr lang="tr-TR" sz="1000" dirty="0" smtClean="0"/>
              <a:t> </a:t>
            </a:r>
            <a:r>
              <a:rPr lang="tr-TR" sz="1000" dirty="0" err="1" smtClean="0"/>
              <a:t>NaturalReserve</a:t>
            </a:r>
            <a:r>
              <a:rPr lang="tr-TR" sz="1000" dirty="0" smtClean="0"/>
              <a:t>, </a:t>
            </a:r>
            <a:r>
              <a:rPr lang="tr-TR" sz="1000" dirty="0" err="1" smtClean="0"/>
              <a:t>China</a:t>
            </a:r>
            <a:r>
              <a:rPr lang="tr-TR" sz="1000" dirty="0" smtClean="0"/>
              <a:t> Journal of </a:t>
            </a:r>
            <a:r>
              <a:rPr lang="tr-TR" sz="1000" dirty="0" err="1" smtClean="0"/>
              <a:t>Coastal</a:t>
            </a:r>
            <a:r>
              <a:rPr lang="tr-TR" sz="1000" dirty="0" smtClean="0"/>
              <a:t> </a:t>
            </a:r>
            <a:r>
              <a:rPr lang="tr-TR" sz="1000" dirty="0" err="1" smtClean="0"/>
              <a:t>Research</a:t>
            </a:r>
            <a:r>
              <a:rPr lang="tr-TR" sz="1000" dirty="0" smtClean="0"/>
              <a:t>, 32(2) : 374-386."</a:t>
            </a:r>
          </a:p>
          <a:p>
            <a:r>
              <a:rPr lang="tr-TR" sz="1000" dirty="0" smtClean="0"/>
              <a:t>G. </a:t>
            </a:r>
            <a:r>
              <a:rPr lang="tr-TR" sz="1000" dirty="0" err="1" smtClean="0"/>
              <a:t>Zhang</a:t>
            </a:r>
            <a:r>
              <a:rPr lang="tr-TR" sz="1000" dirty="0" smtClean="0"/>
              <a:t> et al.2016.  </a:t>
            </a:r>
            <a:r>
              <a:rPr lang="tr-TR" sz="1000" dirty="0" err="1" smtClean="0"/>
              <a:t>Heavy</a:t>
            </a:r>
            <a:r>
              <a:rPr lang="tr-TR" sz="1000" dirty="0" smtClean="0"/>
              <a:t> </a:t>
            </a:r>
            <a:r>
              <a:rPr lang="tr-TR" sz="1000" dirty="0" err="1" smtClean="0"/>
              <a:t>metals</a:t>
            </a:r>
            <a:r>
              <a:rPr lang="tr-TR" sz="1000" dirty="0" smtClean="0"/>
              <a:t> in </a:t>
            </a:r>
            <a:r>
              <a:rPr lang="tr-TR" sz="1000" dirty="0" err="1" smtClean="0"/>
              <a:t>wetland</a:t>
            </a:r>
            <a:r>
              <a:rPr lang="tr-TR" sz="1000" dirty="0" smtClean="0"/>
              <a:t> </a:t>
            </a:r>
            <a:r>
              <a:rPr lang="tr-TR" sz="1000" dirty="0" err="1" smtClean="0"/>
              <a:t>soils</a:t>
            </a:r>
            <a:r>
              <a:rPr lang="tr-TR" sz="1000" dirty="0" smtClean="0"/>
              <a:t> </a:t>
            </a:r>
            <a:r>
              <a:rPr lang="tr-TR" sz="1000" dirty="0" err="1" smtClean="0"/>
              <a:t>along</a:t>
            </a:r>
            <a:r>
              <a:rPr lang="tr-TR" sz="1000" dirty="0" smtClean="0"/>
              <a:t> a </a:t>
            </a:r>
            <a:r>
              <a:rPr lang="tr-TR" sz="1000" dirty="0" err="1" smtClean="0"/>
              <a:t>wetland-forming</a:t>
            </a:r>
            <a:r>
              <a:rPr lang="tr-TR" sz="1000" dirty="0" smtClean="0"/>
              <a:t> </a:t>
            </a:r>
            <a:r>
              <a:rPr lang="tr-TR" sz="1000" dirty="0" err="1" smtClean="0"/>
              <a:t>chronosequence</a:t>
            </a:r>
            <a:r>
              <a:rPr lang="tr-TR" sz="1000" dirty="0" smtClean="0"/>
              <a:t> in </a:t>
            </a:r>
            <a:r>
              <a:rPr lang="tr-TR" sz="1000" dirty="0" err="1" smtClean="0"/>
              <a:t>the</a:t>
            </a:r>
            <a:r>
              <a:rPr lang="tr-TR" sz="1000" dirty="0" smtClean="0"/>
              <a:t> </a:t>
            </a:r>
            <a:r>
              <a:rPr lang="tr-TR" sz="1000" dirty="0" err="1" smtClean="0"/>
              <a:t>Yellow</a:t>
            </a:r>
            <a:r>
              <a:rPr lang="tr-TR" sz="1000" dirty="0" smtClean="0"/>
              <a:t> </a:t>
            </a:r>
            <a:r>
              <a:rPr lang="tr-TR" sz="1000" dirty="0" err="1" smtClean="0"/>
              <a:t>River</a:t>
            </a:r>
            <a:r>
              <a:rPr lang="tr-TR" sz="1000" dirty="0" smtClean="0"/>
              <a:t> Delta of </a:t>
            </a:r>
            <a:r>
              <a:rPr lang="tr-TR" sz="1000" dirty="0" err="1" smtClean="0"/>
              <a:t>China</a:t>
            </a:r>
            <a:r>
              <a:rPr lang="tr-TR" sz="1000" dirty="0" smtClean="0"/>
              <a:t>: </a:t>
            </a:r>
            <a:r>
              <a:rPr lang="tr-TR" sz="1000" dirty="0" err="1" smtClean="0"/>
              <a:t>Levels</a:t>
            </a:r>
            <a:r>
              <a:rPr lang="tr-TR" sz="1000" dirty="0" smtClean="0"/>
              <a:t>, </a:t>
            </a:r>
            <a:r>
              <a:rPr lang="tr-TR" sz="1000" dirty="0" err="1" smtClean="0"/>
              <a:t>sources</a:t>
            </a:r>
            <a:r>
              <a:rPr lang="tr-TR" sz="1000" dirty="0" smtClean="0"/>
              <a:t> </a:t>
            </a:r>
            <a:r>
              <a:rPr lang="tr-TR" sz="1000" dirty="0" err="1" smtClean="0"/>
              <a:t>and</a:t>
            </a:r>
            <a:r>
              <a:rPr lang="tr-TR" sz="1000" dirty="0" smtClean="0"/>
              <a:t> </a:t>
            </a:r>
            <a:r>
              <a:rPr lang="tr-TR" sz="1000" dirty="0" err="1" smtClean="0"/>
              <a:t>toxic</a:t>
            </a:r>
            <a:r>
              <a:rPr lang="tr-TR" sz="1000" dirty="0" smtClean="0"/>
              <a:t> </a:t>
            </a:r>
            <a:r>
              <a:rPr lang="tr-TR" sz="1000" dirty="0" err="1" smtClean="0"/>
              <a:t>risks</a:t>
            </a:r>
            <a:r>
              <a:rPr lang="tr-TR" sz="1000" dirty="0" smtClean="0"/>
              <a:t>. </a:t>
            </a:r>
            <a:r>
              <a:rPr lang="tr-TR" sz="1000" dirty="0" err="1" smtClean="0"/>
              <a:t>Ecological</a:t>
            </a:r>
            <a:r>
              <a:rPr lang="tr-TR" sz="1000" dirty="0" smtClean="0"/>
              <a:t> </a:t>
            </a:r>
            <a:r>
              <a:rPr lang="tr-TR" sz="1000" dirty="0" err="1" smtClean="0"/>
              <a:t>Indicators</a:t>
            </a:r>
            <a:r>
              <a:rPr lang="tr-TR" sz="1000" dirty="0" smtClean="0"/>
              <a:t> 69 (2016) 331–339</a:t>
            </a:r>
          </a:p>
          <a:p>
            <a:r>
              <a:rPr lang="tr-TR" sz="1000" dirty="0" smtClean="0"/>
              <a:t>J. </a:t>
            </a:r>
            <a:r>
              <a:rPr lang="tr-TR" sz="1000" dirty="0" err="1" smtClean="0"/>
              <a:t>Tournebize</a:t>
            </a:r>
            <a:r>
              <a:rPr lang="tr-TR" sz="1000" dirty="0" smtClean="0"/>
              <a:t> et al. 2017. </a:t>
            </a:r>
            <a:r>
              <a:rPr lang="tr-TR" sz="1000" dirty="0" err="1" smtClean="0"/>
              <a:t>Implications</a:t>
            </a:r>
            <a:r>
              <a:rPr lang="tr-TR" sz="1000" dirty="0" smtClean="0"/>
              <a:t> </a:t>
            </a:r>
            <a:r>
              <a:rPr lang="tr-TR" sz="1000" dirty="0" err="1" smtClean="0"/>
              <a:t>for</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to</a:t>
            </a:r>
            <a:r>
              <a:rPr lang="tr-TR" sz="1000" dirty="0" smtClean="0"/>
              <a:t> </a:t>
            </a:r>
            <a:r>
              <a:rPr lang="tr-TR" sz="1000" dirty="0" err="1" smtClean="0"/>
              <a:t>mitigate</a:t>
            </a:r>
            <a:r>
              <a:rPr lang="tr-TR" sz="1000" dirty="0" smtClean="0"/>
              <a:t> </a:t>
            </a:r>
            <a:r>
              <a:rPr lang="tr-TR" sz="1000" dirty="0" err="1" smtClean="0"/>
              <a:t>nitrateand</a:t>
            </a:r>
            <a:r>
              <a:rPr lang="tr-TR" sz="1000" dirty="0" smtClean="0"/>
              <a:t> </a:t>
            </a:r>
            <a:r>
              <a:rPr lang="tr-TR" sz="1000" dirty="0" err="1" smtClean="0"/>
              <a:t>pesticide</a:t>
            </a:r>
            <a:r>
              <a:rPr lang="tr-TR" sz="1000" dirty="0" smtClean="0"/>
              <a:t> </a:t>
            </a:r>
            <a:r>
              <a:rPr lang="tr-TR" sz="1000" dirty="0" err="1" smtClean="0"/>
              <a:t>pollution</a:t>
            </a:r>
            <a:r>
              <a:rPr lang="tr-TR" sz="1000" dirty="0" smtClean="0"/>
              <a:t> in </a:t>
            </a:r>
            <a:r>
              <a:rPr lang="tr-TR" sz="1000" dirty="0" err="1" smtClean="0"/>
              <a:t>agricultural</a:t>
            </a:r>
            <a:r>
              <a:rPr lang="tr-TR" sz="1000" dirty="0" smtClean="0"/>
              <a:t> </a:t>
            </a:r>
            <a:r>
              <a:rPr lang="tr-TR" sz="1000" dirty="0" err="1" smtClean="0"/>
              <a:t>drained</a:t>
            </a:r>
            <a:r>
              <a:rPr lang="tr-TR" sz="1000" dirty="0" smtClean="0"/>
              <a:t> </a:t>
            </a:r>
            <a:r>
              <a:rPr lang="tr-TR" sz="1000" dirty="0" err="1" smtClean="0"/>
              <a:t>watershed</a:t>
            </a:r>
            <a:r>
              <a:rPr lang="tr-TR" sz="1000" dirty="0" smtClean="0"/>
              <a:t>. </a:t>
            </a:r>
            <a:r>
              <a:rPr lang="tr-TR" sz="1000" dirty="0" err="1" smtClean="0"/>
              <a:t>Ecological</a:t>
            </a:r>
            <a:r>
              <a:rPr lang="tr-TR" sz="1000" dirty="0" smtClean="0"/>
              <a:t> </a:t>
            </a:r>
            <a:r>
              <a:rPr lang="tr-TR" sz="1000" dirty="0" err="1" smtClean="0"/>
              <a:t>Engineering</a:t>
            </a:r>
            <a:r>
              <a:rPr lang="tr-TR" sz="1000" dirty="0" smtClean="0"/>
              <a:t> 103 (2017) 415–425.</a:t>
            </a:r>
          </a:p>
          <a:p>
            <a:r>
              <a:rPr lang="tr-TR" sz="1000" dirty="0" err="1" smtClean="0"/>
              <a:t>Mander</a:t>
            </a:r>
            <a:r>
              <a:rPr lang="tr-TR" sz="1000" dirty="0" smtClean="0"/>
              <a:t>, Ü., </a:t>
            </a:r>
            <a:r>
              <a:rPr lang="tr-TR" sz="1000" dirty="0" err="1" smtClean="0"/>
              <a:t>Tournebize</a:t>
            </a:r>
            <a:r>
              <a:rPr lang="tr-TR" sz="1000" dirty="0" smtClean="0"/>
              <a:t>, J., </a:t>
            </a:r>
            <a:r>
              <a:rPr lang="tr-TR" sz="1000" dirty="0" err="1" smtClean="0"/>
              <a:t>Kasak</a:t>
            </a:r>
            <a:r>
              <a:rPr lang="tr-TR" sz="1000" dirty="0" smtClean="0"/>
              <a:t>, K., </a:t>
            </a:r>
            <a:r>
              <a:rPr lang="tr-TR" sz="1000" dirty="0" err="1" smtClean="0"/>
              <a:t>Mitsch</a:t>
            </a:r>
            <a:r>
              <a:rPr lang="tr-TR" sz="1000" dirty="0" smtClean="0"/>
              <a:t>, W.J., 2014. </a:t>
            </a:r>
            <a:r>
              <a:rPr lang="tr-TR" sz="1000" dirty="0" err="1" smtClean="0"/>
              <a:t>Climate</a:t>
            </a:r>
            <a:r>
              <a:rPr lang="tr-TR" sz="1000" dirty="0" smtClean="0"/>
              <a:t> </a:t>
            </a:r>
            <a:r>
              <a:rPr lang="tr-TR" sz="1000" dirty="0" err="1" smtClean="0"/>
              <a:t>regulation</a:t>
            </a:r>
            <a:r>
              <a:rPr lang="tr-TR" sz="1000" dirty="0" smtClean="0"/>
              <a:t> </a:t>
            </a:r>
            <a:r>
              <a:rPr lang="tr-TR" sz="1000" dirty="0" err="1" smtClean="0"/>
              <a:t>byfree</a:t>
            </a:r>
            <a:r>
              <a:rPr lang="tr-TR" sz="1000" dirty="0" smtClean="0"/>
              <a:t> </a:t>
            </a:r>
            <a:r>
              <a:rPr lang="tr-TR" sz="1000" dirty="0" err="1" smtClean="0"/>
              <a:t>water</a:t>
            </a:r>
            <a:r>
              <a:rPr lang="tr-TR" sz="1000" dirty="0" smtClean="0"/>
              <a:t> </a:t>
            </a:r>
            <a:r>
              <a:rPr lang="tr-TR" sz="1000" dirty="0" err="1" smtClean="0"/>
              <a:t>surface</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for</a:t>
            </a:r>
            <a:r>
              <a:rPr lang="tr-TR" sz="1000" dirty="0" smtClean="0"/>
              <a:t> </a:t>
            </a:r>
            <a:r>
              <a:rPr lang="tr-TR" sz="1000" dirty="0" err="1" smtClean="0"/>
              <a:t>wastewater</a:t>
            </a:r>
            <a:r>
              <a:rPr lang="tr-TR" sz="1000" dirty="0" smtClean="0"/>
              <a:t> </a:t>
            </a:r>
            <a:r>
              <a:rPr lang="tr-TR" sz="1000" dirty="0" err="1" smtClean="0"/>
              <a:t>treatment</a:t>
            </a:r>
            <a:r>
              <a:rPr lang="tr-TR" sz="1000" dirty="0" smtClean="0"/>
              <a:t> </a:t>
            </a:r>
            <a:r>
              <a:rPr lang="tr-TR" sz="1000" dirty="0" err="1" smtClean="0"/>
              <a:t>and</a:t>
            </a:r>
            <a:r>
              <a:rPr lang="tr-TR" sz="1000" dirty="0" smtClean="0"/>
              <a:t> </a:t>
            </a:r>
            <a:r>
              <a:rPr lang="tr-TR" sz="1000" dirty="0" err="1" smtClean="0"/>
              <a:t>createdriverine</a:t>
            </a:r>
            <a:r>
              <a:rPr lang="tr-TR" sz="1000" dirty="0" smtClean="0"/>
              <a:t> </a:t>
            </a:r>
            <a:r>
              <a:rPr lang="tr-TR" sz="1000" dirty="0" err="1" smtClean="0"/>
              <a:t>wetlands</a:t>
            </a:r>
            <a:r>
              <a:rPr lang="tr-TR" sz="1000" dirty="0" smtClean="0"/>
              <a:t>. </a:t>
            </a:r>
            <a:r>
              <a:rPr lang="tr-TR" sz="1000" dirty="0" err="1" smtClean="0"/>
              <a:t>Ecol</a:t>
            </a:r>
            <a:r>
              <a:rPr lang="tr-TR" sz="1000" dirty="0" smtClean="0"/>
              <a:t>. </a:t>
            </a:r>
            <a:r>
              <a:rPr lang="tr-TR" sz="1000" dirty="0" err="1" smtClean="0"/>
              <a:t>Eng</a:t>
            </a:r>
            <a:r>
              <a:rPr lang="tr-TR" sz="1000" dirty="0" smtClean="0"/>
              <a:t>. 72, 103–115</a:t>
            </a:r>
          </a:p>
          <a:p>
            <a:r>
              <a:rPr lang="tr-TR" sz="1000" dirty="0" smtClean="0"/>
              <a:t>Fikirdeşici-Ergen, Ş et al. 2018. Bioremediation of </a:t>
            </a:r>
            <a:r>
              <a:rPr lang="tr-TR" sz="1000" dirty="0" err="1" smtClean="0"/>
              <a:t>heavy</a:t>
            </a:r>
            <a:r>
              <a:rPr lang="tr-TR" sz="1000" dirty="0" smtClean="0"/>
              <a:t> metal </a:t>
            </a:r>
            <a:r>
              <a:rPr lang="tr-TR" sz="1000" dirty="0" err="1" smtClean="0"/>
              <a:t>contaminated</a:t>
            </a:r>
            <a:r>
              <a:rPr lang="tr-TR" sz="1000" dirty="0" smtClean="0"/>
              <a:t> </a:t>
            </a:r>
            <a:r>
              <a:rPr lang="tr-TR" sz="1000" dirty="0" err="1" smtClean="0"/>
              <a:t>medium</a:t>
            </a:r>
            <a:r>
              <a:rPr lang="tr-TR" sz="1000" dirty="0" smtClean="0"/>
              <a:t> </a:t>
            </a:r>
            <a:r>
              <a:rPr lang="tr-TR" sz="1000" dirty="0" err="1" smtClean="0"/>
              <a:t>using</a:t>
            </a:r>
            <a:r>
              <a:rPr lang="tr-TR" sz="1000" dirty="0" smtClean="0"/>
              <a:t> Lemna </a:t>
            </a:r>
            <a:r>
              <a:rPr lang="tr-TR" sz="1000" dirty="0" err="1" smtClean="0"/>
              <a:t>minor</a:t>
            </a:r>
            <a:r>
              <a:rPr lang="tr-TR" sz="1000" dirty="0" smtClean="0"/>
              <a:t>, Daphnia </a:t>
            </a:r>
            <a:r>
              <a:rPr lang="tr-TR" sz="1000" dirty="0" err="1" smtClean="0"/>
              <a:t>magna</a:t>
            </a:r>
            <a:r>
              <a:rPr lang="tr-TR" sz="1000" dirty="0" smtClean="0"/>
              <a:t> </a:t>
            </a:r>
            <a:r>
              <a:rPr lang="tr-TR" sz="1000" dirty="0" err="1" smtClean="0"/>
              <a:t>and</a:t>
            </a:r>
            <a:r>
              <a:rPr lang="tr-TR" sz="1000" dirty="0" smtClean="0"/>
              <a:t> </a:t>
            </a:r>
            <a:r>
              <a:rPr lang="tr-TR" sz="1000" dirty="0" err="1" smtClean="0"/>
              <a:t>their</a:t>
            </a:r>
            <a:r>
              <a:rPr lang="tr-TR" sz="1000" dirty="0" smtClean="0"/>
              <a:t> </a:t>
            </a:r>
            <a:r>
              <a:rPr lang="tr-TR" sz="1000" dirty="0" err="1" smtClean="0"/>
              <a:t>consortium</a:t>
            </a:r>
            <a:r>
              <a:rPr lang="tr-TR" sz="1000" dirty="0" smtClean="0"/>
              <a:t>. </a:t>
            </a:r>
            <a:r>
              <a:rPr lang="tr-TR" sz="1000" dirty="0" err="1" smtClean="0"/>
              <a:t>Chemistry</a:t>
            </a:r>
            <a:r>
              <a:rPr lang="tr-TR" sz="1000" dirty="0" smtClean="0"/>
              <a:t> </a:t>
            </a:r>
            <a:r>
              <a:rPr lang="tr-TR" sz="1000" dirty="0" err="1" smtClean="0"/>
              <a:t>and</a:t>
            </a:r>
            <a:r>
              <a:rPr lang="tr-TR" sz="1000" dirty="0" smtClean="0"/>
              <a:t> </a:t>
            </a:r>
            <a:r>
              <a:rPr lang="tr-TR" sz="1000" dirty="0" err="1" smtClean="0"/>
              <a:t>Ecology</a:t>
            </a:r>
            <a:r>
              <a:rPr lang="tr-TR" sz="1000" dirty="0" smtClean="0"/>
              <a:t>. 34(1):43-55</a:t>
            </a:r>
          </a:p>
          <a:p>
            <a:r>
              <a:rPr lang="tr-TR" sz="1000" dirty="0" smtClean="0"/>
              <a:t>Fikirdeşici-Ergen, Ş </a:t>
            </a:r>
            <a:r>
              <a:rPr lang="tr-TR" sz="1000" dirty="0" err="1" smtClean="0"/>
              <a:t>and</a:t>
            </a:r>
            <a:r>
              <a:rPr lang="tr-TR" sz="1000" dirty="0" smtClean="0"/>
              <a:t> Üçüncü-Tunca, E. 2018. </a:t>
            </a:r>
            <a:r>
              <a:rPr lang="tr-TR" sz="1000" dirty="0" err="1" smtClean="0"/>
              <a:t>Nanotoxicity</a:t>
            </a:r>
            <a:r>
              <a:rPr lang="tr-TR" sz="1000" dirty="0" smtClean="0"/>
              <a:t> </a:t>
            </a:r>
            <a:r>
              <a:rPr lang="tr-TR" sz="1000" dirty="0" err="1" smtClean="0"/>
              <a:t>Modelling</a:t>
            </a:r>
            <a:r>
              <a:rPr lang="tr-TR" sz="1000" dirty="0" smtClean="0"/>
              <a:t> </a:t>
            </a:r>
            <a:r>
              <a:rPr lang="tr-TR" sz="1000" dirty="0" err="1" smtClean="0"/>
              <a:t>and</a:t>
            </a:r>
            <a:r>
              <a:rPr lang="tr-TR" sz="1000" dirty="0" smtClean="0"/>
              <a:t> Removal </a:t>
            </a:r>
            <a:r>
              <a:rPr lang="tr-TR" sz="1000" dirty="0" err="1" smtClean="0"/>
              <a:t>Efficiencies</a:t>
            </a:r>
            <a:r>
              <a:rPr lang="tr-TR" sz="1000" dirty="0" smtClean="0"/>
              <a:t> of </a:t>
            </a:r>
            <a:r>
              <a:rPr lang="tr-TR" sz="1000" dirty="0" err="1" smtClean="0"/>
              <a:t>ZnONP</a:t>
            </a:r>
            <a:r>
              <a:rPr lang="tr-TR" sz="1000" dirty="0" smtClean="0"/>
              <a:t>, International Journal of </a:t>
            </a:r>
            <a:r>
              <a:rPr lang="tr-TR" sz="1000" dirty="0" err="1" smtClean="0"/>
              <a:t>Phytoremediation</a:t>
            </a:r>
            <a:r>
              <a:rPr lang="tr-TR" sz="1000" dirty="0" smtClean="0"/>
              <a:t> 20(1):16-26</a:t>
            </a:r>
          </a:p>
          <a:p>
            <a:r>
              <a:rPr lang="tr-TR" sz="1000" dirty="0" smtClean="0"/>
              <a:t>Yakup Sedat VELIOGLU, Şeyda FİKİRDEŞİCİ-ERGEN, Pelin AKSU, Ahmet ALTINDAĞ. 2018. Effects of </a:t>
            </a:r>
            <a:r>
              <a:rPr lang="tr-TR" sz="1000" dirty="0" err="1" smtClean="0"/>
              <a:t>Ozone</a:t>
            </a:r>
            <a:r>
              <a:rPr lang="tr-TR" sz="1000" dirty="0" smtClean="0"/>
              <a:t> </a:t>
            </a:r>
            <a:r>
              <a:rPr lang="tr-TR" sz="1000" dirty="0" err="1" smtClean="0"/>
              <a:t>Treatment</a:t>
            </a:r>
            <a:r>
              <a:rPr lang="tr-TR" sz="1000" dirty="0" smtClean="0"/>
              <a:t> on </a:t>
            </a:r>
            <a:r>
              <a:rPr lang="tr-TR" sz="1000" dirty="0" err="1" smtClean="0"/>
              <a:t>the</a:t>
            </a:r>
            <a:r>
              <a:rPr lang="tr-TR" sz="1000" dirty="0" smtClean="0"/>
              <a:t> </a:t>
            </a:r>
            <a:r>
              <a:rPr lang="tr-TR" sz="1000" dirty="0" err="1" smtClean="0"/>
              <a:t>Degradation</a:t>
            </a:r>
            <a:r>
              <a:rPr lang="tr-TR" sz="1000" dirty="0" smtClean="0"/>
              <a:t> </a:t>
            </a:r>
            <a:r>
              <a:rPr lang="tr-TR" sz="1000" dirty="0" err="1" smtClean="0"/>
              <a:t>and</a:t>
            </a:r>
            <a:r>
              <a:rPr lang="tr-TR" sz="1000" dirty="0" smtClean="0"/>
              <a:t> Toxicity of </a:t>
            </a:r>
            <a:r>
              <a:rPr lang="tr-TR" sz="1000" dirty="0" err="1" smtClean="0"/>
              <a:t>Several</a:t>
            </a:r>
            <a:r>
              <a:rPr lang="tr-TR" sz="1000" dirty="0" smtClean="0"/>
              <a:t> </a:t>
            </a:r>
            <a:r>
              <a:rPr lang="tr-TR" sz="1000" dirty="0" err="1" smtClean="0"/>
              <a:t>Pesticides</a:t>
            </a:r>
            <a:r>
              <a:rPr lang="tr-TR" sz="1000" dirty="0" smtClean="0"/>
              <a:t> in </a:t>
            </a:r>
            <a:r>
              <a:rPr lang="tr-TR" sz="1000" dirty="0" err="1" smtClean="0"/>
              <a:t>Different</a:t>
            </a:r>
            <a:r>
              <a:rPr lang="tr-TR" sz="1000" dirty="0" smtClean="0"/>
              <a:t> </a:t>
            </a:r>
            <a:r>
              <a:rPr lang="tr-TR" sz="1000" dirty="0" err="1" smtClean="0"/>
              <a:t>Groups</a:t>
            </a:r>
            <a:r>
              <a:rPr lang="tr-TR" sz="1000" dirty="0" smtClean="0"/>
              <a:t>, Journal of </a:t>
            </a:r>
            <a:r>
              <a:rPr lang="tr-TR" sz="1000" dirty="0" err="1" smtClean="0"/>
              <a:t>Agricultural</a:t>
            </a:r>
            <a:r>
              <a:rPr lang="tr-TR" sz="1000" dirty="0" smtClean="0"/>
              <a:t> </a:t>
            </a:r>
            <a:r>
              <a:rPr lang="tr-TR" sz="1000" dirty="0" err="1" smtClean="0"/>
              <a:t>Sciences</a:t>
            </a:r>
            <a:r>
              <a:rPr lang="tr-TR" sz="1000" dirty="0" smtClean="0"/>
              <a:t>, 24(2):245-255</a:t>
            </a:r>
          </a:p>
          <a:p>
            <a:r>
              <a:rPr lang="tr-TR" sz="1000" dirty="0" smtClean="0"/>
              <a:t>Erkul, H., (2012), Çevre Koruma, Detay Yayınları: 501, Ankara. </a:t>
            </a:r>
          </a:p>
          <a:p>
            <a:r>
              <a:rPr lang="tr-TR" sz="1000" dirty="0" smtClean="0"/>
              <a:t>Görmez, K., (2010), Çevre Sorunları, Nobel Yayın Dağıtım: 1138, Ankara.</a:t>
            </a:r>
          </a:p>
          <a:p>
            <a:r>
              <a:rPr lang="tr-TR" sz="1000" dirty="0" smtClean="0"/>
              <a:t>N. BAYRAK1 , B. SARIBOĞA2 , T. BAYRAK3 KENTSEL GELİŞİM VE ÇEVRE SAĞLIĞI İLİŞKİSİ: SİNOP İLİ ÖRNEĞİ, HKMO-Mühendislik Ölçmeleri STB Komisyonu 8. Ulusal Mühendislik Ölçmeleri Sempozyumu 19-21 Ekim 2016, Yıldız Teknik Üniversitesi, İstanbul</a:t>
            </a:r>
          </a:p>
          <a:p>
            <a:endParaRPr lang="tr-TR" sz="1000" dirty="0"/>
          </a:p>
        </p:txBody>
      </p:sp>
    </p:spTree>
    <p:extLst>
      <p:ext uri="{BB962C8B-B14F-4D97-AF65-F5344CB8AC3E}">
        <p14:creationId xmlns:p14="http://schemas.microsoft.com/office/powerpoint/2010/main" val="38982911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TM02900743[[fn=Organik]]</Template>
  <TotalTime>11</TotalTime>
  <Words>278</Words>
  <Application>Microsoft Office PowerPoint</Application>
  <PresentationFormat>Geniş ekran</PresentationFormat>
  <Paragraphs>30</Paragraphs>
  <Slides>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vt:i4>
      </vt:variant>
    </vt:vector>
  </HeadingPairs>
  <TitlesOfParts>
    <vt:vector size="9" baseType="lpstr">
      <vt:lpstr>Arial</vt:lpstr>
      <vt:lpstr>Garamond</vt:lpstr>
      <vt:lpstr>Organik</vt:lpstr>
      <vt:lpstr>SEUE1003 WATER LITERACY</vt:lpstr>
      <vt:lpstr>Pesticides  and its implications on wetland</vt:lpstr>
      <vt:lpstr>PowerPoint Sunusu</vt:lpstr>
      <vt:lpstr>PowerPoint Sunusu</vt:lpstr>
      <vt:lpstr>Pesticide Residue in Waters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FMUS1003 Su okuryazarlığı</dc:title>
  <dc:creator>hp_ergen</dc:creator>
  <cp:lastModifiedBy>hp_ergen</cp:lastModifiedBy>
  <cp:revision>7</cp:revision>
  <dcterms:created xsi:type="dcterms:W3CDTF">2020-10-02T12:02:29Z</dcterms:created>
  <dcterms:modified xsi:type="dcterms:W3CDTF">2020-10-02T13:50:01Z</dcterms:modified>
</cp:coreProperties>
</file>