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69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62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91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236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49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86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89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06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63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407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680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9D35-1301-4348-A53D-CFE629DB95EA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D0B42-343D-48A2-B10F-F76ECADB3BC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696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RNA" TargetMode="External"/><Relationship Id="rId2" Type="http://schemas.openxmlformats.org/officeDocument/2006/relationships/hyperlink" Target="http://tr.wikipedia.org/wiki/DN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tr.wikipedia.org/w/index.php?title=Sentiyol&amp;action=edit" TargetMode="External"/><Relationship Id="rId7" Type="http://schemas.openxmlformats.org/officeDocument/2006/relationships/hyperlink" Target="http://tr.wikipedia.org/wiki/Resim:Prophase.jpg" TargetMode="External"/><Relationship Id="rId2" Type="http://schemas.openxmlformats.org/officeDocument/2006/relationships/hyperlink" Target="http://tr.wikipedia.org/w/index.php?title=Kromonema&amp;action=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%C3%87ekirdek%C3%A7ik" TargetMode="External"/><Relationship Id="rId5" Type="http://schemas.openxmlformats.org/officeDocument/2006/relationships/hyperlink" Target="http://tr.wikipedia.org/w/index.php?title=%C3%87ekirdek_zar%C4%B1&amp;action=edit" TargetMode="External"/><Relationship Id="rId4" Type="http://schemas.openxmlformats.org/officeDocument/2006/relationships/hyperlink" Target="http://tr.wikipedia.org/w/index.php?title=Sentromer&amp;action=ed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r.wikipedia.org/wiki/Resim:Metaphase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tr.wikipedia.org/wiki/Kromoz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tr.wikipedia.org/w/index.php?title=Kromonema&amp;action=edit" TargetMode="External"/><Relationship Id="rId7" Type="http://schemas.openxmlformats.org/officeDocument/2006/relationships/hyperlink" Target="http://tr.wikipedia.org/wiki/H%C3%BCcre_zar%C4%B1" TargetMode="External"/><Relationship Id="rId2" Type="http://schemas.openxmlformats.org/officeDocument/2006/relationships/hyperlink" Target="http://tr.wikipedia.org/wiki/Kromoz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Sitoplazma" TargetMode="External"/><Relationship Id="rId5" Type="http://schemas.openxmlformats.org/officeDocument/2006/relationships/hyperlink" Target="http://tr.wikipedia.org/wiki/Sitokinez" TargetMode="External"/><Relationship Id="rId4" Type="http://schemas.openxmlformats.org/officeDocument/2006/relationships/hyperlink" Target="http://tr.wikipedia.org/wiki/%C3%87ekirdek%C3%A7i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/index.php?title=Kol%C5%9Fisin&amp;action=edit" TargetMode="External"/><Relationship Id="rId2" Type="http://schemas.openxmlformats.org/officeDocument/2006/relationships/hyperlink" Target="http://tr.wikipedia.org/w/index.php?title=Mitojenik_maddeler&amp;action=ed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/index.php?title=Kromotid&amp;action=edi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%C3%96karyotik" TargetMode="External"/><Relationship Id="rId3" Type="http://schemas.openxmlformats.org/officeDocument/2006/relationships/hyperlink" Target="http://tr.wikipedia.org/wiki/Genom" TargetMode="External"/><Relationship Id="rId7" Type="http://schemas.openxmlformats.org/officeDocument/2006/relationships/hyperlink" Target="http://tr.wikipedia.org/wiki/Organel" TargetMode="External"/><Relationship Id="rId2" Type="http://schemas.openxmlformats.org/officeDocument/2006/relationships/hyperlink" Target="http://tr.wikipedia.org/wiki/H%C3%BCc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.wikipedia.org/wiki/Sitokinez" TargetMode="External"/><Relationship Id="rId11" Type="http://schemas.openxmlformats.org/officeDocument/2006/relationships/hyperlink" Target="http://tr.wikipedia.org/w/index.php?title=Prokaryotlar&amp;action=edit" TargetMode="External"/><Relationship Id="rId5" Type="http://schemas.openxmlformats.org/officeDocument/2006/relationships/hyperlink" Target="http://tr.wikipedia.org/wiki/H%C3%BCcre_zar%C4%B1" TargetMode="External"/><Relationship Id="rId10" Type="http://schemas.openxmlformats.org/officeDocument/2006/relationships/hyperlink" Target="http://tr.wikipedia.org/wiki/Mayoz" TargetMode="External"/><Relationship Id="rId4" Type="http://schemas.openxmlformats.org/officeDocument/2006/relationships/hyperlink" Target="http://tr.wikipedia.org/wiki/Sitoplazma" TargetMode="External"/><Relationship Id="rId9" Type="http://schemas.openxmlformats.org/officeDocument/2006/relationships/hyperlink" Target="http://tr.wikipedia.org/w/index.php?title=%C3%87okh%C3%BCcreliler&amp;action=ed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Kemik_ili%C4%9Fi" TargetMode="External"/><Relationship Id="rId2" Type="http://schemas.openxmlformats.org/officeDocument/2006/relationships/hyperlink" Target="http://tr.wikipedia.org/wiki/Zigo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.wikipedia.org/wiki/Diploid" TargetMode="External"/><Relationship Id="rId5" Type="http://schemas.openxmlformats.org/officeDocument/2006/relationships/hyperlink" Target="http://tr.wikipedia.org/wiki/Kromozom" TargetMode="External"/><Relationship Id="rId4" Type="http://schemas.openxmlformats.org/officeDocument/2006/relationships/hyperlink" Target="http://tr.wikipedia.org/wiki/%C3%87ekirdek_%28biyoloji%2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tr.wikipedia.org/wiki/Resim:MajorEventsInMitosis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RN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r.wikipedia.org/wiki/DNA" TargetMode="External"/><Relationship Id="rId4" Type="http://schemas.openxmlformats.org/officeDocument/2006/relationships/hyperlink" Target="http://tr.wikipedia.org/wiki/Protein_sentez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r.wikipedia.org/wiki/Protein_sentezi" TargetMode="External"/><Relationship Id="rId2" Type="http://schemas.openxmlformats.org/officeDocument/2006/relationships/hyperlink" Target="http://tr.wikipedia.org/wiki/R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.wikipedia.org/wiki/D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 smtClean="0"/>
              <a:t>HÜCRE DÖNGÜSÜ</a:t>
            </a:r>
            <a:endParaRPr lang="en-US" altLang="tr-TR" dirty="0" smtClean="0"/>
          </a:p>
        </p:txBody>
      </p:sp>
      <p:pic>
        <p:nvPicPr>
          <p:cNvPr id="28675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1200"/>
            <a:ext cx="8229600" cy="4356100"/>
          </a:xfrm>
        </p:spPr>
      </p:pic>
    </p:spTree>
    <p:extLst>
      <p:ext uri="{BB962C8B-B14F-4D97-AF65-F5344CB8AC3E}">
        <p14:creationId xmlns:p14="http://schemas.microsoft.com/office/powerpoint/2010/main" val="8478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smtClean="0"/>
              <a:t>G2 (gap=aralık) evresi </a:t>
            </a:r>
          </a:p>
          <a:p>
            <a:r>
              <a:rPr lang="tr-TR" altLang="tr-TR" smtClean="0"/>
              <a:t>Yaklaşık 3-4 saat ya da daha kısa sürer. </a:t>
            </a:r>
            <a:r>
              <a:rPr lang="tr-TR" altLang="tr-TR" smtClean="0">
                <a:hlinkClick r:id="rId2" tooltip="DNA"/>
              </a:rPr>
              <a:t>DNA</a:t>
            </a:r>
            <a:r>
              <a:rPr lang="tr-TR" altLang="tr-TR" smtClean="0"/>
              <a:t> sentezi durur, fakat </a:t>
            </a:r>
            <a:r>
              <a:rPr lang="tr-TR" altLang="tr-TR" smtClean="0">
                <a:hlinkClick r:id="rId3" tooltip="RNA"/>
              </a:rPr>
              <a:t>RNA</a:t>
            </a:r>
            <a:r>
              <a:rPr lang="tr-TR" altLang="tr-TR" smtClean="0"/>
              <a:t> ve protein sentezi G1 deki hızıyla devam eder. İnterfazın sonudur. Sentrozom kendini eşleyerek sentriolleri oluşturur.</a:t>
            </a:r>
          </a:p>
        </p:txBody>
      </p:sp>
    </p:spTree>
    <p:extLst>
      <p:ext uri="{BB962C8B-B14F-4D97-AF65-F5344CB8AC3E}">
        <p14:creationId xmlns:p14="http://schemas.microsoft.com/office/powerpoint/2010/main" val="192755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7772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b="1"/>
              <a:t>Profaz </a:t>
            </a:r>
            <a:r>
              <a:rPr lang="tr-TR" altLang="tr-TR"/>
              <a:t>Kromatin ağı kıvrılıp, kalınlaşarak kromozomları oluşturur, Kromozomlar ışık mikroskobunda görülebilir haldedir. </a:t>
            </a:r>
            <a:r>
              <a:rPr lang="tr-TR" altLang="tr-TR">
                <a:hlinkClick r:id="rId2" tooltip="Kromonema"/>
              </a:rPr>
              <a:t>Kromonema</a:t>
            </a:r>
            <a:r>
              <a:rPr lang="tr-TR" altLang="tr-TR"/>
              <a:t> ipleri kendi eşlerini yaparak bir çift özdeş kromatid meydana getirir. </a:t>
            </a:r>
            <a:r>
              <a:rPr lang="tr-TR" altLang="tr-TR">
                <a:hlinkClick r:id="rId3" tooltip="Sentiyol"/>
              </a:rPr>
              <a:t>Sentiyoller</a:t>
            </a:r>
            <a:r>
              <a:rPr lang="tr-TR" altLang="tr-TR"/>
              <a:t> çoğalarak çiftler halinde karşılıklı kutuplara göç ederler ve iğ ipliklerini kromozomların </a:t>
            </a:r>
            <a:r>
              <a:rPr lang="tr-TR" altLang="tr-TR">
                <a:hlinkClick r:id="rId4" tooltip="Sentromer"/>
              </a:rPr>
              <a:t>sentromerlerine</a:t>
            </a:r>
            <a:r>
              <a:rPr lang="tr-TR" altLang="tr-TR"/>
              <a:t> uzatırlar. </a:t>
            </a:r>
            <a:r>
              <a:rPr lang="tr-TR" altLang="tr-TR">
                <a:hlinkClick r:id="rId5" tooltip="Çekirdek zarı"/>
              </a:rPr>
              <a:t>Çekirdek zarı</a:t>
            </a:r>
            <a:r>
              <a:rPr lang="tr-TR" altLang="tr-TR"/>
              <a:t> ve </a:t>
            </a:r>
            <a:r>
              <a:rPr lang="tr-TR" altLang="tr-TR">
                <a:hlinkClick r:id="rId6" tooltip="Çekirdekçik"/>
              </a:rPr>
              <a:t>çekirdekçik</a:t>
            </a:r>
            <a:r>
              <a:rPr lang="tr-TR" altLang="tr-TR"/>
              <a:t> kaybolur.</a:t>
            </a:r>
          </a:p>
        </p:txBody>
      </p:sp>
      <p:pic>
        <p:nvPicPr>
          <p:cNvPr id="38915" name="Picture 5" descr="Profaz ">
            <a:hlinkClick r:id="rId7" tooltip="Profaz 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505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92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533400"/>
            <a:ext cx="7772400" cy="32004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mtClean="0">
                <a:hlinkClick r:id="rId2" tooltip="Metafaz "/>
              </a:rPr>
              <a:t> </a:t>
            </a:r>
            <a:r>
              <a:rPr lang="tr-TR" altLang="tr-TR" smtClean="0"/>
              <a:t> </a:t>
            </a:r>
            <a:r>
              <a:rPr lang="tr-TR" altLang="tr-TR" b="1" smtClean="0"/>
              <a:t>Metafaz</a:t>
            </a:r>
            <a:endParaRPr lang="tr-TR" altLang="tr-TR" smtClean="0"/>
          </a:p>
          <a:p>
            <a:r>
              <a:rPr lang="tr-TR" altLang="tr-TR" smtClean="0"/>
              <a:t>Çekirdek zarı kaybolduğunda metafaz başlar. İkişer kromatidli kromozomlardaki her kromatid sentromerinden iğ ipliklerine bağlanır, ekvatoral düzlemde dizilirler</a:t>
            </a:r>
          </a:p>
        </p:txBody>
      </p:sp>
      <p:pic>
        <p:nvPicPr>
          <p:cNvPr id="39939" name="Picture 5" descr="Metafaz ">
            <a:hlinkClick r:id="rId2" tooltip="Metafaz 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29000"/>
            <a:ext cx="289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53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3048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tr-TR" altLang="tr-TR" b="1"/>
              <a:t>Anafazın ilk safhaları</a:t>
            </a:r>
            <a:endParaRPr lang="tr-TR" altLang="tr-TR"/>
          </a:p>
          <a:p>
            <a:pPr>
              <a:lnSpc>
                <a:spcPct val="90000"/>
              </a:lnSpc>
            </a:pPr>
            <a:r>
              <a:rPr lang="tr-TR" altLang="tr-TR"/>
              <a:t>Sentromerleriyle iğ ipliklerine tutunan yavru kromatidler karşılıklı kutuplara hareket ederler. Bunlar yavru hücrelerin </a:t>
            </a:r>
            <a:r>
              <a:rPr lang="tr-TR" altLang="tr-TR">
                <a:hlinkClick r:id="rId2" tooltip="Kromozom"/>
              </a:rPr>
              <a:t>kromozomlar</a:t>
            </a:r>
            <a:r>
              <a:rPr lang="tr-TR" altLang="tr-TR"/>
              <a:t>ı halinde görülebilir.</a:t>
            </a:r>
          </a:p>
          <a:p>
            <a:pPr>
              <a:lnSpc>
                <a:spcPct val="90000"/>
              </a:lnSpc>
            </a:pPr>
            <a:r>
              <a:rPr lang="tr-TR" altLang="tr-TR"/>
              <a:t>Sentromere bağlı kromatidler,sentromerin yarılmasıyla ayrılır.Birbirinden ayrılan kardeş kromatidler kromozom adını alır.Kardeş kromozomlar birbirlerinden bağımsız karşılıklı kutuplara çekilmeye başlar.</a:t>
            </a:r>
          </a:p>
        </p:txBody>
      </p:sp>
      <p:pic>
        <p:nvPicPr>
          <p:cNvPr id="40963" name="Picture 5" descr="Resim:Anaph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196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88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2400"/>
              <a:t>Telofaz</a:t>
            </a:r>
          </a:p>
          <a:p>
            <a:pPr>
              <a:lnSpc>
                <a:spcPct val="90000"/>
              </a:lnSpc>
            </a:pPr>
            <a:r>
              <a:rPr lang="tr-TR" altLang="tr-TR" sz="2400"/>
              <a:t>Hücrenin her bir kutbunda özdeş </a:t>
            </a:r>
            <a:r>
              <a:rPr lang="tr-TR" altLang="tr-TR" sz="2400">
                <a:hlinkClick r:id="rId2" tooltip="Kromozom"/>
              </a:rPr>
              <a:t>kromozom</a:t>
            </a:r>
            <a:r>
              <a:rPr lang="tr-TR" altLang="tr-TR" sz="2400"/>
              <a:t> takımları toplanır, kromozomlar çözülerek yeniden </a:t>
            </a:r>
            <a:r>
              <a:rPr lang="tr-TR" altLang="tr-TR" sz="2400">
                <a:hlinkClick r:id="rId3" tooltip="Kromonema"/>
              </a:rPr>
              <a:t>kromonema</a:t>
            </a:r>
            <a:r>
              <a:rPr lang="tr-TR" altLang="tr-TR" sz="2400"/>
              <a:t> iplikleri haline dönerler. İğ iplikleri kaybolur. Çekirek zarı ve </a:t>
            </a:r>
            <a:r>
              <a:rPr lang="tr-TR" altLang="tr-TR" sz="2400">
                <a:hlinkClick r:id="rId4" tooltip="Çekirdekçik"/>
              </a:rPr>
              <a:t>çekirdekçik</a:t>
            </a:r>
            <a:r>
              <a:rPr lang="tr-TR" altLang="tr-TR" sz="2400"/>
              <a:t> belirir. </a:t>
            </a:r>
            <a:r>
              <a:rPr lang="tr-TR" altLang="tr-TR" sz="2400">
                <a:hlinkClick r:id="rId5" tooltip="Sitokinez"/>
              </a:rPr>
              <a:t>Sitokinez</a:t>
            </a:r>
            <a:r>
              <a:rPr lang="tr-TR" altLang="tr-TR" sz="2400"/>
              <a:t> denilen sitoplazma bölünmesi başlar ve dıştan içe doğru boğumlanarak </a:t>
            </a:r>
            <a:r>
              <a:rPr lang="tr-TR" altLang="tr-TR" sz="2400">
                <a:hlinkClick r:id="rId6" tooltip="Sitoplazma"/>
              </a:rPr>
              <a:t>sitoplazma</a:t>
            </a:r>
            <a:r>
              <a:rPr lang="tr-TR" altLang="tr-TR" sz="2400"/>
              <a:t> ve </a:t>
            </a:r>
            <a:r>
              <a:rPr lang="tr-TR" altLang="tr-TR" sz="2400">
                <a:hlinkClick r:id="rId7" tooltip="Hücre zarı"/>
              </a:rPr>
              <a:t>hücre zarı</a:t>
            </a:r>
            <a:r>
              <a:rPr lang="tr-TR" altLang="tr-TR" sz="2400"/>
              <a:t> bölünür. Sonuçta iki yavru hücre ortaya çıkar. Sitokinez durumuna göre hücreler eşit veya eşit olmayan büyüklüktedir. Fakat genetik materyal bakımından her iki hücrede aynı genetik yapıya sahip, kromozom sayıları eşittir.</a:t>
            </a:r>
          </a:p>
        </p:txBody>
      </p:sp>
      <p:pic>
        <p:nvPicPr>
          <p:cNvPr id="41987" name="Picture 5" descr="Resim:Telophas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648200"/>
            <a:ext cx="29146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27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"/>
            <a:ext cx="7772400" cy="5410200"/>
          </a:xfrm>
        </p:spPr>
        <p:txBody>
          <a:bodyPr/>
          <a:lstStyle/>
          <a:p>
            <a:r>
              <a:rPr lang="tr-TR" altLang="tr-TR"/>
              <a:t>Mitozun bu dört evresi yaklaşık olarak memelilerde 40-80 dakikada tamamlanır. Bitki hücrelerinde 100C'de 135 dakika süren mitoz bölünme, 25-300C'de 30 dakikada tamamlanır. Bazı maddeler ve ısı mitozu ve hızını uyarır. Mitoju uyaran eşey hormonları ve fitohemagglutinin gibi maddelere </a:t>
            </a:r>
            <a:r>
              <a:rPr lang="tr-TR" altLang="tr-TR">
                <a:hlinkClick r:id="rId2" tooltip="Mitojenik maddeler"/>
              </a:rPr>
              <a:t>mitojenik maddeler</a:t>
            </a:r>
            <a:r>
              <a:rPr lang="tr-TR" altLang="tr-TR"/>
              <a:t> denir. Bununla beraber, urethan, X ışınları </a:t>
            </a:r>
            <a:r>
              <a:rPr lang="tr-TR" altLang="tr-TR">
                <a:hlinkClick r:id="rId3" tooltip="Kolşisin"/>
              </a:rPr>
              <a:t>kolşisin</a:t>
            </a:r>
            <a:r>
              <a:rPr lang="tr-TR" altLang="tr-TR"/>
              <a:t> gibi maddelerin mitozu durdurucu etkisi vardır. Damardaki kan hücreleri ve belli bir süre sonunda sinir ve kas hücreleri mitoz bölünme yapmazlar. </a:t>
            </a:r>
          </a:p>
        </p:txBody>
      </p:sp>
    </p:spTree>
    <p:extLst>
      <p:ext uri="{BB962C8B-B14F-4D97-AF65-F5344CB8AC3E}">
        <p14:creationId xmlns:p14="http://schemas.microsoft.com/office/powerpoint/2010/main" val="253160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1"/>
            <a:ext cx="853598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4686300" y="5853113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85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941389"/>
            <a:ext cx="853598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1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428751"/>
            <a:ext cx="8535987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7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GAMET OLUŞUMU</a:t>
            </a:r>
            <a:endParaRPr lang="en-US" altLang="tr-T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smtClean="0"/>
              <a:t>Eşeyli üremede hücre bölünmesi çok önemlidir.</a:t>
            </a:r>
            <a:endParaRPr lang="en-US" altLang="tr-TR" smtClean="0"/>
          </a:p>
          <a:p>
            <a:endParaRPr lang="en-US" altLang="tr-TR" smtClean="0"/>
          </a:p>
          <a:p>
            <a:pPr lvl="1"/>
            <a:r>
              <a:rPr lang="tr-TR" altLang="tr-TR" smtClean="0"/>
              <a:t>Eşeyli üremede iki gamet beraber oluştuğu için genetik materyali ikinci bir gametin oluşumu için indirgenmesi önemlidir.</a:t>
            </a:r>
            <a:endParaRPr lang="en-US" altLang="tr-TR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709739"/>
            <a:ext cx="8535987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4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MAYOZ BÖLÜNMENİN ÖZELLİĞİ</a:t>
            </a:r>
          </a:p>
        </p:txBody>
      </p:sp>
      <p:sp>
        <p:nvSpPr>
          <p:cNvPr id="481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b="1" smtClean="0"/>
              <a:t>Bir hücreden dört hücrenin oluşması olayıdır.</a:t>
            </a:r>
            <a:endParaRPr lang="tr-TR" altLang="tr-TR" smtClean="0"/>
          </a:p>
          <a:p>
            <a:r>
              <a:rPr lang="tr-TR" altLang="tr-TR" b="1" smtClean="0"/>
              <a:t>Oluşan hücreler kalıtsal yönden birbirinden farklıdır.</a:t>
            </a:r>
            <a:endParaRPr lang="tr-TR" altLang="tr-TR" smtClean="0"/>
          </a:p>
          <a:p>
            <a:r>
              <a:rPr lang="tr-TR" altLang="tr-TR" b="1" smtClean="0"/>
              <a:t>Hücrenin kromozom sayısını yarıya indiren  bölünmedir.	</a:t>
            </a:r>
            <a:endParaRPr lang="tr-TR" altLang="tr-TR" smtClean="0"/>
          </a:p>
          <a:p>
            <a:r>
              <a:rPr lang="tr-TR" altLang="tr-TR" b="1" smtClean="0"/>
              <a:t>Mayoz bölünme yalnızca eşey organlarında mey­dana gelir.</a:t>
            </a:r>
            <a:endParaRPr lang="tr-TR" altLang="tr-TR" smtClean="0"/>
          </a:p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341141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altLang="tr-TR" sz="2400" b="1"/>
              <a:t>Mayoz sonucunda oluşan dört hücreye gamet adı verilir. (Erkek gamet: Sperm, Dişi gamet: Yumurta)</a:t>
            </a:r>
            <a:endParaRPr lang="tr-TR" altLang="tr-TR" sz="2400"/>
          </a:p>
          <a:p>
            <a:r>
              <a:rPr lang="tr-TR" altLang="tr-TR" sz="2400" b="1"/>
              <a:t>Sperm, yumurta, spor ve polen mayoz bölünme ile oluşur.</a:t>
            </a:r>
            <a:endParaRPr lang="tr-TR" altLang="tr-TR" sz="2400"/>
          </a:p>
          <a:p>
            <a:r>
              <a:rPr lang="tr-TR" altLang="tr-TR" sz="2400" b="1"/>
              <a:t>Sperm ve yumurta birleşerek zigotu oluşturur. Böylece neslin kromozom sayısı korunmuş olur.</a:t>
            </a:r>
          </a:p>
          <a:p>
            <a:r>
              <a:rPr lang="tr-TR" altLang="tr-TR" sz="2400" b="1"/>
              <a:t>Mayoz bölünme birbirini takip eden iki bölünmeden oluşur. Birinci safhada kromozom bölünmesi İkinci safhada kromotin bölünmesi görülür.</a:t>
            </a:r>
            <a:r>
              <a:rPr lang="tr-TR" altLang="tr-TR" sz="2400"/>
              <a:t> </a:t>
            </a:r>
          </a:p>
          <a:p>
            <a:endParaRPr lang="tr-TR" altLang="tr-TR" sz="2400"/>
          </a:p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298446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514600" y="4630739"/>
            <a:ext cx="7086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tr-TR" altLang="tr-TR"/>
              <a:t>- MAYOZ 1 DE KROMOZOM SAYISI YARIYA İNER</a:t>
            </a:r>
          </a:p>
          <a:p>
            <a:r>
              <a:rPr lang="tr-TR" altLang="tr-TR"/>
              <a:t>- MAYOZ 2 DE KROMATİDLER BİRBİRİNDEN AYRILIR</a:t>
            </a:r>
          </a:p>
        </p:txBody>
      </p:sp>
      <p:pic>
        <p:nvPicPr>
          <p:cNvPr id="50179" name="Picture 4" descr="IMG009-1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57912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63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868489"/>
            <a:ext cx="8535987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Mayoz bölünmede Profaz</a:t>
            </a:r>
            <a:endParaRPr lang="en-US" altLang="tr-TR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133600" y="4637089"/>
            <a:ext cx="79248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endParaRPr lang="en-US" altLang="tr-TR"/>
          </a:p>
          <a:p>
            <a:r>
              <a:rPr lang="en-US" altLang="tr-TR" sz="2000"/>
              <a:t>Profaz-1: Kromozomlar kısalıp kalınlaşmaya başlar dört </a:t>
            </a:r>
            <a:r>
              <a:rPr lang="en-US" altLang="tr-TR" sz="2000">
                <a:hlinkClick r:id="rId3" tooltip="Kromotid"/>
              </a:rPr>
              <a:t>kromotidin</a:t>
            </a:r>
            <a:r>
              <a:rPr lang="en-US" altLang="tr-TR" sz="2000"/>
              <a:t> biraraya getirerek oluşturduğu demete "tetrat" denir. Tetrat sırasında homolog kromozomların kardeş olmayan kromotitler arasında gen alış-verişine "krosing over" denir. Her tetratda krosing over görülmez. (Krossing-over sayesinde genler alış-verişi olur </a:t>
            </a:r>
            <a:r>
              <a:rPr lang="en-US" altLang="tr-TR" sz="2000" b="1"/>
              <a:t>kalıtsal çeşitlilik</a:t>
            </a:r>
            <a:r>
              <a:rPr lang="en-US" altLang="tr-TR" sz="2000"/>
              <a:t> artar.Bu olay türün devalılığına yardımcı olur)</a:t>
            </a:r>
            <a:r>
              <a:rPr lang="tr-TR" altLang="tr-TR" sz="2000"/>
              <a:t>.</a:t>
            </a:r>
            <a:r>
              <a:rPr lang="en-US" altLang="tr-TR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74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600200"/>
            <a:ext cx="85359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905001" y="5424488"/>
            <a:ext cx="2720975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tr-TR" sz="2000"/>
              <a:t>Metafaz-2: Kromozomlar, karşılıklı ekvator düzleme dizilirler.</a:t>
            </a:r>
            <a:r>
              <a:rPr lang="en-US" altLang="tr-TR"/>
              <a:t>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876800" y="5440364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tr-TR" sz="2000"/>
              <a:t>Anafaz-1: Kromozomlar, karşılıklı kutuplara dizilirler. 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7772400" y="5527676"/>
            <a:ext cx="28956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tr-TR" sz="2000"/>
              <a:t>Telofaz-1: Çekirdek zarı oluşur 2 tane çekirdek oluşur.</a:t>
            </a:r>
            <a:r>
              <a:rPr lang="en-US" altLang="tr-T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9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1441450"/>
            <a:ext cx="8535987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9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684214"/>
            <a:ext cx="8535987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8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2362201"/>
            <a:ext cx="8535987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6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tr-TR" sz="4000"/>
              <a:t>Meiosis Yields Cells with Reduced Chromosome Complement and Recombinant Chromosomes</a:t>
            </a:r>
          </a:p>
        </p:txBody>
      </p:sp>
    </p:spTree>
    <p:extLst>
      <p:ext uri="{BB962C8B-B14F-4D97-AF65-F5344CB8AC3E}">
        <p14:creationId xmlns:p14="http://schemas.microsoft.com/office/powerpoint/2010/main" val="11295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458789"/>
            <a:ext cx="8535987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819150"/>
            <a:ext cx="8535987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1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HÜCRE DÖNGÜSÜ</a:t>
            </a:r>
            <a:endParaRPr lang="en-US" altLang="tr-TR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81200"/>
            <a:ext cx="8229600" cy="4356100"/>
          </a:xfrm>
        </p:spPr>
      </p:pic>
    </p:spTree>
    <p:extLst>
      <p:ext uri="{BB962C8B-B14F-4D97-AF65-F5344CB8AC3E}">
        <p14:creationId xmlns:p14="http://schemas.microsoft.com/office/powerpoint/2010/main" val="39274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28949" y="3199357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000" b="1" dirty="0"/>
              <a:t>Mitoz bölünme ile </a:t>
            </a:r>
            <a:r>
              <a:rPr lang="tr-TR" altLang="tr-TR" sz="2000" b="1" dirty="0" err="1"/>
              <a:t>Mayoz</a:t>
            </a:r>
            <a:r>
              <a:rPr lang="tr-TR" altLang="tr-TR" sz="2000" b="1" dirty="0"/>
              <a:t> bölünme arasındaki farklar</a:t>
            </a:r>
            <a:r>
              <a:rPr lang="tr-TR" altLang="tr-TR" sz="2000" dirty="0"/>
              <a:t/>
            </a:r>
            <a:br>
              <a:rPr lang="tr-TR" altLang="tr-TR" sz="2000" dirty="0"/>
            </a:br>
            <a:r>
              <a:rPr lang="tr-TR" altLang="tr-TR" sz="2000" dirty="0"/>
              <a:t> 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altLang="tr-TR" sz="2000" b="1" dirty="0"/>
              <a:t>Mitoz Bölünme </a:t>
            </a:r>
            <a:br>
              <a:rPr lang="tr-TR" altLang="tr-TR" sz="2000" b="1" dirty="0"/>
            </a:br>
            <a:r>
              <a:rPr lang="tr-TR" altLang="tr-TR" sz="2000" b="1" dirty="0"/>
              <a:t>• Vücut hücrelerinde görülür.</a:t>
            </a:r>
            <a:br>
              <a:rPr lang="tr-TR" altLang="tr-TR" sz="2000" b="1" dirty="0"/>
            </a:br>
            <a:r>
              <a:rPr lang="tr-TR" altLang="tr-TR" sz="2000" b="1" dirty="0"/>
              <a:t>• Sonuçta iki hücre oluşur.</a:t>
            </a:r>
            <a:br>
              <a:rPr lang="tr-TR" altLang="tr-TR" sz="2000" b="1" dirty="0"/>
            </a:br>
            <a:r>
              <a:rPr lang="tr-TR" altLang="tr-TR" sz="2000" b="1" dirty="0"/>
              <a:t>• Oluşan hücrelerin gen yapısı ana hücre ile aynı­dır.</a:t>
            </a:r>
            <a:br>
              <a:rPr lang="tr-TR" altLang="tr-TR" sz="2000" b="1" dirty="0"/>
            </a:br>
            <a:r>
              <a:rPr lang="tr-TR" altLang="tr-TR" sz="2000" b="1" dirty="0"/>
              <a:t>• Tek hücrelilerde üremeyi, çok hücrelilerde yaraların onarılması ve büyümeyi sağlar.</a:t>
            </a:r>
            <a:br>
              <a:rPr lang="tr-TR" altLang="tr-TR" sz="2000" b="1" dirty="0"/>
            </a:br>
            <a:r>
              <a:rPr lang="tr-TR" altLang="tr-TR" sz="2000" b="1" dirty="0"/>
              <a:t>• Tek safhada gerçekleşir.</a:t>
            </a:r>
            <a:br>
              <a:rPr lang="tr-TR" altLang="tr-TR" sz="2000" b="1" dirty="0"/>
            </a:br>
            <a:r>
              <a:rPr lang="tr-TR" altLang="tr-TR" sz="2000" b="1" dirty="0"/>
              <a:t>• Bölünme esnasında meydana gelen mutasyon yavru bireye geçmez.</a:t>
            </a:r>
            <a:br>
              <a:rPr lang="tr-TR" altLang="tr-TR" sz="2000" b="1" dirty="0"/>
            </a:br>
            <a:r>
              <a:rPr lang="tr-TR" altLang="tr-TR" sz="2000" b="1" dirty="0"/>
              <a:t>• </a:t>
            </a:r>
            <a:r>
              <a:rPr lang="tr-TR" altLang="tr-TR" sz="2000" b="1" dirty="0" err="1"/>
              <a:t>Haploid</a:t>
            </a:r>
            <a:r>
              <a:rPr lang="tr-TR" altLang="tr-TR" sz="2000" b="1" dirty="0"/>
              <a:t> ve </a:t>
            </a:r>
            <a:r>
              <a:rPr lang="tr-TR" altLang="tr-TR" sz="2000" b="1" dirty="0" err="1"/>
              <a:t>diploid</a:t>
            </a:r>
            <a:r>
              <a:rPr lang="tr-TR" altLang="tr-TR" sz="2000" b="1" dirty="0"/>
              <a:t> hücrelerde görülür.</a:t>
            </a:r>
            <a:br>
              <a:rPr lang="tr-TR" altLang="tr-TR" sz="2000" b="1" dirty="0"/>
            </a:br>
            <a:r>
              <a:rPr lang="tr-TR" altLang="tr-TR" sz="2000" b="1" dirty="0"/>
              <a:t>• </a:t>
            </a:r>
            <a:r>
              <a:rPr lang="tr-TR" altLang="tr-TR" sz="2000" b="1" dirty="0" err="1"/>
              <a:t>Krossing-ovver</a:t>
            </a:r>
            <a:r>
              <a:rPr lang="tr-TR" altLang="tr-TR" sz="2000" b="1" dirty="0"/>
              <a:t> oluşmaz. Çeşitlilik görülmez.</a:t>
            </a:r>
            <a:r>
              <a:rPr lang="tr-TR" altLang="tr-TR" sz="2000" dirty="0"/>
              <a:t> 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altLang="tr-TR" sz="2000" b="1" dirty="0"/>
              <a:t>• Oluşan hücrenin çekirdeği ana hücrenin çekirde­ği kadardır.</a:t>
            </a:r>
            <a:r>
              <a:rPr lang="tr-TR" altLang="tr-TR" sz="2000" dirty="0"/>
              <a:t> 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altLang="tr-TR" sz="2000" b="1" dirty="0"/>
              <a:t>• Enerji harcanır.</a:t>
            </a:r>
            <a:br>
              <a:rPr lang="tr-TR" altLang="tr-TR" sz="2000" b="1" dirty="0"/>
            </a:br>
            <a:r>
              <a:rPr lang="tr-TR" altLang="tr-TR" sz="2000" b="1" dirty="0"/>
              <a:t>• Hem eşeyli hem eşeysiz üremede görülür.</a:t>
            </a:r>
            <a:endParaRPr lang="en-US" alt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9887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41565" y="2533151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tr-TR" altLang="tr-TR" sz="2000" b="1" dirty="0" err="1"/>
              <a:t>Mayoz</a:t>
            </a:r>
            <a:r>
              <a:rPr lang="tr-TR" altLang="tr-TR" sz="2000" b="1" dirty="0"/>
              <a:t> Bölünme</a:t>
            </a:r>
            <a:br>
              <a:rPr lang="tr-TR" altLang="tr-TR" sz="2000" b="1" dirty="0"/>
            </a:br>
            <a:r>
              <a:rPr lang="tr-TR" altLang="tr-TR" sz="2000" b="1" dirty="0"/>
              <a:t>• Üreme ana hücrelerinde görülür(Testis ve Yumurtalıklarda görülür).</a:t>
            </a:r>
            <a:br>
              <a:rPr lang="tr-TR" altLang="tr-TR" sz="2000" b="1" dirty="0"/>
            </a:br>
            <a:r>
              <a:rPr lang="tr-TR" altLang="tr-TR" sz="2000" b="1" dirty="0"/>
              <a:t>• </a:t>
            </a:r>
            <a:r>
              <a:rPr lang="tr-TR" altLang="tr-TR" sz="1400" dirty="0">
                <a:latin typeface="Times New Roman" panose="02020603050405020304" pitchFamily="18" charset="0"/>
              </a:rPr>
              <a:t>BİR ANA HÜCREDEN KROMOZOM SAYISI YARIYA İNMİŞ 4 YENİ HÜCRE MEYDANA GELİR</a:t>
            </a:r>
            <a:r>
              <a:rPr lang="tr-TR" altLang="tr-TR" sz="2000" b="1" dirty="0"/>
              <a:t> </a:t>
            </a:r>
            <a:br>
              <a:rPr lang="tr-TR" altLang="tr-TR" sz="2000" b="1" dirty="0"/>
            </a:br>
            <a:r>
              <a:rPr lang="tr-TR" altLang="tr-TR" sz="2000" b="1" dirty="0"/>
              <a:t>• Oluşan hücrelerin gen yapısı ana hücre ile farklı­dır.</a:t>
            </a:r>
            <a:br>
              <a:rPr lang="tr-TR" altLang="tr-TR" sz="2000" b="1" dirty="0"/>
            </a:br>
            <a:r>
              <a:rPr lang="tr-TR" altLang="tr-TR" sz="3600" b="1" dirty="0"/>
              <a:t>• </a:t>
            </a:r>
            <a:r>
              <a:rPr lang="tr-TR" altLang="tr-TR" sz="2000" b="1" dirty="0"/>
              <a:t>Üremeyi ve canlılığın çeşitliliğini sağlar.</a:t>
            </a:r>
            <a:br>
              <a:rPr lang="tr-TR" altLang="tr-TR" sz="2000" b="1" dirty="0"/>
            </a:br>
            <a:r>
              <a:rPr lang="tr-TR" altLang="tr-TR" sz="2000" b="1" dirty="0"/>
              <a:t>• iki safhada gerçekleşir.</a:t>
            </a:r>
            <a:br>
              <a:rPr lang="tr-TR" altLang="tr-TR" sz="2000" b="1" dirty="0"/>
            </a:br>
            <a:r>
              <a:rPr lang="tr-TR" altLang="tr-TR" sz="2000" b="1" dirty="0"/>
              <a:t>• Bölünme  esnasında  meydana gelen mutasyonlar yavruya geçer.</a:t>
            </a:r>
            <a:br>
              <a:rPr lang="tr-TR" altLang="tr-TR" sz="2000" b="1" dirty="0"/>
            </a:br>
            <a:r>
              <a:rPr lang="tr-TR" altLang="tr-TR" sz="2000" b="1" dirty="0"/>
              <a:t>• Ancak </a:t>
            </a:r>
            <a:r>
              <a:rPr lang="tr-TR" altLang="tr-TR" sz="2000" b="1" dirty="0" err="1"/>
              <a:t>diploid</a:t>
            </a:r>
            <a:r>
              <a:rPr lang="tr-TR" altLang="tr-TR" sz="2000" b="1" dirty="0"/>
              <a:t> hücrelerde görülür.</a:t>
            </a:r>
            <a:br>
              <a:rPr lang="tr-TR" altLang="tr-TR" sz="2000" b="1" dirty="0"/>
            </a:br>
            <a:r>
              <a:rPr lang="tr-TR" altLang="tr-TR" sz="2000" b="1" dirty="0"/>
              <a:t>• </a:t>
            </a:r>
            <a:r>
              <a:rPr lang="tr-TR" altLang="tr-TR" sz="2000" b="1" dirty="0" err="1"/>
              <a:t>Krossing-ovver</a:t>
            </a:r>
            <a:r>
              <a:rPr lang="tr-TR" altLang="tr-TR" sz="2000" b="1" dirty="0"/>
              <a:t> oluşur. Çeşitlilik görülür.</a:t>
            </a:r>
            <a:r>
              <a:rPr lang="tr-TR" altLang="tr-TR" sz="2000" dirty="0"/>
              <a:t> 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altLang="tr-TR" sz="2000" b="1" dirty="0"/>
              <a:t>• Oluşan hücrelerin kromozom sayısı ana hücrenin kromozom sayısının yarısı kadardır.</a:t>
            </a:r>
            <a:r>
              <a:rPr lang="tr-TR" altLang="tr-TR" sz="2000" dirty="0"/>
              <a:t> 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altLang="tr-TR" sz="2000" b="1" dirty="0"/>
              <a:t>• Enerji harcanır.</a:t>
            </a:r>
            <a:r>
              <a:rPr lang="tr-TR" altLang="tr-TR" sz="2000" dirty="0"/>
              <a:t> </a:t>
            </a:r>
            <a:r>
              <a:rPr lang="tr-TR" altLang="tr-TR" sz="2000" b="1" dirty="0"/>
              <a:t/>
            </a:r>
            <a:br>
              <a:rPr lang="tr-TR" altLang="tr-TR" sz="2000" b="1" dirty="0"/>
            </a:br>
            <a:r>
              <a:rPr lang="tr-TR" altLang="tr-TR" sz="2000" b="1" dirty="0"/>
              <a:t>• Eşeyli üremede görülür.</a:t>
            </a:r>
            <a:r>
              <a:rPr lang="tr-TR" altLang="tr-TR" b="1" dirty="0" smtClean="0"/>
              <a:t>	</a:t>
            </a:r>
            <a:endParaRPr lang="en-US" alt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24519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2"/>
          <p:cNvSpPr>
            <a:spLocks noChangeArrowheads="1"/>
          </p:cNvSpPr>
          <p:nvPr/>
        </p:nvSpPr>
        <p:spPr bwMode="auto">
          <a:xfrm>
            <a:off x="5943600" y="2209800"/>
            <a:ext cx="13716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kumimoji="1" lang="tr-TR" altLang="tr-TR" sz="1800">
                <a:latin typeface="Times New Roman" panose="02020603050405020304" pitchFamily="18" charset="0"/>
              </a:rPr>
              <a:t>2n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4267200" y="4724400"/>
            <a:ext cx="685800" cy="914400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kumimoji="1" lang="tr-TR" altLang="tr-TR" sz="18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8991600" y="4876800"/>
            <a:ext cx="685800" cy="914400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kumimoji="1" lang="tr-TR" altLang="tr-TR" sz="18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5943600" y="4724400"/>
            <a:ext cx="685800" cy="914400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kumimoji="1" lang="tr-TR" altLang="tr-TR" sz="18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7239000" y="4724400"/>
            <a:ext cx="685800" cy="914400"/>
          </a:xfrm>
          <a:prstGeom prst="ellipse">
            <a:avLst/>
          </a:prstGeom>
          <a:solidFill>
            <a:srgbClr val="FF6600"/>
          </a:solidFill>
          <a:ln w="571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r>
              <a:rPr kumimoji="1" lang="tr-TR" altLang="tr-TR" sz="1800" b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60423" name="Line 7"/>
          <p:cNvSpPr>
            <a:spLocks noChangeShapeType="1"/>
          </p:cNvSpPr>
          <p:nvPr/>
        </p:nvSpPr>
        <p:spPr bwMode="auto">
          <a:xfrm flipH="1">
            <a:off x="5105400" y="35814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 flipH="1">
            <a:off x="6400800" y="3657600"/>
            <a:ext cx="152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7086600" y="3581400"/>
            <a:ext cx="685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7772400" y="3505200"/>
            <a:ext cx="914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 smtClean="0"/>
              <a:t>MAYOZ BÖLÜNME</a:t>
            </a:r>
          </a:p>
        </p:txBody>
      </p:sp>
    </p:spTree>
    <p:extLst>
      <p:ext uri="{BB962C8B-B14F-4D97-AF65-F5344CB8AC3E}">
        <p14:creationId xmlns:p14="http://schemas.microsoft.com/office/powerpoint/2010/main" val="27972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133600" y="304800"/>
            <a:ext cx="73914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just"/>
            <a:r>
              <a:rPr lang="en-US" altLang="tr-TR" b="1">
                <a:solidFill>
                  <a:schemeClr val="tx2"/>
                </a:solidFill>
              </a:rPr>
              <a:t>Mitoz</a:t>
            </a:r>
            <a:r>
              <a:rPr lang="en-US" altLang="tr-TR">
                <a:solidFill>
                  <a:schemeClr val="tx2"/>
                </a:solidFill>
              </a:rPr>
              <a:t> ya da </a:t>
            </a:r>
            <a:r>
              <a:rPr lang="en-US" altLang="tr-TR" b="1">
                <a:solidFill>
                  <a:schemeClr val="tx2"/>
                </a:solidFill>
              </a:rPr>
              <a:t>Mitosis</a:t>
            </a:r>
            <a:r>
              <a:rPr lang="en-US" altLang="tr-TR">
                <a:solidFill>
                  <a:schemeClr val="tx2"/>
                </a:solidFill>
              </a:rPr>
              <a:t>; </a:t>
            </a:r>
            <a:r>
              <a:rPr lang="en-US" altLang="tr-TR"/>
              <a:t>bir </a:t>
            </a:r>
            <a:r>
              <a:rPr lang="en-US" altLang="tr-TR" b="1">
                <a:solidFill>
                  <a:srgbClr val="FF0000"/>
                </a:solidFill>
                <a:hlinkClick r:id="rId2" tooltip="Hücre"/>
              </a:rPr>
              <a:t>hücrenin</a:t>
            </a:r>
            <a:r>
              <a:rPr lang="en-US" altLang="tr-TR"/>
              <a:t> kendi </a:t>
            </a:r>
            <a:r>
              <a:rPr lang="en-US" altLang="tr-TR" b="1">
                <a:hlinkClick r:id="rId3" tooltip="Genom"/>
              </a:rPr>
              <a:t>genomunu</a:t>
            </a:r>
            <a:r>
              <a:rPr lang="en-US" altLang="tr-TR"/>
              <a:t> eşleyerek iki yavru hücre şekilde bölünmesidir. Genellikle ardından </a:t>
            </a:r>
            <a:r>
              <a:rPr lang="en-US" altLang="tr-TR" b="1">
                <a:hlinkClick r:id="rId4" tooltip="Sitoplazma"/>
              </a:rPr>
              <a:t>sitoplazma</a:t>
            </a:r>
            <a:r>
              <a:rPr lang="en-US" altLang="tr-TR" b="1"/>
              <a:t> </a:t>
            </a:r>
            <a:r>
              <a:rPr lang="en-US" altLang="tr-TR"/>
              <a:t>ve </a:t>
            </a:r>
            <a:r>
              <a:rPr lang="en-US" altLang="tr-TR" b="1">
                <a:hlinkClick r:id="rId5" tooltip="Hücre zarı"/>
              </a:rPr>
              <a:t>hücre zarın</a:t>
            </a:r>
            <a:r>
              <a:rPr lang="en-US" altLang="tr-TR" b="1"/>
              <a:t>ın</a:t>
            </a:r>
            <a:r>
              <a:rPr lang="en-US" altLang="tr-TR"/>
              <a:t> bölünmesi olan, </a:t>
            </a:r>
            <a:r>
              <a:rPr lang="en-US" altLang="tr-TR" b="1">
                <a:hlinkClick r:id="rId6" tooltip="Sitokinez"/>
              </a:rPr>
              <a:t>sitokinez</a:t>
            </a:r>
            <a:r>
              <a:rPr lang="en-US" altLang="tr-TR" b="1"/>
              <a:t> </a:t>
            </a:r>
            <a:r>
              <a:rPr lang="en-US" altLang="tr-TR"/>
              <a:t>gelir. Bunun sonucu olarak, </a:t>
            </a:r>
            <a:r>
              <a:rPr lang="en-US" altLang="tr-TR" b="1">
                <a:hlinkClick r:id="rId7" tooltip="Organel"/>
              </a:rPr>
              <a:t>organelleri</a:t>
            </a:r>
            <a:r>
              <a:rPr lang="en-US" altLang="tr-TR"/>
              <a:t> ve diğer hücre elemanları eş olan iki kardeş hücre oluşur. Mitoz ve sitokinez hücre döngüsünde </a:t>
            </a:r>
            <a:r>
              <a:rPr lang="en-US" altLang="tr-TR" b="1"/>
              <a:t>M</a:t>
            </a:r>
            <a:r>
              <a:rPr lang="en-US" altLang="tr-TR"/>
              <a:t> harfiyle gösterilen mitozu tanımlar. Mitoz yalnızca </a:t>
            </a:r>
            <a:r>
              <a:rPr lang="en-US" altLang="tr-TR" b="1">
                <a:hlinkClick r:id="rId8" tooltip="Ökaryotik"/>
              </a:rPr>
              <a:t>ökaryotik</a:t>
            </a:r>
            <a:r>
              <a:rPr lang="en-US" altLang="tr-TR"/>
              <a:t> hücrelerde görülür. </a:t>
            </a:r>
            <a:r>
              <a:rPr lang="en-US" altLang="tr-TR" b="1">
                <a:hlinkClick r:id="rId9" tooltip="Çokhücreliler"/>
              </a:rPr>
              <a:t>Çokhücrelilerde</a:t>
            </a:r>
            <a:r>
              <a:rPr lang="en-US" altLang="tr-TR"/>
              <a:t> somatik hücrelerin oluşumu mitozla olurken, eşey hücrelerinin oluşumu </a:t>
            </a:r>
            <a:r>
              <a:rPr lang="en-US" altLang="tr-TR" b="1">
                <a:hlinkClick r:id="rId10" tooltip="Mayoz"/>
              </a:rPr>
              <a:t>mayoz</a:t>
            </a:r>
            <a:r>
              <a:rPr lang="en-US" altLang="tr-TR"/>
              <a:t> denilen bölünme çeşidiyle olur. Çekirdeği olmayan </a:t>
            </a:r>
            <a:r>
              <a:rPr lang="en-US" altLang="tr-TR" b="1">
                <a:hlinkClick r:id="rId11" tooltip="Prokaryotlar"/>
              </a:rPr>
              <a:t>prokaryotlarda</a:t>
            </a:r>
            <a:r>
              <a:rPr lang="en-US" altLang="tr-TR"/>
              <a:t> hücreler, </a:t>
            </a:r>
            <a:r>
              <a:rPr lang="en-US" altLang="tr-TR" i="1"/>
              <a:t>fission</a:t>
            </a:r>
            <a:r>
              <a:rPr lang="en-US" altLang="tr-TR"/>
              <a:t> denilen bölünme yöntemiyle bölünürler.</a:t>
            </a:r>
          </a:p>
        </p:txBody>
      </p:sp>
    </p:spTree>
    <p:extLst>
      <p:ext uri="{BB962C8B-B14F-4D97-AF65-F5344CB8AC3E}">
        <p14:creationId xmlns:p14="http://schemas.microsoft.com/office/powerpoint/2010/main" val="309276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981200" y="858839"/>
            <a:ext cx="82296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tr-TR">
                <a:hlinkClick r:id="rId2" tooltip="Zigot"/>
              </a:rPr>
              <a:t>Zigot</a:t>
            </a:r>
            <a:r>
              <a:rPr lang="en-US" altLang="tr-TR"/>
              <a:t> oluştuktan sonra başlayan mitoz bölünme, organizma belli bir büyüklüğe erişinceye kadar tüm soma hücrelerinde ve bazı hücrelerde (</a:t>
            </a:r>
            <a:r>
              <a:rPr lang="en-US" altLang="tr-TR">
                <a:hlinkClick r:id="rId3" tooltip="Kemik iliği"/>
              </a:rPr>
              <a:t>kemik iliği</a:t>
            </a:r>
            <a:r>
              <a:rPr lang="en-US" altLang="tr-TR"/>
              <a:t> vb.) hayat boyu devam eder. Mitozda her hücrenin </a:t>
            </a:r>
            <a:r>
              <a:rPr lang="en-US" altLang="tr-TR">
                <a:hlinkClick r:id="rId4" tooltip="Çekirdek (biyoloji)"/>
              </a:rPr>
              <a:t>çekirdeğinde</a:t>
            </a:r>
            <a:r>
              <a:rPr lang="en-US" altLang="tr-TR"/>
              <a:t> </a:t>
            </a:r>
            <a:r>
              <a:rPr lang="en-US" altLang="tr-TR">
                <a:hlinkClick r:id="rId5" tooltip="Kromozom"/>
              </a:rPr>
              <a:t>kromozomlar</a:t>
            </a:r>
            <a:r>
              <a:rPr lang="en-US" altLang="tr-TR"/>
              <a:t> kendini eşler. Eşler, ana hücrenin bölünmesiyle oluşan iki yavru hücreye verilir. Böylece ana hücreye benzeyen, </a:t>
            </a:r>
            <a:r>
              <a:rPr lang="en-US" altLang="tr-TR">
                <a:hlinkClick r:id="rId6" tooltip="Diploid"/>
              </a:rPr>
              <a:t>diploid</a:t>
            </a:r>
            <a:r>
              <a:rPr lang="en-US" altLang="tr-TR"/>
              <a:t> sayıda (2n) kromozomlu iki yavru hücre meydana gelir. Mitoz da çekirdek bölünmesi </a:t>
            </a:r>
            <a:r>
              <a:rPr lang="en-US" altLang="tr-TR" i="1">
                <a:solidFill>
                  <a:srgbClr val="FF0000"/>
                </a:solidFill>
              </a:rPr>
              <a:t>karyokinez</a:t>
            </a:r>
            <a:r>
              <a:rPr lang="en-US" altLang="tr-TR"/>
              <a:t>, sitoplazma bölünmesi </a:t>
            </a:r>
            <a:r>
              <a:rPr lang="en-US" altLang="tr-TR" i="1">
                <a:solidFill>
                  <a:srgbClr val="FF0000"/>
                </a:solidFill>
              </a:rPr>
              <a:t>sitokinez</a:t>
            </a:r>
            <a:r>
              <a:rPr lang="en-US" altLang="tr-TR">
                <a:solidFill>
                  <a:srgbClr val="FF0000"/>
                </a:solidFill>
              </a:rPr>
              <a:t> </a:t>
            </a:r>
            <a:r>
              <a:rPr lang="en-US" altLang="tr-TR"/>
              <a:t>olarak tanımlanır. </a:t>
            </a:r>
            <a:r>
              <a:rPr lang="tr-TR" altLang="tr-TR"/>
              <a:t>Karyokinez başlangıçta </a:t>
            </a:r>
            <a:r>
              <a:rPr lang="tr-TR" altLang="tr-TR" i="1"/>
              <a:t>interfaz</a:t>
            </a:r>
            <a:r>
              <a:rPr lang="tr-TR" altLang="tr-TR"/>
              <a:t> ve sonrasında gerçek bölünme evreleri olan </a:t>
            </a:r>
            <a:r>
              <a:rPr lang="tr-TR" altLang="tr-TR" i="1"/>
              <a:t>profaz</a:t>
            </a:r>
            <a:r>
              <a:rPr lang="tr-TR" altLang="tr-TR"/>
              <a:t>, </a:t>
            </a:r>
            <a:r>
              <a:rPr lang="tr-TR" altLang="tr-TR" i="1"/>
              <a:t>metafaz</a:t>
            </a:r>
            <a:r>
              <a:rPr lang="tr-TR" altLang="tr-TR"/>
              <a:t>, </a:t>
            </a:r>
            <a:r>
              <a:rPr lang="tr-TR" altLang="tr-TR" i="1"/>
              <a:t>anafaz</a:t>
            </a:r>
            <a:r>
              <a:rPr lang="tr-TR" altLang="tr-TR"/>
              <a:t> ve </a:t>
            </a:r>
            <a:r>
              <a:rPr lang="tr-TR" altLang="tr-TR" i="1"/>
              <a:t>telofaz</a:t>
            </a:r>
            <a:r>
              <a:rPr lang="tr-TR" altLang="tr-TR"/>
              <a:t> olarak görülür. </a:t>
            </a:r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8187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Mitoz, hücre bölünmesi sırasında genetik bilgiyi ikiye böler.">
            <a:hlinkClick r:id="rId2" tooltip="Mitoz, hücre bölünmesi sırasında genetik bilgiyi ikiye böler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81100"/>
            <a:ext cx="8077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1663701" y="5791201"/>
            <a:ext cx="8863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tr-TR"/>
              <a:t>Mitoz, hücre bölünmesi sırasında genetik bilgiyi ikiye böler. </a:t>
            </a:r>
          </a:p>
        </p:txBody>
      </p:sp>
    </p:spTree>
    <p:extLst>
      <p:ext uri="{BB962C8B-B14F-4D97-AF65-F5344CB8AC3E}">
        <p14:creationId xmlns:p14="http://schemas.microsoft.com/office/powerpoint/2010/main" val="116533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820989" y="1143000"/>
            <a:ext cx="65484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tr-TR" b="1"/>
              <a:t>İnterfaz</a:t>
            </a:r>
          </a:p>
          <a:p>
            <a:pPr algn="just"/>
            <a:r>
              <a:rPr lang="en-US" altLang="tr-TR"/>
              <a:t>Hücrenin mitoz bölünmeye geçmeden önceki hazırlık evresi olup, G1,</a:t>
            </a:r>
            <a:r>
              <a:rPr lang="tr-TR" altLang="tr-TR"/>
              <a:t> </a:t>
            </a:r>
            <a:r>
              <a:rPr lang="en-US" altLang="tr-TR"/>
              <a:t>S ve G2 evrelerinden oluşur. Bu evrede daha sonraki evreler için gerekli olan maddeler sentezlenir.</a:t>
            </a:r>
          </a:p>
        </p:txBody>
      </p:sp>
    </p:spTree>
    <p:extLst>
      <p:ext uri="{BB962C8B-B14F-4D97-AF65-F5344CB8AC3E}">
        <p14:creationId xmlns:p14="http://schemas.microsoft.com/office/powerpoint/2010/main" val="84757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0"/>
            <a:ext cx="510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048000" y="320675"/>
            <a:ext cx="672623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tr-TR" b="1"/>
              <a:t>G1 (gap=aralık) evresi</a:t>
            </a:r>
            <a:endParaRPr lang="tr-TR" altLang="tr-TR" b="1"/>
          </a:p>
          <a:p>
            <a:pPr algn="ctr"/>
            <a:endParaRPr lang="tr-TR" altLang="tr-TR" b="1"/>
          </a:p>
          <a:p>
            <a:pPr algn="ctr"/>
            <a:endParaRPr lang="en-US" altLang="tr-TR" b="1"/>
          </a:p>
          <a:p>
            <a:r>
              <a:rPr lang="en-US" altLang="tr-TR"/>
              <a:t>En uzun evre olup, 9-16 saat kadar sürer. Bu evrede hücre </a:t>
            </a:r>
            <a:r>
              <a:rPr lang="en-US" altLang="tr-TR">
                <a:hlinkClick r:id="rId3" tooltip="RNA"/>
              </a:rPr>
              <a:t>RNA</a:t>
            </a:r>
            <a:r>
              <a:rPr lang="en-US" altLang="tr-TR"/>
              <a:t> ve </a:t>
            </a:r>
            <a:r>
              <a:rPr lang="en-US" altLang="tr-TR">
                <a:hlinkClick r:id="rId4" tooltip="Protein sentezi"/>
              </a:rPr>
              <a:t>protein sentezi</a:t>
            </a:r>
            <a:r>
              <a:rPr lang="en-US" altLang="tr-TR"/>
              <a:t> yapar, fakat henüz </a:t>
            </a:r>
            <a:r>
              <a:rPr lang="en-US" altLang="tr-TR">
                <a:hlinkClick r:id="rId5" tooltip="DNA"/>
              </a:rPr>
              <a:t>DNA</a:t>
            </a:r>
            <a:r>
              <a:rPr lang="en-US" altLang="tr-TR"/>
              <a:t> sentezi görülmez.</a:t>
            </a:r>
          </a:p>
        </p:txBody>
      </p:sp>
    </p:spTree>
    <p:extLst>
      <p:ext uri="{BB962C8B-B14F-4D97-AF65-F5344CB8AC3E}">
        <p14:creationId xmlns:p14="http://schemas.microsoft.com/office/powerpoint/2010/main" val="116490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b="1" smtClean="0"/>
              <a:t>S (synthesis) evresi</a:t>
            </a:r>
          </a:p>
          <a:p>
            <a:r>
              <a:rPr lang="tr-TR" altLang="tr-TR" smtClean="0"/>
              <a:t>Yaklaşık 6 saat sürer, </a:t>
            </a:r>
            <a:r>
              <a:rPr lang="tr-TR" altLang="tr-TR" smtClean="0">
                <a:hlinkClick r:id="rId2" tooltip="RNA"/>
              </a:rPr>
              <a:t>RNA</a:t>
            </a:r>
            <a:r>
              <a:rPr lang="tr-TR" altLang="tr-TR" smtClean="0"/>
              <a:t> sentezi G1 deki gibi devam etmekteyken, </a:t>
            </a:r>
            <a:r>
              <a:rPr lang="tr-TR" altLang="tr-TR" smtClean="0">
                <a:hlinkClick r:id="rId3" tooltip="Protein sentezi"/>
              </a:rPr>
              <a:t>protein sentezi</a:t>
            </a:r>
            <a:r>
              <a:rPr lang="tr-TR" altLang="tr-TR" smtClean="0"/>
              <a:t> ise en yüksek seviyeye ulaşır. Kalıtsal maddenin iki katına çıkması için </a:t>
            </a:r>
            <a:r>
              <a:rPr lang="tr-TR" altLang="tr-TR" smtClean="0">
                <a:hlinkClick r:id="rId4" tooltip="DNA"/>
              </a:rPr>
              <a:t>DNA</a:t>
            </a:r>
            <a:r>
              <a:rPr lang="tr-TR" altLang="tr-TR" smtClean="0"/>
              <a:t> sentezi başlar.</a:t>
            </a:r>
          </a:p>
        </p:txBody>
      </p:sp>
    </p:spTree>
    <p:extLst>
      <p:ext uri="{BB962C8B-B14F-4D97-AF65-F5344CB8AC3E}">
        <p14:creationId xmlns:p14="http://schemas.microsoft.com/office/powerpoint/2010/main" val="74122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833</Words>
  <Application>Microsoft Office PowerPoint</Application>
  <PresentationFormat>Geniş ekran</PresentationFormat>
  <Paragraphs>54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</vt:lpstr>
      <vt:lpstr>Times New Roman</vt:lpstr>
      <vt:lpstr>Office Teması</vt:lpstr>
      <vt:lpstr>HÜCRE DÖNGÜSÜ</vt:lpstr>
      <vt:lpstr>PowerPoint Sunusu</vt:lpstr>
      <vt:lpstr>HÜCRE DÖNGÜSÜ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GAMET OLUŞUMU</vt:lpstr>
      <vt:lpstr>MAYOZ BÖLÜNMENİN ÖZELLİĞİ</vt:lpstr>
      <vt:lpstr>PowerPoint Sunusu</vt:lpstr>
      <vt:lpstr>PowerPoint Sunusu</vt:lpstr>
      <vt:lpstr>Mayoz bölünmede Profaz</vt:lpstr>
      <vt:lpstr>PowerPoint Sunusu</vt:lpstr>
      <vt:lpstr>PowerPoint Sunusu</vt:lpstr>
      <vt:lpstr>PowerPoint Sunusu</vt:lpstr>
      <vt:lpstr>Meiosis Yields Cells with Reduced Chromosome Complement and Recombinant Chromosomes</vt:lpstr>
      <vt:lpstr>PowerPoint Sunusu</vt:lpstr>
      <vt:lpstr>PowerPoint Sunusu</vt:lpstr>
      <vt:lpstr>Mitoz bölünme ile Mayoz bölünme arasındaki farklar   Mitoz Bölünme  • Vücut hücrelerinde görülür. • Sonuçta iki hücre oluşur. • Oluşan hücrelerin gen yapısı ana hücre ile aynı­dır. • Tek hücrelilerde üremeyi, çok hücrelilerde yaraların onarılması ve büyümeyi sağlar. • Tek safhada gerçekleşir. • Bölünme esnasında meydana gelen mutasyon yavru bireye geçmez. • Haploid ve diploid hücrelerde görülür. • Krossing-ovver oluşmaz. Çeşitlilik görülmez.  • Oluşan hücrenin çekirdeği ana hücrenin çekirde­ği kadardır.  • Enerji harcanır. • Hem eşeyli hem eşeysiz üremede görülür.</vt:lpstr>
      <vt:lpstr>Mayoz Bölünme • Üreme ana hücrelerinde görülür(Testis ve Yumurtalıklarda görülür). • BİR ANA HÜCREDEN KROMOZOM SAYISI YARIYA İNMİŞ 4 YENİ HÜCRE MEYDANA GELİR  • Oluşan hücrelerin gen yapısı ana hücre ile farklı­dır. • Üremeyi ve canlılığın çeşitliliğini sağlar. • iki safhada gerçekleşir. • Bölünme  esnasında  meydana gelen mutasyonlar yavruya geçer. • Ancak diploid hücrelerde görülür. • Krossing-ovver oluşur. Çeşitlilik görülür.  • Oluşan hücrelerin kromozom sayısı ana hücrenin kromozom sayısının yarısı kadardır.  • Enerji harcanır.  • Eşeyli üremede görülür. </vt:lpstr>
      <vt:lpstr>MAYOZ BÖLÜNME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DÖNGÜSÜ</dc:title>
  <dc:creator>Windows Kullanıcısı</dc:creator>
  <cp:lastModifiedBy>Windows Kullanıcısı</cp:lastModifiedBy>
  <cp:revision>2</cp:revision>
  <dcterms:created xsi:type="dcterms:W3CDTF">2018-01-17T07:03:37Z</dcterms:created>
  <dcterms:modified xsi:type="dcterms:W3CDTF">2018-01-17T07:04:54Z</dcterms:modified>
</cp:coreProperties>
</file>