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77" r:id="rId4"/>
    <p:sldId id="281" r:id="rId5"/>
    <p:sldId id="257" r:id="rId6"/>
    <p:sldId id="278" r:id="rId7"/>
    <p:sldId id="282" r:id="rId8"/>
    <p:sldId id="259" r:id="rId9"/>
    <p:sldId id="279" r:id="rId10"/>
    <p:sldId id="260" r:id="rId11"/>
    <p:sldId id="261" r:id="rId12"/>
    <p:sldId id="280" r:id="rId13"/>
    <p:sldId id="263" r:id="rId14"/>
    <p:sldId id="28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ACCC054-2FEA-4A31-8556-C505CF42A38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80684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ACCC054-2FEA-4A31-8556-C505CF42A38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1748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ACCC054-2FEA-4A31-8556-C505CF42A38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694944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ACCC054-2FEA-4A31-8556-C505CF42A38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891868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ACCC054-2FEA-4A31-8556-C505CF42A38C}"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556855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ACCC054-2FEA-4A31-8556-C505CF42A38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46265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ACCC054-2FEA-4A31-8556-C505CF42A38C}"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622974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ACCC054-2FEA-4A31-8556-C505CF42A38C}"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72411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CCC054-2FEA-4A31-8556-C505CF42A38C}"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104415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ACCC054-2FEA-4A31-8556-C505CF42A38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177843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ACCC054-2FEA-4A31-8556-C505CF42A38C}"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BAE287-5EDA-40E8-A525-69530E9BE3A9}" type="slidenum">
              <a:rPr lang="tr-TR" smtClean="0"/>
              <a:t>‹#›</a:t>
            </a:fld>
            <a:endParaRPr lang="tr-TR"/>
          </a:p>
        </p:txBody>
      </p:sp>
    </p:spTree>
    <p:extLst>
      <p:ext uri="{BB962C8B-B14F-4D97-AF65-F5344CB8AC3E}">
        <p14:creationId xmlns:p14="http://schemas.microsoft.com/office/powerpoint/2010/main" val="2340546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CCC054-2FEA-4A31-8556-C505CF42A38C}"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AE287-5EDA-40E8-A525-69530E9BE3A9}" type="slidenum">
              <a:rPr lang="tr-TR" smtClean="0"/>
              <a:t>‹#›</a:t>
            </a:fld>
            <a:endParaRPr lang="tr-TR"/>
          </a:p>
        </p:txBody>
      </p:sp>
    </p:spTree>
    <p:extLst>
      <p:ext uri="{BB962C8B-B14F-4D97-AF65-F5344CB8AC3E}">
        <p14:creationId xmlns:p14="http://schemas.microsoft.com/office/powerpoint/2010/main" val="3791983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679620" y="485775"/>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424017"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4123740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0874" y="585787"/>
            <a:ext cx="12071126" cy="5133277"/>
          </a:xfrm>
          <a:prstGeom prst="rect">
            <a:avLst/>
          </a:prstGeom>
        </p:spPr>
      </p:pic>
      <p:sp>
        <p:nvSpPr>
          <p:cNvPr id="2" name="İçerik Yer Tutucusu 2"/>
          <p:cNvSpPr txBox="1">
            <a:spLocks/>
          </p:cNvSpPr>
          <p:nvPr/>
        </p:nvSpPr>
        <p:spPr>
          <a:xfrm>
            <a:off x="971550" y="1454149"/>
            <a:ext cx="1044416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Bilgisayarla eğitim, çocukların ilgi duydukları pek çok alan için fırsat yaratmaktadır. Erken çocukluk döneminde çocukların gelişimlerine uygun hazırlanan eğitim programları, çocukların zihinsel gelişimlerini ve yaratıcılıklarını geliştirmektedir.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988" y="2933700"/>
            <a:ext cx="10229849" cy="3352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240390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205136"/>
            <a:ext cx="12071126" cy="5133277"/>
          </a:xfrm>
          <a:prstGeom prst="rect">
            <a:avLst/>
          </a:prstGeom>
        </p:spPr>
      </p:pic>
      <p:sp>
        <p:nvSpPr>
          <p:cNvPr id="2" name="İçerik Yer Tutucusu 2"/>
          <p:cNvSpPr txBox="1">
            <a:spLocks/>
          </p:cNvSpPr>
          <p:nvPr/>
        </p:nvSpPr>
        <p:spPr>
          <a:xfrm>
            <a:off x="814389" y="911225"/>
            <a:ext cx="104584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döneminde iyi hazırlanmış bir eğitim programı içerisinde yer alan bilgisayar eğitimi, zihinsel gelişimde, dil gelişiminde sözlü ve sözsüz yeteneklerinin gelişiminde, kavram gelişiminde, uzun süre hatırlama becerisinin gelişiminde etkili olmaktadır.</a:t>
            </a:r>
          </a:p>
        </p:txBody>
      </p:sp>
      <p:pic>
        <p:nvPicPr>
          <p:cNvPr id="3" name="Resim 2"/>
          <p:cNvPicPr>
            <a:picLocks noChangeAspect="1"/>
          </p:cNvPicPr>
          <p:nvPr/>
        </p:nvPicPr>
        <p:blipFill>
          <a:blip r:embed="rId3"/>
          <a:stretch>
            <a:fillRect/>
          </a:stretch>
        </p:blipFill>
        <p:spPr>
          <a:xfrm>
            <a:off x="300037" y="2857501"/>
            <a:ext cx="11672887" cy="3879426"/>
          </a:xfrm>
          <a:prstGeom prst="rect">
            <a:avLst/>
          </a:prstGeom>
        </p:spPr>
      </p:pic>
    </p:spTree>
    <p:extLst>
      <p:ext uri="{BB962C8B-B14F-4D97-AF65-F5344CB8AC3E}">
        <p14:creationId xmlns:p14="http://schemas.microsoft.com/office/powerpoint/2010/main" val="75752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11014" y="519461"/>
            <a:ext cx="12169663" cy="5133277"/>
          </a:xfrm>
          <a:prstGeom prst="rect">
            <a:avLst/>
          </a:prstGeom>
        </p:spPr>
      </p:pic>
      <p:sp>
        <p:nvSpPr>
          <p:cNvPr id="2" name="Metin kutusu 1"/>
          <p:cNvSpPr txBox="1"/>
          <p:nvPr/>
        </p:nvSpPr>
        <p:spPr>
          <a:xfrm>
            <a:off x="814387" y="2300288"/>
            <a:ext cx="10401300"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sayesinde çocukların yaratıcılıkları ve eleştirel düşünceleri gelişmekte, çocuklar birbiriyle iletişim kurmakta ve amaca ulaşmak için birlikte çalışabilmektedir. Bu paylaşımlar da çocukların sosyal gelişimlerine olumlu etki yapmaktadır.</a:t>
            </a:r>
          </a:p>
        </p:txBody>
      </p:sp>
    </p:spTree>
    <p:extLst>
      <p:ext uri="{BB962C8B-B14F-4D97-AF65-F5344CB8AC3E}">
        <p14:creationId xmlns:p14="http://schemas.microsoft.com/office/powerpoint/2010/main" val="3578811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233711"/>
            <a:ext cx="12071126" cy="5133277"/>
          </a:xfrm>
          <a:prstGeom prst="rect">
            <a:avLst/>
          </a:prstGeom>
        </p:spPr>
      </p:pic>
      <p:sp>
        <p:nvSpPr>
          <p:cNvPr id="2" name="İçerik Yer Tutucusu 2"/>
          <p:cNvSpPr txBox="1">
            <a:spLocks/>
          </p:cNvSpPr>
          <p:nvPr/>
        </p:nvSpPr>
        <p:spPr>
          <a:xfrm>
            <a:off x="1128713" y="882650"/>
            <a:ext cx="101441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 bilgisayar kullanarak kendi düşüncelerini de bilgisayar aracılığı ile sunabilirler. Bilgisayarda resimler oluşturabilirler ya da bilgisayardaki resimleri ve fotoğrafları açıklayabilirler. Bunlardan dolayı bilgisayarın erken çocukluk döneminde kullanması önemli görülmektedir.</a:t>
            </a:r>
          </a:p>
        </p:txBody>
      </p:sp>
      <p:pic>
        <p:nvPicPr>
          <p:cNvPr id="3" name="Resim 2"/>
          <p:cNvPicPr>
            <a:picLocks noChangeAspect="1"/>
          </p:cNvPicPr>
          <p:nvPr/>
        </p:nvPicPr>
        <p:blipFill>
          <a:blip r:embed="rId3"/>
          <a:stretch>
            <a:fillRect/>
          </a:stretch>
        </p:blipFill>
        <p:spPr>
          <a:xfrm>
            <a:off x="449847" y="3286125"/>
            <a:ext cx="11406605" cy="4073147"/>
          </a:xfrm>
          <a:prstGeom prst="rect">
            <a:avLst/>
          </a:prstGeom>
        </p:spPr>
      </p:pic>
    </p:spTree>
    <p:extLst>
      <p:ext uri="{BB962C8B-B14F-4D97-AF65-F5344CB8AC3E}">
        <p14:creationId xmlns:p14="http://schemas.microsoft.com/office/powerpoint/2010/main" val="412128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1731291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71475" y="185738"/>
            <a:ext cx="11287125" cy="515778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n w="0"/>
              <a:solidFill>
                <a:schemeClr val="tx1"/>
              </a:solidFill>
              <a:effectLst>
                <a:outerShdw blurRad="38100" dist="19050" dir="2700000" algn="tl" rotWithShape="0">
                  <a:schemeClr val="dk1">
                    <a:alpha val="40000"/>
                  </a:schemeClr>
                </a:outerShdw>
              </a:effectLst>
            </a:endParaRPr>
          </a:p>
        </p:txBody>
      </p:sp>
      <p:sp>
        <p:nvSpPr>
          <p:cNvPr id="3" name="Dikdörtgen 2"/>
          <p:cNvSpPr/>
          <p:nvPr/>
        </p:nvSpPr>
        <p:spPr>
          <a:xfrm>
            <a:off x="2477025" y="1238548"/>
            <a:ext cx="7409401" cy="3139321"/>
          </a:xfrm>
          <a:prstGeom prst="rect">
            <a:avLst/>
          </a:prstGeom>
          <a:noFill/>
        </p:spPr>
        <p:txBody>
          <a:bodyPr wrap="none" lIns="91440" tIns="45720" rIns="91440" bIns="45720">
            <a:spAutoFit/>
          </a:bodyPr>
          <a:lstStyle/>
          <a:p>
            <a:pPr algn="ctr"/>
            <a:r>
              <a:rPr lang="tr-TR" sz="6600" dirty="0">
                <a:ln w="0"/>
                <a:effectLst>
                  <a:outerShdw blurRad="38100" dist="19050" dir="2700000" algn="tl" rotWithShape="0">
                    <a:schemeClr val="dk1">
                      <a:alpha val="40000"/>
                    </a:schemeClr>
                  </a:outerShdw>
                </a:effectLst>
                <a:latin typeface="Calibri Light" panose="020F0302020204030204"/>
                <a:ea typeface="+mj-ea"/>
                <a:cs typeface="+mj-cs"/>
              </a:rPr>
              <a:t>Çocukluk Döneminde</a:t>
            </a:r>
          </a:p>
          <a:p>
            <a:pPr algn="ctr"/>
            <a:r>
              <a:rPr lang="tr-TR" sz="6600" dirty="0">
                <a:ln w="0"/>
                <a:effectLst>
                  <a:outerShdw blurRad="38100" dist="19050" dir="2700000" algn="tl" rotWithShape="0">
                    <a:schemeClr val="dk1">
                      <a:alpha val="40000"/>
                    </a:schemeClr>
                  </a:outerShdw>
                </a:effectLst>
                <a:latin typeface="Calibri Light" panose="020F0302020204030204"/>
                <a:ea typeface="+mj-ea"/>
                <a:cs typeface="+mj-cs"/>
              </a:rPr>
              <a:t> Bilgisayarın </a:t>
            </a:r>
          </a:p>
          <a:p>
            <a:pPr algn="ctr"/>
            <a:r>
              <a:rPr lang="tr-TR" sz="6600" dirty="0">
                <a:ln w="0"/>
                <a:effectLst>
                  <a:outerShdw blurRad="38100" dist="19050" dir="2700000" algn="tl" rotWithShape="0">
                    <a:schemeClr val="dk1">
                      <a:alpha val="40000"/>
                    </a:schemeClr>
                  </a:outerShdw>
                </a:effectLst>
                <a:latin typeface="Calibri Light" panose="020F0302020204030204"/>
                <a:ea typeface="+mj-ea"/>
                <a:cs typeface="+mj-cs"/>
              </a:rPr>
              <a:t>Tanımı ve Önemi</a:t>
            </a:r>
            <a:endParaRPr lang="tr-TR" sz="66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500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Belirtme Çizgisi 3"/>
          <p:cNvSpPr/>
          <p:nvPr/>
        </p:nvSpPr>
        <p:spPr>
          <a:xfrm>
            <a:off x="133351" y="585788"/>
            <a:ext cx="11844337" cy="481488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314324" y="1685926"/>
            <a:ext cx="11587164" cy="3108543"/>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Bilgisayarın, günümüzde çok geniş bir biçimde kullanılması artık kanıksanmıştır. Bilgisayar yoğun olarak birçok alanda kullanılmaktadır. Bu  gelişmenin önemli nedenlerinden biri de teknolojinin 1950 yılından beri hızla gelişmesidir. Bilgisayar, teknolojinin son yirmi yılda teknolojik gelişimin bir parçası olması ile bilgisayar küçülmüştür, buna paralel olarak hızla ucuzlamış ve birçok ülkede daha rahat alım gücü bulmuştur. Diğer bir neden ise kitlelerin bir bilgisayar çağı yaşamakta olduğumuzun farkına varmasıdır. </a:t>
            </a:r>
          </a:p>
        </p:txBody>
      </p:sp>
    </p:spTree>
    <p:extLst>
      <p:ext uri="{BB962C8B-B14F-4D97-AF65-F5344CB8AC3E}">
        <p14:creationId xmlns:p14="http://schemas.microsoft.com/office/powerpoint/2010/main" val="3936447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0" y="917466"/>
            <a:ext cx="11487150" cy="1815882"/>
          </a:xfrm>
          <a:prstGeom prst="rect">
            <a:avLst/>
          </a:prstGeom>
        </p:spPr>
        <p:txBody>
          <a:bodyPr wrap="square">
            <a:spAutoFit/>
          </a:bodyPr>
          <a:lstStyle/>
          <a:p>
            <a:pPr lvl="0" algn="just"/>
            <a:r>
              <a:rPr lang="tr-TR" sz="2800" dirty="0">
                <a:ln w="0"/>
                <a:solidFill>
                  <a:prstClr val="black"/>
                </a:solidFill>
                <a:effectLst>
                  <a:outerShdw blurRad="38100" dist="19050" dir="2700000" algn="tl" rotWithShape="0">
                    <a:prstClr val="black">
                      <a:alpha val="40000"/>
                    </a:prstClr>
                  </a:outerShdw>
                </a:effectLst>
              </a:rPr>
              <a:t>Bütün bu durumlar eğitimcileri; anne babaları ve genç kuşakları oluşmakta olan bilgisayarlı dünya için hazırlama sorunu ile karşı karşıya bırakmaktadır. Bilgisayarın ucuzlaması ile birçok çocuk oynamak için yeni bir materyal kazanmıştır.</a:t>
            </a:r>
          </a:p>
        </p:txBody>
      </p:sp>
      <p:pic>
        <p:nvPicPr>
          <p:cNvPr id="3" name="Resim 2"/>
          <p:cNvPicPr>
            <a:picLocks noChangeAspect="1"/>
          </p:cNvPicPr>
          <p:nvPr/>
        </p:nvPicPr>
        <p:blipFill>
          <a:blip r:embed="rId2"/>
          <a:stretch>
            <a:fillRect/>
          </a:stretch>
        </p:blipFill>
        <p:spPr>
          <a:xfrm>
            <a:off x="733936" y="2828925"/>
            <a:ext cx="10181202" cy="3628515"/>
          </a:xfrm>
          <a:prstGeom prst="rect">
            <a:avLst/>
          </a:prstGeom>
        </p:spPr>
      </p:pic>
    </p:spTree>
    <p:extLst>
      <p:ext uri="{BB962C8B-B14F-4D97-AF65-F5344CB8AC3E}">
        <p14:creationId xmlns:p14="http://schemas.microsoft.com/office/powerpoint/2010/main" val="1388816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81414" y="516020"/>
            <a:ext cx="11857748" cy="5425910"/>
          </a:xfrm>
          <a:prstGeom prst="rect">
            <a:avLst/>
          </a:prstGeom>
        </p:spPr>
      </p:pic>
      <p:sp>
        <p:nvSpPr>
          <p:cNvPr id="2" name="İçerik Yer Tutucusu 2"/>
          <p:cNvSpPr txBox="1">
            <a:spLocks/>
          </p:cNvSpPr>
          <p:nvPr/>
        </p:nvSpPr>
        <p:spPr>
          <a:xfrm>
            <a:off x="342901" y="1739901"/>
            <a:ext cx="11591926"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dönemi, çocuğun aktif olarak temel kavramları kazandığı bir dönemdir. Erken çocukluk döneminde öğrenme oldukça önemli olup bu dönemde öğrenmenin temelini somut olarak kazanılan deneyimler oluşturmakta, ancak her şeyi somut olarak öğrenmek mümkün olmamakta, soyut olan olay ve kavramları somutlaştıracak çeşitli materyallere ihtiyaç duyulmaktadır. Bu materyallerden birisi olan bilgisayar uygun şekilde kullanıldığında çocukların eğlenirken öğrenmelerini sağlamaktadır. </a:t>
            </a:r>
          </a:p>
        </p:txBody>
      </p:sp>
    </p:spTree>
    <p:extLst>
      <p:ext uri="{BB962C8B-B14F-4D97-AF65-F5344CB8AC3E}">
        <p14:creationId xmlns:p14="http://schemas.microsoft.com/office/powerpoint/2010/main" val="2424549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81413" y="530307"/>
            <a:ext cx="11857748" cy="5425910"/>
          </a:xfrm>
          <a:prstGeom prst="rect">
            <a:avLst/>
          </a:prstGeom>
        </p:spPr>
      </p:pic>
      <p:sp>
        <p:nvSpPr>
          <p:cNvPr id="2" name="Metin kutusu 1"/>
          <p:cNvSpPr txBox="1"/>
          <p:nvPr/>
        </p:nvSpPr>
        <p:spPr>
          <a:xfrm>
            <a:off x="342901" y="1785937"/>
            <a:ext cx="11515725" cy="2677656"/>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Çocuğun bilgisayarla hangi yaşta tanışması ve program öğrenmeye ne zaman başlaması gerektiği sıkça tartışılmaktadır. Bu konuda oldukça farklı görüşler olmakla birlikte; bazı eğitimciler çocuğun, okulöncesi çağda bilgisayarla tanışması gerektiğini savunmaktadır. Çünkü bu yaşlarda çocuklar her türlü araç ve gerece karşı büyük bir ilgi duymaktadırlar ve henüz bilgisayar konusunda bir korkuları olmamaktadır. </a:t>
            </a:r>
          </a:p>
        </p:txBody>
      </p:sp>
    </p:spTree>
    <p:extLst>
      <p:ext uri="{BB962C8B-B14F-4D97-AF65-F5344CB8AC3E}">
        <p14:creationId xmlns:p14="http://schemas.microsoft.com/office/powerpoint/2010/main" val="676445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38551" y="558882"/>
            <a:ext cx="11857748" cy="5425910"/>
          </a:xfrm>
          <a:prstGeom prst="rect">
            <a:avLst/>
          </a:prstGeom>
        </p:spPr>
      </p:pic>
      <p:sp>
        <p:nvSpPr>
          <p:cNvPr id="2" name="Dikdörtgen 1"/>
          <p:cNvSpPr/>
          <p:nvPr/>
        </p:nvSpPr>
        <p:spPr>
          <a:xfrm>
            <a:off x="442913" y="1773585"/>
            <a:ext cx="11472862" cy="1815882"/>
          </a:xfrm>
          <a:prstGeom prst="rect">
            <a:avLst/>
          </a:prstGeom>
        </p:spPr>
        <p:txBody>
          <a:bodyPr wrap="square">
            <a:spAutoFit/>
          </a:bodyPr>
          <a:lstStyle/>
          <a:p>
            <a:pPr lvl="0" algn="just"/>
            <a:r>
              <a:rPr lang="tr-TR" sz="2800" dirty="0">
                <a:ln w="0"/>
                <a:solidFill>
                  <a:prstClr val="black"/>
                </a:solidFill>
                <a:effectLst>
                  <a:outerShdw blurRad="38100" dist="19050" dir="2700000" algn="tl" rotWithShape="0">
                    <a:prstClr val="black">
                      <a:alpha val="40000"/>
                    </a:prstClr>
                  </a:outerShdw>
                </a:effectLst>
              </a:rPr>
              <a:t>Ayrıca okulöncesi çağda bazı temel kavramların çocuğa bilgisayarla öğretilebileceği konusunda ortak görüşler bulunmaktadır. Bu düşüncelerden hareketle, okulöncesi ve okul çağındaki çocuklar için önceden yazılmış bilgisayar eğitim programları bulunmaktadır.</a:t>
            </a:r>
          </a:p>
        </p:txBody>
      </p:sp>
    </p:spTree>
    <p:extLst>
      <p:ext uri="{BB962C8B-B14F-4D97-AF65-F5344CB8AC3E}">
        <p14:creationId xmlns:p14="http://schemas.microsoft.com/office/powerpoint/2010/main" val="1035246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457200" y="371475"/>
            <a:ext cx="11158538" cy="572928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3" name="Dikdörtgen 2"/>
          <p:cNvSpPr/>
          <p:nvPr/>
        </p:nvSpPr>
        <p:spPr>
          <a:xfrm>
            <a:off x="1371599" y="1781472"/>
            <a:ext cx="10292181" cy="2308324"/>
          </a:xfrm>
          <a:prstGeom prst="rect">
            <a:avLst/>
          </a:prstGeom>
          <a:noFill/>
        </p:spPr>
        <p:txBody>
          <a:bodyPr wrap="square" lIns="91440" tIns="45720" rIns="91440" bIns="45720">
            <a:spAutoFit/>
          </a:bodyPr>
          <a:lstStyle/>
          <a:p>
            <a:pPr algn="ctr"/>
            <a:r>
              <a:rPr lang="tr-TR" sz="7200" dirty="0">
                <a:ln w="0"/>
                <a:effectLst>
                  <a:outerShdw blurRad="38100" dist="19050" dir="2700000" algn="tl" rotWithShape="0">
                    <a:schemeClr val="dk1">
                      <a:alpha val="40000"/>
                    </a:schemeClr>
                  </a:outerShdw>
                </a:effectLst>
              </a:rPr>
              <a:t>Bilgisayarın Eğitimde Önemi</a:t>
            </a:r>
          </a:p>
        </p:txBody>
      </p:sp>
    </p:spTree>
    <p:extLst>
      <p:ext uri="{BB962C8B-B14F-4D97-AF65-F5344CB8AC3E}">
        <p14:creationId xmlns:p14="http://schemas.microsoft.com/office/powerpoint/2010/main" val="2236587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33350" y="542926"/>
            <a:ext cx="12058650" cy="511492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914400" y="1628774"/>
            <a:ext cx="10615612" cy="2677656"/>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Eğitimin temelinde, yaşayarak öğrenme ve çocukların ilgi duydukları alanlara yönelmelerini sağlamak yatmaktadır. Okul yaşantısı çocuklara düşüncelerini yönlendirmeyi, işlevsel nitelikler yerine kavramsal nitelikleri temel alarak bilgilerini sınıflandırabilmeyi kazandırmaktadır. Bunun sonucu olarak da çocuklar yeni öğrenme stratejileri geliştirmekte ve öğrendiklerini değişik alanlarda kullanabilmektedir.</a:t>
            </a:r>
          </a:p>
        </p:txBody>
      </p:sp>
    </p:spTree>
    <p:extLst>
      <p:ext uri="{BB962C8B-B14F-4D97-AF65-F5344CB8AC3E}">
        <p14:creationId xmlns:p14="http://schemas.microsoft.com/office/powerpoint/2010/main" val="1649699868"/>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TotalTime>
  <Words>548</Words>
  <Application>Microsoft Macintosh PowerPoint</Application>
  <PresentationFormat>Geniş ekran</PresentationFormat>
  <Paragraphs>23</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15</cp:revision>
  <dcterms:created xsi:type="dcterms:W3CDTF">2017-12-16T20:12:34Z</dcterms:created>
  <dcterms:modified xsi:type="dcterms:W3CDTF">2020-05-04T19:20:27Z</dcterms:modified>
</cp:coreProperties>
</file>