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24"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C73BA1-2673-400E-84CF-BFF3CE980A9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E343126-585A-437A-871B-ABC0BBAB2F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C8CCABD-CE3A-4DFE-9E11-AFA12B67F0FF}"/>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5" name="Alt Bilgi Yer Tutucusu 4">
            <a:extLst>
              <a:ext uri="{FF2B5EF4-FFF2-40B4-BE49-F238E27FC236}">
                <a16:creationId xmlns:a16="http://schemas.microsoft.com/office/drawing/2014/main" id="{E1D17A3E-9FB5-416B-B773-70B0CE905B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A61C182-2288-458F-B1D6-2122DA5AF9CF}"/>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541523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D07E4F-F27C-4641-AA3D-14C33E199D0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87A67B6-D0D0-4E36-AAEC-740B226910A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31C27F7-BB86-4747-A62D-E0592DCBA2BC}"/>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5" name="Alt Bilgi Yer Tutucusu 4">
            <a:extLst>
              <a:ext uri="{FF2B5EF4-FFF2-40B4-BE49-F238E27FC236}">
                <a16:creationId xmlns:a16="http://schemas.microsoft.com/office/drawing/2014/main" id="{A3C6344D-0468-4DFC-AFC8-E902F0F053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3523C7-08D9-431D-9F05-E180CF345ABD}"/>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2067707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7E4F3CE-0560-44D3-842B-717DD6DB17E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6B7161C-89AF-4741-A556-4BD72EBEE30C}"/>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1E4C70D-A0F8-4240-82D0-1C6411C1B63E}"/>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5" name="Alt Bilgi Yer Tutucusu 4">
            <a:extLst>
              <a:ext uri="{FF2B5EF4-FFF2-40B4-BE49-F238E27FC236}">
                <a16:creationId xmlns:a16="http://schemas.microsoft.com/office/drawing/2014/main" id="{94474792-0C4F-4FF3-9B44-8E84B6556DB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E975310-7117-4A73-9E80-D7675E8BC6AF}"/>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183557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F76131-2E76-434D-9EC8-1F64413F514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5D041B-D7E6-4080-8901-8975BEDA801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1CCEE1-F2B3-45E5-A6B2-E3B3ACBE7A66}"/>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5" name="Alt Bilgi Yer Tutucusu 4">
            <a:extLst>
              <a:ext uri="{FF2B5EF4-FFF2-40B4-BE49-F238E27FC236}">
                <a16:creationId xmlns:a16="http://schemas.microsoft.com/office/drawing/2014/main" id="{91C68B52-E80B-448B-B4ED-F4B2AA571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90B4592-FBDE-491C-B9EA-0B85E2F6D37A}"/>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3398037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86FF21-CEC2-4417-8060-732DD193101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46E1E8D-7543-4148-8DCE-B099CDA920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3774F1A-DE82-4B97-B34F-762A921B7C7A}"/>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5" name="Alt Bilgi Yer Tutucusu 4">
            <a:extLst>
              <a:ext uri="{FF2B5EF4-FFF2-40B4-BE49-F238E27FC236}">
                <a16:creationId xmlns:a16="http://schemas.microsoft.com/office/drawing/2014/main" id="{69E2C957-C8BC-491A-8184-09ED11A5381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C6F10B-B0D5-480E-8A7B-3F9FA2265380}"/>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366806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937BE3-190C-442F-8700-9508DBC717D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5965E3-7D3D-4A0F-9105-AC73A101D78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474214C-B7A1-4E73-A53C-1B6B4DEE694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4C16D3D-0ADE-4B32-8062-1EB1DB817043}"/>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6" name="Alt Bilgi Yer Tutucusu 5">
            <a:extLst>
              <a:ext uri="{FF2B5EF4-FFF2-40B4-BE49-F238E27FC236}">
                <a16:creationId xmlns:a16="http://schemas.microsoft.com/office/drawing/2014/main" id="{59BACABA-FF98-46BA-8796-7A4F0C38F2D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CE6DBA5-3106-4702-A168-03BA04138605}"/>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3457617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9C4D64-8EF5-4BFA-AB74-A9D389320B0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F7964FE-7F73-419E-883F-C589A0582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B16E43C-324E-4BF4-BB1D-3B40A1503DB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DE4F6D6-B566-4E20-B658-821184B697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ABBF578-C235-427D-B980-0CC85744F29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B48FF6C-B5BA-4D04-888C-C1DEC3491033}"/>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8" name="Alt Bilgi Yer Tutucusu 7">
            <a:extLst>
              <a:ext uri="{FF2B5EF4-FFF2-40B4-BE49-F238E27FC236}">
                <a16:creationId xmlns:a16="http://schemas.microsoft.com/office/drawing/2014/main" id="{11DB0A55-C70F-43F7-BB0D-070AE8E7D47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9B0F146-1577-410C-BB83-D5BDD00F1718}"/>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83711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14CB14-1E91-4AA2-8099-F8EBA04516B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B46D7F5-4875-4510-BE83-D8113381047A}"/>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4" name="Alt Bilgi Yer Tutucusu 3">
            <a:extLst>
              <a:ext uri="{FF2B5EF4-FFF2-40B4-BE49-F238E27FC236}">
                <a16:creationId xmlns:a16="http://schemas.microsoft.com/office/drawing/2014/main" id="{E572D119-FFB6-4123-B32A-3E79500D5E4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7C88862-1C94-4104-9132-BCE9B3B903F4}"/>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76959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76A6DE6-7DA1-47B5-B802-87E5816C4106}"/>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3" name="Alt Bilgi Yer Tutucusu 2">
            <a:extLst>
              <a:ext uri="{FF2B5EF4-FFF2-40B4-BE49-F238E27FC236}">
                <a16:creationId xmlns:a16="http://schemas.microsoft.com/office/drawing/2014/main" id="{DACD7091-55D4-4AE6-B41D-C87B51D82BD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6A5259F-A97D-41AB-BD58-A4BF972207C2}"/>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1155860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6D57E6-E94C-403F-8D2D-E19878074CC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84D5091-2B16-4264-8105-4F42AA2C42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5F414BB-EF4C-4085-9B63-640E082001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78B8CD8-F307-4B4A-AFA2-1ABC2FC799C3}"/>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6" name="Alt Bilgi Yer Tutucusu 5">
            <a:extLst>
              <a:ext uri="{FF2B5EF4-FFF2-40B4-BE49-F238E27FC236}">
                <a16:creationId xmlns:a16="http://schemas.microsoft.com/office/drawing/2014/main" id="{E32261C8-218F-4698-A664-0D60E467C45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BB7AA64-FDDE-4DCF-A2E4-DD40F8395D06}"/>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208348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5212A2-348B-4DF9-8B57-82B7F3CE5EF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F7BFE37-9170-422E-A8BC-88689CEFCC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BE4B0AC-D3EF-401D-A7CA-1AF31F462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24508D9-426A-4BB5-94BD-C4AAD93BE97E}"/>
              </a:ext>
            </a:extLst>
          </p:cNvPr>
          <p:cNvSpPr>
            <a:spLocks noGrp="1"/>
          </p:cNvSpPr>
          <p:nvPr>
            <p:ph type="dt" sz="half" idx="10"/>
          </p:nvPr>
        </p:nvSpPr>
        <p:spPr/>
        <p:txBody>
          <a:bodyPr/>
          <a:lstStyle/>
          <a:p>
            <a:fld id="{5747CB34-BF61-45D3-BCA7-33C7C12CE630}" type="datetimeFigureOut">
              <a:rPr lang="tr-TR" smtClean="0"/>
              <a:t>19.03.2021</a:t>
            </a:fld>
            <a:endParaRPr lang="tr-TR"/>
          </a:p>
        </p:txBody>
      </p:sp>
      <p:sp>
        <p:nvSpPr>
          <p:cNvPr id="6" name="Alt Bilgi Yer Tutucusu 5">
            <a:extLst>
              <a:ext uri="{FF2B5EF4-FFF2-40B4-BE49-F238E27FC236}">
                <a16:creationId xmlns:a16="http://schemas.microsoft.com/office/drawing/2014/main" id="{8D91A9FF-DBCB-4DFA-8310-AB6516D83F1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4768AB2-0BCA-4B88-AD27-49AADB532B73}"/>
              </a:ext>
            </a:extLst>
          </p:cNvPr>
          <p:cNvSpPr>
            <a:spLocks noGrp="1"/>
          </p:cNvSpPr>
          <p:nvPr>
            <p:ph type="sldNum" sz="quarter" idx="12"/>
          </p:nvPr>
        </p:nvSpPr>
        <p:spPr/>
        <p:txBody>
          <a:bodyPr/>
          <a:lstStyle/>
          <a:p>
            <a:fld id="{42B8E60E-6298-4E84-8D32-212C2DC1CF41}" type="slidenum">
              <a:rPr lang="tr-TR" smtClean="0"/>
              <a:t>‹#›</a:t>
            </a:fld>
            <a:endParaRPr lang="tr-TR"/>
          </a:p>
        </p:txBody>
      </p:sp>
    </p:spTree>
    <p:extLst>
      <p:ext uri="{BB962C8B-B14F-4D97-AF65-F5344CB8AC3E}">
        <p14:creationId xmlns:p14="http://schemas.microsoft.com/office/powerpoint/2010/main" val="313981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91DA164-13EC-42BB-A839-E370668524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26E64E3-20D8-47F0-A5D2-E6A2254848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87C12E8-A5EE-444D-B294-42678047A3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7CB34-BF61-45D3-BCA7-33C7C12CE630}" type="datetimeFigureOut">
              <a:rPr lang="tr-TR" smtClean="0"/>
              <a:t>19.03.2021</a:t>
            </a:fld>
            <a:endParaRPr lang="tr-TR"/>
          </a:p>
        </p:txBody>
      </p:sp>
      <p:sp>
        <p:nvSpPr>
          <p:cNvPr id="5" name="Alt Bilgi Yer Tutucusu 4">
            <a:extLst>
              <a:ext uri="{FF2B5EF4-FFF2-40B4-BE49-F238E27FC236}">
                <a16:creationId xmlns:a16="http://schemas.microsoft.com/office/drawing/2014/main" id="{FF445EC2-D182-4463-998F-046C85C4E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6BC7F7B-DEEB-423C-900A-3E28A1D4BA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B8E60E-6298-4E84-8D32-212C2DC1CF41}" type="slidenum">
              <a:rPr lang="tr-TR" smtClean="0"/>
              <a:t>‹#›</a:t>
            </a:fld>
            <a:endParaRPr lang="tr-TR"/>
          </a:p>
        </p:txBody>
      </p:sp>
    </p:spTree>
    <p:extLst>
      <p:ext uri="{BB962C8B-B14F-4D97-AF65-F5344CB8AC3E}">
        <p14:creationId xmlns:p14="http://schemas.microsoft.com/office/powerpoint/2010/main" val="2953972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94B1B8-E8B2-4654-B0BB-21DC4465DC88}"/>
              </a:ext>
            </a:extLst>
          </p:cNvPr>
          <p:cNvSpPr>
            <a:spLocks noGrp="1"/>
          </p:cNvSpPr>
          <p:nvPr>
            <p:ph type="ctrTitle"/>
          </p:nvPr>
        </p:nvSpPr>
        <p:spPr/>
        <p:txBody>
          <a:bodyPr/>
          <a:lstStyle/>
          <a:p>
            <a:r>
              <a:rPr lang="tr-TR" dirty="0"/>
              <a:t>Konu 8. </a:t>
            </a:r>
            <a:r>
              <a:rPr lang="tr-TR"/>
              <a:t>Hedef Kitle ve Halkla </a:t>
            </a:r>
            <a:r>
              <a:rPr lang="tr-TR" dirty="0"/>
              <a:t>İlişkiler Süreci</a:t>
            </a:r>
          </a:p>
        </p:txBody>
      </p:sp>
    </p:spTree>
    <p:extLst>
      <p:ext uri="{BB962C8B-B14F-4D97-AF65-F5344CB8AC3E}">
        <p14:creationId xmlns:p14="http://schemas.microsoft.com/office/powerpoint/2010/main" val="3004324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F55A03-7A22-4095-9590-1C62C78AF841}"/>
              </a:ext>
            </a:extLst>
          </p:cNvPr>
          <p:cNvSpPr>
            <a:spLocks noGrp="1"/>
          </p:cNvSpPr>
          <p:nvPr>
            <p:ph type="title"/>
          </p:nvPr>
        </p:nvSpPr>
        <p:spPr/>
        <p:txBody>
          <a:bodyPr/>
          <a:lstStyle/>
          <a:p>
            <a:r>
              <a:rPr lang="tr-TR" dirty="0"/>
              <a:t>Değerlendirme</a:t>
            </a:r>
          </a:p>
        </p:txBody>
      </p:sp>
      <p:sp>
        <p:nvSpPr>
          <p:cNvPr id="3" name="İçerik Yer Tutucusu 2">
            <a:extLst>
              <a:ext uri="{FF2B5EF4-FFF2-40B4-BE49-F238E27FC236}">
                <a16:creationId xmlns:a16="http://schemas.microsoft.com/office/drawing/2014/main" id="{59AB0FAB-6253-43D9-9D38-4A4E708A7256}"/>
              </a:ext>
            </a:extLst>
          </p:cNvPr>
          <p:cNvSpPr>
            <a:spLocks noGrp="1"/>
          </p:cNvSpPr>
          <p:nvPr>
            <p:ph idx="1"/>
          </p:nvPr>
        </p:nvSpPr>
        <p:spPr/>
        <p:txBody>
          <a:bodyPr/>
          <a:lstStyle/>
          <a:p>
            <a:r>
              <a:rPr lang="tr-TR" dirty="0"/>
              <a:t>Değerlendirme aşamasından bir şeyleri kanıtlamak için değil, neyin nasıl olduğunu öğrenmek için yararlanılmalıdır. Hazırlanan plan ve </a:t>
            </a:r>
            <a:r>
              <a:rPr lang="tr-TR" dirty="0" err="1"/>
              <a:t>progamlar</a:t>
            </a:r>
            <a:r>
              <a:rPr lang="tr-TR" dirty="0"/>
              <a:t> tamamlanır ve kuruluşa katkısı ölçümlenmeye çalışılır. Burada sadece kampanya başarısının tespiti için kullanılmaz. Bir sonraki Halkla ilişkiler kampanyasının bilgi toplama aşamasını da oluşturur. Sonraki stratejiler için yol göstericidir. Burada sosyal bilimler araştırmalarında kullanılan yöntem ve teknikler kullanılabilir. Nasıl araştırma kısmında kullandıysak, değerlendirme kısmında da anket, içerik analizi, mülakat, odak grup çalışmaları, katılımcı gözlem, vaka analizi, internet araştırmaları, veri analizi gibi farklı yöntem ve teknikler kullanılabilir</a:t>
            </a:r>
          </a:p>
        </p:txBody>
      </p:sp>
      <p:sp>
        <p:nvSpPr>
          <p:cNvPr id="4" name="Metin kutusu 3">
            <a:extLst>
              <a:ext uri="{FF2B5EF4-FFF2-40B4-BE49-F238E27FC236}">
                <a16:creationId xmlns:a16="http://schemas.microsoft.com/office/drawing/2014/main" id="{516A3F3A-E303-4066-A31D-CA2DB7520C2A}"/>
              </a:ext>
            </a:extLst>
          </p:cNvPr>
          <p:cNvSpPr txBox="1"/>
          <p:nvPr/>
        </p:nvSpPr>
        <p:spPr>
          <a:xfrm>
            <a:off x="1184348" y="6323106"/>
            <a:ext cx="10016565" cy="369332"/>
          </a:xfrm>
          <a:prstGeom prst="rect">
            <a:avLst/>
          </a:prstGeom>
          <a:noFill/>
        </p:spPr>
        <p:txBody>
          <a:bodyPr wrap="square" rtlCol="0">
            <a:spAutoFit/>
          </a:bodyPr>
          <a:lstStyle/>
          <a:p>
            <a:r>
              <a:rPr lang="tr-TR" b="1" dirty="0"/>
              <a:t>KAYNAK</a:t>
            </a:r>
            <a:r>
              <a:rPr lang="tr-TR" dirty="0"/>
              <a:t>: Balta </a:t>
            </a:r>
            <a:r>
              <a:rPr lang="tr-TR" dirty="0" err="1"/>
              <a:t>Peltekoğlu</a:t>
            </a:r>
            <a:r>
              <a:rPr lang="tr-TR" dirty="0"/>
              <a:t>, Filiz, Halkla İlişkiler Nedir? İstanbul : Beta Yay. 2016, </a:t>
            </a:r>
          </a:p>
        </p:txBody>
      </p:sp>
    </p:spTree>
    <p:extLst>
      <p:ext uri="{BB962C8B-B14F-4D97-AF65-F5344CB8AC3E}">
        <p14:creationId xmlns:p14="http://schemas.microsoft.com/office/powerpoint/2010/main" val="311604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961AE6-4A9B-41A4-A546-AE6846C1B209}"/>
              </a:ext>
            </a:extLst>
          </p:cNvPr>
          <p:cNvSpPr>
            <a:spLocks noGrp="1"/>
          </p:cNvSpPr>
          <p:nvPr>
            <p:ph type="title"/>
          </p:nvPr>
        </p:nvSpPr>
        <p:spPr/>
        <p:txBody>
          <a:bodyPr/>
          <a:lstStyle/>
          <a:p>
            <a:r>
              <a:rPr lang="tr-TR" dirty="0"/>
              <a:t>Hedef Kitle ? </a:t>
            </a:r>
          </a:p>
        </p:txBody>
      </p:sp>
      <p:sp>
        <p:nvSpPr>
          <p:cNvPr id="3" name="İçerik Yer Tutucusu 2">
            <a:extLst>
              <a:ext uri="{FF2B5EF4-FFF2-40B4-BE49-F238E27FC236}">
                <a16:creationId xmlns:a16="http://schemas.microsoft.com/office/drawing/2014/main" id="{123BE8A4-F12B-44BD-8EAA-CCCD0731CDEC}"/>
              </a:ext>
            </a:extLst>
          </p:cNvPr>
          <p:cNvSpPr>
            <a:spLocks noGrp="1"/>
          </p:cNvSpPr>
          <p:nvPr>
            <p:ph idx="1"/>
          </p:nvPr>
        </p:nvSpPr>
        <p:spPr/>
        <p:txBody>
          <a:bodyPr/>
          <a:lstStyle/>
          <a:p>
            <a:r>
              <a:rPr lang="tr-TR" sz="3200" dirty="0"/>
              <a:t>İç ve Dış Hedef Kitle</a:t>
            </a:r>
          </a:p>
          <a:p>
            <a:r>
              <a:rPr lang="tr-TR" sz="3200" dirty="0"/>
              <a:t>Birincil, İkincil ve Marjinal Hedef Kitle</a:t>
            </a:r>
          </a:p>
          <a:p>
            <a:r>
              <a:rPr lang="tr-TR" sz="3200" dirty="0"/>
              <a:t>Mevcut ve Potansiyel Hedef Kitle</a:t>
            </a:r>
          </a:p>
          <a:p>
            <a:r>
              <a:rPr lang="tr-TR" sz="3200" dirty="0"/>
              <a:t>Destekleyen, karşı tavır takınan ve kararsız hedef kitle</a:t>
            </a:r>
          </a:p>
          <a:p>
            <a:endParaRPr lang="tr-TR" dirty="0"/>
          </a:p>
        </p:txBody>
      </p:sp>
    </p:spTree>
    <p:extLst>
      <p:ext uri="{BB962C8B-B14F-4D97-AF65-F5344CB8AC3E}">
        <p14:creationId xmlns:p14="http://schemas.microsoft.com/office/powerpoint/2010/main" val="3342531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0FBC38-C8BA-4D81-9895-D858F789A8A1}"/>
              </a:ext>
            </a:extLst>
          </p:cNvPr>
          <p:cNvSpPr>
            <a:spLocks noGrp="1"/>
          </p:cNvSpPr>
          <p:nvPr>
            <p:ph type="title"/>
          </p:nvPr>
        </p:nvSpPr>
        <p:spPr/>
        <p:txBody>
          <a:bodyPr/>
          <a:lstStyle/>
          <a:p>
            <a:r>
              <a:rPr lang="tr-TR" dirty="0"/>
              <a:t>Hedef Kitle Çeşitleri</a:t>
            </a:r>
          </a:p>
        </p:txBody>
      </p:sp>
      <p:sp>
        <p:nvSpPr>
          <p:cNvPr id="3" name="İçerik Yer Tutucusu 2">
            <a:extLst>
              <a:ext uri="{FF2B5EF4-FFF2-40B4-BE49-F238E27FC236}">
                <a16:creationId xmlns:a16="http://schemas.microsoft.com/office/drawing/2014/main" id="{E213EFD1-7B7F-43C5-B7BC-6BF21A5213E1}"/>
              </a:ext>
            </a:extLst>
          </p:cNvPr>
          <p:cNvSpPr>
            <a:spLocks noGrp="1"/>
          </p:cNvSpPr>
          <p:nvPr>
            <p:ph idx="1"/>
          </p:nvPr>
        </p:nvSpPr>
        <p:spPr>
          <a:xfrm>
            <a:off x="838200" y="1491916"/>
            <a:ext cx="11270380" cy="5226517"/>
          </a:xfrm>
        </p:spPr>
        <p:txBody>
          <a:bodyPr>
            <a:normAutofit fontScale="92500"/>
          </a:bodyPr>
          <a:lstStyle/>
          <a:p>
            <a:r>
              <a:rPr lang="tr-TR" sz="3200" dirty="0"/>
              <a:t>Toplumsal Çevre</a:t>
            </a:r>
          </a:p>
          <a:p>
            <a:r>
              <a:rPr lang="tr-TR" sz="3200" dirty="0"/>
              <a:t>Potansiyel işgücü (nitelikli işgücü ihtiyacı)</a:t>
            </a:r>
          </a:p>
          <a:p>
            <a:r>
              <a:rPr lang="tr-TR" sz="3200" dirty="0"/>
              <a:t>Çalışanlar (hem dışarıya karşı temsilci, hem de verimlilik için önemli)</a:t>
            </a:r>
          </a:p>
          <a:p>
            <a:r>
              <a:rPr lang="tr-TR" sz="3200" dirty="0"/>
              <a:t>Hammadde ve Hizmet Sağlayanlar (çıktı için girdi şart, B2B ilişkileri)</a:t>
            </a:r>
          </a:p>
          <a:p>
            <a:r>
              <a:rPr lang="tr-TR" sz="3200" dirty="0"/>
              <a:t>Dağıtımcılar (komisyoncu, simsar, perakendeci, bayiler..)</a:t>
            </a:r>
          </a:p>
          <a:p>
            <a:r>
              <a:rPr lang="tr-TR" sz="3200" dirty="0"/>
              <a:t>Finansal Hedef Kitle (yatırım uzmanları, sigorta şirketleri, kredili satış) </a:t>
            </a:r>
          </a:p>
          <a:p>
            <a:r>
              <a:rPr lang="tr-TR" sz="3200" dirty="0"/>
              <a:t>Tüketiciler ve Ürünü Kullananlar (bireysel tüketen, başka ürün üretiminde kullanan) </a:t>
            </a:r>
          </a:p>
          <a:p>
            <a:r>
              <a:rPr lang="tr-TR" sz="3200" dirty="0"/>
              <a:t>Kamuoyu Önderleri (görüşleriyle diğer insanlar üzerinde etkili olabilen bireyler)</a:t>
            </a:r>
          </a:p>
          <a:p>
            <a:endParaRPr lang="tr-TR" sz="3200" dirty="0"/>
          </a:p>
        </p:txBody>
      </p:sp>
    </p:spTree>
    <p:extLst>
      <p:ext uri="{BB962C8B-B14F-4D97-AF65-F5344CB8AC3E}">
        <p14:creationId xmlns:p14="http://schemas.microsoft.com/office/powerpoint/2010/main" val="390924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D0D773-ABCB-40EE-BE20-D3332D51F968}"/>
              </a:ext>
            </a:extLst>
          </p:cNvPr>
          <p:cNvSpPr>
            <a:spLocks noGrp="1"/>
          </p:cNvSpPr>
          <p:nvPr>
            <p:ph type="title"/>
          </p:nvPr>
        </p:nvSpPr>
        <p:spPr/>
        <p:txBody>
          <a:bodyPr/>
          <a:lstStyle/>
          <a:p>
            <a:r>
              <a:rPr lang="tr-TR" dirty="0"/>
              <a:t>Halkla İlişkiler Süreci</a:t>
            </a:r>
          </a:p>
        </p:txBody>
      </p:sp>
      <p:sp>
        <p:nvSpPr>
          <p:cNvPr id="3" name="İçerik Yer Tutucusu 2">
            <a:extLst>
              <a:ext uri="{FF2B5EF4-FFF2-40B4-BE49-F238E27FC236}">
                <a16:creationId xmlns:a16="http://schemas.microsoft.com/office/drawing/2014/main" id="{BAF44CC1-0CE4-4D57-A484-5E203F02B1E6}"/>
              </a:ext>
            </a:extLst>
          </p:cNvPr>
          <p:cNvSpPr>
            <a:spLocks noGrp="1"/>
          </p:cNvSpPr>
          <p:nvPr>
            <p:ph idx="1"/>
          </p:nvPr>
        </p:nvSpPr>
        <p:spPr>
          <a:xfrm>
            <a:off x="838200" y="1482291"/>
            <a:ext cx="11241504" cy="5197642"/>
          </a:xfrm>
        </p:spPr>
        <p:txBody>
          <a:bodyPr>
            <a:normAutofit fontScale="92500" lnSpcReduction="10000"/>
          </a:bodyPr>
          <a:lstStyle/>
          <a:p>
            <a:pPr marL="0" indent="0">
              <a:buNone/>
            </a:pPr>
            <a:r>
              <a:rPr lang="tr-TR" dirty="0"/>
              <a:t>«Hedef kitlelerle </a:t>
            </a:r>
            <a:r>
              <a:rPr lang="tr-TR" dirty="0" err="1"/>
              <a:t>iknayı</a:t>
            </a:r>
            <a:r>
              <a:rPr lang="tr-TR" dirty="0"/>
              <a:t> temel alan iletişimin oluşturulması ve geliştirmesi esasına dayanan halkla ilişkilerin etkililiği, stratejisinin sağlam temeller üzerine dayandırılmasına bağlıdır.»  </a:t>
            </a:r>
          </a:p>
          <a:p>
            <a:pPr marL="0" indent="0">
              <a:buNone/>
            </a:pPr>
            <a:r>
              <a:rPr lang="tr-TR" dirty="0"/>
              <a:t>«Bir halkla ilişkiler kampanyası; araştırma, planlama, aksiyon ve iletişim ile sonuçların değerlendirilmesinden oluşan süreci mutlaka yaşamalı, bu sürece ilişkin amaçlar belirlenerek, strateji ve taktikler geliştirilmelidir. Bu süreci, işletmenin dışında gerçekleşen olaylar da etkilemektedir. Örneğin, çevre işletmenin amaçlarını, işletmenin amaçları ise halkla ilişkiler programını belirlemektedir. Bu bağlamda, bir halkla ilişkiler sürecini ve geliştirilecek strateji/taktikleri etkileyen faktörler; </a:t>
            </a:r>
          </a:p>
          <a:p>
            <a:pPr marL="0" indent="0">
              <a:buNone/>
            </a:pPr>
            <a:r>
              <a:rPr lang="tr-TR" dirty="0"/>
              <a:t>Çevre</a:t>
            </a:r>
          </a:p>
          <a:p>
            <a:pPr marL="0" indent="0">
              <a:buNone/>
            </a:pPr>
            <a:r>
              <a:rPr lang="tr-TR" dirty="0"/>
              <a:t>Kurumun amaçları</a:t>
            </a:r>
          </a:p>
          <a:p>
            <a:pPr marL="0" indent="0">
              <a:buNone/>
            </a:pPr>
            <a:r>
              <a:rPr lang="tr-TR" dirty="0"/>
              <a:t>Halkla ilişkiler amaç ve stratejisi</a:t>
            </a:r>
          </a:p>
          <a:p>
            <a:pPr marL="0" indent="0">
              <a:buNone/>
            </a:pPr>
            <a:r>
              <a:rPr lang="tr-TR" dirty="0"/>
              <a:t>Halkla ilişkiler programları  biçiminde açıklanabilir.» (</a:t>
            </a:r>
            <a:r>
              <a:rPr lang="tr-TR" dirty="0" err="1"/>
              <a:t>Peltekoğlu</a:t>
            </a:r>
            <a:r>
              <a:rPr lang="tr-TR" dirty="0"/>
              <a:t>, 2016: 186)</a:t>
            </a:r>
          </a:p>
          <a:p>
            <a:pPr marL="0" indent="0">
              <a:buNone/>
            </a:pPr>
            <a:endParaRPr lang="tr-TR" dirty="0"/>
          </a:p>
        </p:txBody>
      </p:sp>
    </p:spTree>
    <p:extLst>
      <p:ext uri="{BB962C8B-B14F-4D97-AF65-F5344CB8AC3E}">
        <p14:creationId xmlns:p14="http://schemas.microsoft.com/office/powerpoint/2010/main" val="2468952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C59A4A-2DEC-4454-AF2E-7ED96C0B2832}"/>
              </a:ext>
            </a:extLst>
          </p:cNvPr>
          <p:cNvSpPr>
            <a:spLocks noGrp="1"/>
          </p:cNvSpPr>
          <p:nvPr>
            <p:ph type="title"/>
          </p:nvPr>
        </p:nvSpPr>
        <p:spPr/>
        <p:txBody>
          <a:bodyPr/>
          <a:lstStyle/>
          <a:p>
            <a:r>
              <a:rPr lang="tr-TR" dirty="0"/>
              <a:t>Halkla İlişkilerde Dört Adım Süreci</a:t>
            </a:r>
          </a:p>
        </p:txBody>
      </p:sp>
      <p:sp>
        <p:nvSpPr>
          <p:cNvPr id="3" name="İçerik Yer Tutucusu 2">
            <a:extLst>
              <a:ext uri="{FF2B5EF4-FFF2-40B4-BE49-F238E27FC236}">
                <a16:creationId xmlns:a16="http://schemas.microsoft.com/office/drawing/2014/main" id="{5620EDBD-5D69-4729-9743-AC0FEA550A03}"/>
              </a:ext>
            </a:extLst>
          </p:cNvPr>
          <p:cNvSpPr>
            <a:spLocks noGrp="1"/>
          </p:cNvSpPr>
          <p:nvPr>
            <p:ph idx="1"/>
          </p:nvPr>
        </p:nvSpPr>
        <p:spPr>
          <a:xfrm>
            <a:off x="548640" y="5919537"/>
            <a:ext cx="10805160" cy="573337"/>
          </a:xfrm>
        </p:spPr>
        <p:txBody>
          <a:bodyPr>
            <a:normAutofit fontScale="77500" lnSpcReduction="20000"/>
          </a:bodyPr>
          <a:lstStyle/>
          <a:p>
            <a:r>
              <a:rPr lang="tr-TR" dirty="0"/>
              <a:t>Balta </a:t>
            </a:r>
            <a:r>
              <a:rPr lang="tr-TR" dirty="0" err="1"/>
              <a:t>Peltekoğlu</a:t>
            </a:r>
            <a:r>
              <a:rPr lang="tr-TR" dirty="0"/>
              <a:t>, Filiz, (2016), Halkla İlişkiler Nedir?, 9. Baskı, Beta Basım Yay. İstanbul, </a:t>
            </a:r>
            <a:r>
              <a:rPr lang="tr-TR" dirty="0" err="1"/>
              <a:t>syf</a:t>
            </a:r>
            <a:r>
              <a:rPr lang="tr-TR" dirty="0"/>
              <a:t>. 188</a:t>
            </a:r>
          </a:p>
          <a:p>
            <a:endParaRPr lang="tr-TR" dirty="0"/>
          </a:p>
        </p:txBody>
      </p:sp>
      <p:pic>
        <p:nvPicPr>
          <p:cNvPr id="5" name="İçerik Yer Tutucusu 3">
            <a:extLst>
              <a:ext uri="{FF2B5EF4-FFF2-40B4-BE49-F238E27FC236}">
                <a16:creationId xmlns:a16="http://schemas.microsoft.com/office/drawing/2014/main" id="{C78BF835-FFD0-4D68-B5E7-AE6671459431}"/>
              </a:ext>
            </a:extLst>
          </p:cNvPr>
          <p:cNvPicPr>
            <a:picLocks noChangeAspect="1"/>
          </p:cNvPicPr>
          <p:nvPr/>
        </p:nvPicPr>
        <p:blipFill>
          <a:blip r:embed="rId2"/>
          <a:stretch>
            <a:fillRect/>
          </a:stretch>
        </p:blipFill>
        <p:spPr>
          <a:xfrm>
            <a:off x="2999774" y="1637319"/>
            <a:ext cx="4857294" cy="4070462"/>
          </a:xfrm>
          <a:prstGeom prst="rect">
            <a:avLst/>
          </a:prstGeom>
        </p:spPr>
      </p:pic>
    </p:spTree>
    <p:extLst>
      <p:ext uri="{BB962C8B-B14F-4D97-AF65-F5344CB8AC3E}">
        <p14:creationId xmlns:p14="http://schemas.microsoft.com/office/powerpoint/2010/main" val="281271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D28120-2887-4904-9BB8-C503246683B2}"/>
              </a:ext>
            </a:extLst>
          </p:cNvPr>
          <p:cNvSpPr>
            <a:spLocks noGrp="1"/>
          </p:cNvSpPr>
          <p:nvPr>
            <p:ph type="title"/>
          </p:nvPr>
        </p:nvSpPr>
        <p:spPr/>
        <p:txBody>
          <a:bodyPr/>
          <a:lstStyle/>
          <a:p>
            <a:r>
              <a:rPr lang="tr-TR" dirty="0"/>
              <a:t>Halkla İlişkiler Sürecinin Aşamaları</a:t>
            </a:r>
          </a:p>
        </p:txBody>
      </p:sp>
      <p:sp>
        <p:nvSpPr>
          <p:cNvPr id="3" name="İçerik Yer Tutucusu 2">
            <a:extLst>
              <a:ext uri="{FF2B5EF4-FFF2-40B4-BE49-F238E27FC236}">
                <a16:creationId xmlns:a16="http://schemas.microsoft.com/office/drawing/2014/main" id="{2AB120A0-5654-4893-8A7B-7C381A4A1C49}"/>
              </a:ext>
            </a:extLst>
          </p:cNvPr>
          <p:cNvSpPr>
            <a:spLocks noGrp="1"/>
          </p:cNvSpPr>
          <p:nvPr>
            <p:ph idx="1"/>
          </p:nvPr>
        </p:nvSpPr>
        <p:spPr>
          <a:xfrm>
            <a:off x="838200" y="1825625"/>
            <a:ext cx="11077876" cy="4667250"/>
          </a:xfrm>
        </p:spPr>
        <p:txBody>
          <a:bodyPr>
            <a:normAutofit fontScale="92500" lnSpcReduction="10000"/>
          </a:bodyPr>
          <a:lstStyle/>
          <a:p>
            <a:r>
              <a:rPr lang="tr-TR" dirty="0"/>
              <a:t>«</a:t>
            </a:r>
            <a:r>
              <a:rPr lang="tr-TR" b="1" dirty="0"/>
              <a:t>Durum saptama </a:t>
            </a:r>
            <a:r>
              <a:rPr lang="tr-TR" dirty="0"/>
              <a:t>aşamasında, mevcut durumu anlamaya yönelik olarak durum nedir ve şu anda ne oluyor? sorusunun cevaplandırılması gerekir.</a:t>
            </a:r>
          </a:p>
          <a:p>
            <a:r>
              <a:rPr lang="tr-TR" dirty="0"/>
              <a:t>Planlama ve programlama aşaması, elde edilen bilginin işletmenin politikası ve programlarıyla ilgilendirilmesini kapsamakta olup, nasıl, ne yapmalıyız ve niçin? sorusuna cevap aramaktadır.</a:t>
            </a:r>
          </a:p>
          <a:p>
            <a:r>
              <a:rPr lang="tr-TR" b="1" dirty="0"/>
              <a:t>Uygulama /aksiyon ve iletişim</a:t>
            </a:r>
            <a:r>
              <a:rPr lang="tr-TR" dirty="0"/>
              <a:t>, amaca yönelik olarak belirlenen strateji ve taktikleri yaşama geçirmekle ilgili olan aksiyon ve iletişim aşamasında, nasıl uygulamalı, ne zaman söylemeliyiz sorusu yanıt beklemektedir.</a:t>
            </a:r>
          </a:p>
          <a:p>
            <a:r>
              <a:rPr lang="tr-TR" b="1" dirty="0"/>
              <a:t>Değerlendirme</a:t>
            </a:r>
            <a:r>
              <a:rPr lang="tr-TR" dirty="0"/>
              <a:t>, planlama, uygulama aşamalarının etkililiğinin belirlenmesiyle ilgili olan dördüncü adım da neler yaptık? sorusuna alınan cevabın ışığında ise program aynen veya bazı değişikliklerle devam edecektir». (</a:t>
            </a:r>
            <a:r>
              <a:rPr lang="tr-TR" dirty="0" err="1"/>
              <a:t>Peltekoğlu</a:t>
            </a:r>
            <a:r>
              <a:rPr lang="tr-TR" dirty="0"/>
              <a:t>, 2016: 187)</a:t>
            </a:r>
          </a:p>
        </p:txBody>
      </p:sp>
    </p:spTree>
    <p:extLst>
      <p:ext uri="{BB962C8B-B14F-4D97-AF65-F5344CB8AC3E}">
        <p14:creationId xmlns:p14="http://schemas.microsoft.com/office/powerpoint/2010/main" val="291691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E1897D-8DC5-43AE-A265-C2CC4B3074C7}"/>
              </a:ext>
            </a:extLst>
          </p:cNvPr>
          <p:cNvSpPr>
            <a:spLocks noGrp="1"/>
          </p:cNvSpPr>
          <p:nvPr>
            <p:ph type="title"/>
          </p:nvPr>
        </p:nvSpPr>
        <p:spPr/>
        <p:txBody>
          <a:bodyPr/>
          <a:lstStyle/>
          <a:p>
            <a:r>
              <a:rPr lang="tr-TR" dirty="0"/>
              <a:t>Durum Saptama</a:t>
            </a:r>
          </a:p>
        </p:txBody>
      </p:sp>
      <p:sp>
        <p:nvSpPr>
          <p:cNvPr id="3" name="İçerik Yer Tutucusu 2">
            <a:extLst>
              <a:ext uri="{FF2B5EF4-FFF2-40B4-BE49-F238E27FC236}">
                <a16:creationId xmlns:a16="http://schemas.microsoft.com/office/drawing/2014/main" id="{F157B5BE-0543-4E98-AA63-76D0C8FB8DB2}"/>
              </a:ext>
            </a:extLst>
          </p:cNvPr>
          <p:cNvSpPr>
            <a:spLocks noGrp="1"/>
          </p:cNvSpPr>
          <p:nvPr>
            <p:ph idx="1"/>
          </p:nvPr>
        </p:nvSpPr>
        <p:spPr/>
        <p:txBody>
          <a:bodyPr>
            <a:normAutofit lnSpcReduction="10000"/>
          </a:bodyPr>
          <a:lstStyle/>
          <a:p>
            <a:r>
              <a:rPr lang="tr-TR" dirty="0"/>
              <a:t>Durum analizi kuruma içeriden ya da dışarıdan etki eden her faktörün belirlenip analiz edilmesidir. Burada çeşitli aşamalar vardır. </a:t>
            </a:r>
          </a:p>
          <a:p>
            <a:r>
              <a:rPr lang="tr-TR" dirty="0"/>
              <a:t>Araştırma </a:t>
            </a:r>
          </a:p>
          <a:p>
            <a:r>
              <a:rPr lang="tr-TR" dirty="0"/>
              <a:t>Kurum Analizi</a:t>
            </a:r>
          </a:p>
          <a:p>
            <a:r>
              <a:rPr lang="tr-TR" dirty="0"/>
              <a:t>Paydaş Analizi</a:t>
            </a:r>
          </a:p>
          <a:p>
            <a:r>
              <a:rPr lang="tr-TR" dirty="0"/>
              <a:t>Hedef kitle Analizi</a:t>
            </a:r>
          </a:p>
          <a:p>
            <a:r>
              <a:rPr lang="tr-TR" dirty="0"/>
              <a:t>SWOT analizi</a:t>
            </a:r>
          </a:p>
          <a:p>
            <a:r>
              <a:rPr lang="tr-TR" dirty="0"/>
              <a:t>Durum analizinde kuruma kendisini ve çevresini tanıma imkanı sağlar ve amaçlara ulaşıp ulaşamayacağını gösterir. Bu analiz sonucunda elde edilen bilgiler sonucunda kampanya şekillenir. </a:t>
            </a:r>
          </a:p>
          <a:p>
            <a:endParaRPr lang="tr-TR" dirty="0"/>
          </a:p>
        </p:txBody>
      </p:sp>
    </p:spTree>
    <p:extLst>
      <p:ext uri="{BB962C8B-B14F-4D97-AF65-F5344CB8AC3E}">
        <p14:creationId xmlns:p14="http://schemas.microsoft.com/office/powerpoint/2010/main" val="3189950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FD18E2-8425-4B7A-B878-1CA58782E2BC}"/>
              </a:ext>
            </a:extLst>
          </p:cNvPr>
          <p:cNvSpPr>
            <a:spLocks noGrp="1"/>
          </p:cNvSpPr>
          <p:nvPr>
            <p:ph type="title"/>
          </p:nvPr>
        </p:nvSpPr>
        <p:spPr/>
        <p:txBody>
          <a:bodyPr/>
          <a:lstStyle/>
          <a:p>
            <a:r>
              <a:rPr lang="tr-TR" dirty="0"/>
              <a:t>Planlama</a:t>
            </a:r>
          </a:p>
        </p:txBody>
      </p:sp>
      <p:sp>
        <p:nvSpPr>
          <p:cNvPr id="3" name="İçerik Yer Tutucusu 2">
            <a:extLst>
              <a:ext uri="{FF2B5EF4-FFF2-40B4-BE49-F238E27FC236}">
                <a16:creationId xmlns:a16="http://schemas.microsoft.com/office/drawing/2014/main" id="{1D7DBD98-187B-40D8-8DB6-09E76FAF27E6}"/>
              </a:ext>
            </a:extLst>
          </p:cNvPr>
          <p:cNvSpPr>
            <a:spLocks noGrp="1"/>
          </p:cNvSpPr>
          <p:nvPr>
            <p:ph idx="1"/>
          </p:nvPr>
        </p:nvSpPr>
        <p:spPr>
          <a:xfrm>
            <a:off x="838199" y="1607419"/>
            <a:ext cx="11097127" cy="5072514"/>
          </a:xfrm>
        </p:spPr>
        <p:txBody>
          <a:bodyPr>
            <a:normAutofit fontScale="92500" lnSpcReduction="10000"/>
          </a:bodyPr>
          <a:lstStyle/>
          <a:p>
            <a:r>
              <a:rPr lang="tr-TR" dirty="0"/>
              <a:t>«Sorun ve </a:t>
            </a:r>
            <a:r>
              <a:rPr lang="tr-TR" dirty="0" err="1"/>
              <a:t>fırsatlann</a:t>
            </a:r>
            <a:r>
              <a:rPr lang="tr-TR" dirty="0"/>
              <a:t> araştırma ve veri analizleriyle belirlenmesinin ardından sorunlarla başa çıkabilmek, fırsatları değerlendirebilmek için plan yapılmalı ve sonraki adımlar bu plana dayandırılmalıdır.» </a:t>
            </a:r>
          </a:p>
          <a:p>
            <a:r>
              <a:rPr lang="tr-TR" dirty="0"/>
              <a:t>Planlama aşamasında on adım</a:t>
            </a:r>
          </a:p>
          <a:p>
            <a:pPr marL="457200" lvl="1" indent="0">
              <a:buNone/>
            </a:pPr>
            <a:r>
              <a:rPr lang="tr-TR" dirty="0"/>
              <a:t>1 . Problem</a:t>
            </a:r>
          </a:p>
          <a:p>
            <a:pPr marL="457200" lvl="1" indent="0">
              <a:buNone/>
            </a:pPr>
            <a:r>
              <a:rPr lang="tr-TR" dirty="0"/>
              <a:t>2 . Durum analizi (İç – dış faktörler)</a:t>
            </a:r>
          </a:p>
          <a:p>
            <a:pPr marL="457200" lvl="1" indent="0">
              <a:buNone/>
            </a:pPr>
            <a:r>
              <a:rPr lang="tr-TR" dirty="0"/>
              <a:t>3. Program amaçları</a:t>
            </a:r>
          </a:p>
          <a:p>
            <a:pPr marL="457200" lvl="1" indent="0">
              <a:buNone/>
            </a:pPr>
            <a:r>
              <a:rPr lang="tr-TR" dirty="0"/>
              <a:t>4 . Hedef kitle</a:t>
            </a:r>
          </a:p>
          <a:p>
            <a:pPr marL="457200" lvl="1" indent="0">
              <a:buNone/>
            </a:pPr>
            <a:r>
              <a:rPr lang="tr-TR" dirty="0"/>
              <a:t>5 . Her hedef kitle için program amaçları</a:t>
            </a:r>
          </a:p>
          <a:p>
            <a:pPr marL="457200" lvl="1" indent="0">
              <a:buNone/>
            </a:pPr>
            <a:r>
              <a:rPr lang="tr-TR" dirty="0"/>
              <a:t>6. Aksiyon (hareket planı) stratejisi</a:t>
            </a:r>
          </a:p>
          <a:p>
            <a:pPr marL="457200" lvl="1" indent="0">
              <a:buNone/>
            </a:pPr>
            <a:r>
              <a:rPr lang="tr-TR" dirty="0"/>
              <a:t>7 . İletişim stratejisi (mesaj ve medya stratejileri)</a:t>
            </a:r>
          </a:p>
          <a:p>
            <a:pPr marL="457200" lvl="1" indent="0">
              <a:buNone/>
            </a:pPr>
            <a:r>
              <a:rPr lang="pt-BR" dirty="0"/>
              <a:t>8. Program değerlendirilmesi</a:t>
            </a:r>
          </a:p>
          <a:p>
            <a:pPr marL="457200" lvl="1" indent="0">
              <a:buNone/>
            </a:pPr>
            <a:r>
              <a:rPr lang="pt-BR" dirty="0"/>
              <a:t>9. Program uygulama planı</a:t>
            </a:r>
            <a:r>
              <a:rPr lang="tr-TR" dirty="0"/>
              <a:t> (sorumluluklar, takvim, bütçe)</a:t>
            </a:r>
          </a:p>
          <a:p>
            <a:pPr marL="457200" lvl="1" indent="0">
              <a:buNone/>
            </a:pPr>
            <a:r>
              <a:rPr lang="tr-TR" dirty="0"/>
              <a:t>10. </a:t>
            </a:r>
            <a:r>
              <a:rPr lang="tr-TR" dirty="0" err="1"/>
              <a:t>Feedback'in</a:t>
            </a:r>
            <a:r>
              <a:rPr lang="tr-TR" dirty="0"/>
              <a:t> alınması ve programın değerlendirilmesi (</a:t>
            </a:r>
            <a:r>
              <a:rPr lang="tr-TR" dirty="0" err="1"/>
              <a:t>Peltekoğlu</a:t>
            </a:r>
            <a:r>
              <a:rPr lang="tr-TR" dirty="0"/>
              <a:t>, 2016: 193-195)</a:t>
            </a:r>
          </a:p>
        </p:txBody>
      </p:sp>
    </p:spTree>
    <p:extLst>
      <p:ext uri="{BB962C8B-B14F-4D97-AF65-F5344CB8AC3E}">
        <p14:creationId xmlns:p14="http://schemas.microsoft.com/office/powerpoint/2010/main" val="2744299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7CCB0D-EBC3-4822-A8DB-AD8A06E1915D}"/>
              </a:ext>
            </a:extLst>
          </p:cNvPr>
          <p:cNvSpPr>
            <a:spLocks noGrp="1"/>
          </p:cNvSpPr>
          <p:nvPr>
            <p:ph type="title"/>
          </p:nvPr>
        </p:nvSpPr>
        <p:spPr/>
        <p:txBody>
          <a:bodyPr/>
          <a:lstStyle/>
          <a:p>
            <a:r>
              <a:rPr lang="tr-TR" dirty="0"/>
              <a:t>Aksiyon ve İletişim </a:t>
            </a:r>
          </a:p>
        </p:txBody>
      </p:sp>
      <p:sp>
        <p:nvSpPr>
          <p:cNvPr id="3" name="İçerik Yer Tutucusu 2">
            <a:extLst>
              <a:ext uri="{FF2B5EF4-FFF2-40B4-BE49-F238E27FC236}">
                <a16:creationId xmlns:a16="http://schemas.microsoft.com/office/drawing/2014/main" id="{674650E8-1CEB-4667-A8B3-DBF37D5245AC}"/>
              </a:ext>
            </a:extLst>
          </p:cNvPr>
          <p:cNvSpPr>
            <a:spLocks noGrp="1"/>
          </p:cNvSpPr>
          <p:nvPr>
            <p:ph idx="1"/>
          </p:nvPr>
        </p:nvSpPr>
        <p:spPr/>
        <p:txBody>
          <a:bodyPr/>
          <a:lstStyle/>
          <a:p>
            <a:r>
              <a:rPr lang="tr-TR" dirty="0"/>
              <a:t>Uygulama aşamasında tanımlanan problem ve çözüm sürecine ilişkin eyleme geçilmektedir. Tabii ki burada da bir eylem planına ihtiyaç duyulmakta ve iletişim önemli bir yer tutmaktadır. Her hedef kitle için bir hareket planı ve iletişim programı belirlenir. Burada mesaj ve medya stratejileri, sorumlular, takvim ve bütçe belirlenir. Dolayısıyla uygulama planları da önemli bir yerde durmaktadır. Uzun zamandır yapılan hazırlıkların sonuçlandığı aşamadır. (</a:t>
            </a:r>
            <a:r>
              <a:rPr lang="tr-TR" dirty="0" err="1"/>
              <a:t>Peltekoğlu</a:t>
            </a:r>
            <a:r>
              <a:rPr lang="tr-TR" dirty="0"/>
              <a:t>, 2016: 196)</a:t>
            </a:r>
          </a:p>
        </p:txBody>
      </p:sp>
      <p:sp>
        <p:nvSpPr>
          <p:cNvPr id="4" name="Metin kutusu 3">
            <a:extLst>
              <a:ext uri="{FF2B5EF4-FFF2-40B4-BE49-F238E27FC236}">
                <a16:creationId xmlns:a16="http://schemas.microsoft.com/office/drawing/2014/main" id="{49D29A58-3CFB-4D66-A309-0728D3A935E6}"/>
              </a:ext>
            </a:extLst>
          </p:cNvPr>
          <p:cNvSpPr txBox="1"/>
          <p:nvPr/>
        </p:nvSpPr>
        <p:spPr>
          <a:xfrm>
            <a:off x="1184348" y="6323106"/>
            <a:ext cx="10016565" cy="369332"/>
          </a:xfrm>
          <a:prstGeom prst="rect">
            <a:avLst/>
          </a:prstGeom>
          <a:noFill/>
        </p:spPr>
        <p:txBody>
          <a:bodyPr wrap="square" rtlCol="0">
            <a:spAutoFit/>
          </a:bodyPr>
          <a:lstStyle/>
          <a:p>
            <a:r>
              <a:rPr lang="tr-TR" b="1" dirty="0"/>
              <a:t>KAYNAK</a:t>
            </a:r>
            <a:r>
              <a:rPr lang="tr-TR" dirty="0"/>
              <a:t>: Balta </a:t>
            </a:r>
            <a:r>
              <a:rPr lang="tr-TR" dirty="0" err="1"/>
              <a:t>Peltekoğlu</a:t>
            </a:r>
            <a:r>
              <a:rPr lang="tr-TR" dirty="0"/>
              <a:t>, Filiz, Halkla İlişkiler Nedir? İstanbul : Beta Yay. 2016, </a:t>
            </a:r>
          </a:p>
        </p:txBody>
      </p:sp>
    </p:spTree>
    <p:extLst>
      <p:ext uri="{BB962C8B-B14F-4D97-AF65-F5344CB8AC3E}">
        <p14:creationId xmlns:p14="http://schemas.microsoft.com/office/powerpoint/2010/main" val="33212644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769</Words>
  <Application>Microsoft Office PowerPoint</Application>
  <PresentationFormat>Geniş ekran</PresentationFormat>
  <Paragraphs>56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Konu 8. Hedef Kitle ve Halkla İlişkiler Süreci</vt:lpstr>
      <vt:lpstr>Hedef Kitle ? </vt:lpstr>
      <vt:lpstr>Hedef Kitle Çeşitleri</vt:lpstr>
      <vt:lpstr>Halkla İlişkiler Süreci</vt:lpstr>
      <vt:lpstr>Halkla İlişkilerde Dört Adım Süreci</vt:lpstr>
      <vt:lpstr>Halkla İlişkiler Sürecinin Aşamaları</vt:lpstr>
      <vt:lpstr>Durum Saptama</vt:lpstr>
      <vt:lpstr>Planlama</vt:lpstr>
      <vt:lpstr>Aksiyon ve İletişim </vt:lpstr>
      <vt:lpstr>Değerlendirme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8. Hedef Kitle ve Halkla İlişkiler Süreci</dc:title>
  <dc:creator>Yazar </dc:creator>
  <cp:lastModifiedBy>Yazar </cp:lastModifiedBy>
  <cp:revision>7</cp:revision>
  <dcterms:created xsi:type="dcterms:W3CDTF">2021-03-18T14:15:18Z</dcterms:created>
  <dcterms:modified xsi:type="dcterms:W3CDTF">2021-03-19T11:34:26Z</dcterms:modified>
</cp:coreProperties>
</file>