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9" r:id="rId4"/>
    <p:sldId id="263" r:id="rId5"/>
    <p:sldId id="262" r:id="rId6"/>
    <p:sldId id="257" r:id="rId7"/>
    <p:sldId id="264" r:id="rId8"/>
    <p:sldId id="265" r:id="rId9"/>
    <p:sldId id="267" r:id="rId10"/>
    <p:sldId id="266" r:id="rId11"/>
    <p:sldId id="268" r:id="rId12"/>
    <p:sldId id="258" r:id="rId13"/>
    <p:sldId id="259" r:id="rId14"/>
    <p:sldId id="260" r:id="rId1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CC00CC"/>
    <a:srgbClr val="FF00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47"/>
    <p:restoredTop sz="94643"/>
  </p:normalViewPr>
  <p:slideViewPr>
    <p:cSldViewPr snapToGrid="0">
      <p:cViewPr varScale="1">
        <p:scale>
          <a:sx n="110" d="100"/>
          <a:sy n="110" d="100"/>
        </p:scale>
        <p:origin x="1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9B97DF-0879-43EA-916B-373C1DEB5B57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64F06B10-23C1-4487-895A-D72B372692D5}">
      <dgm:prSet phldrT="[Metin]" custT="1"/>
      <dgm:spPr/>
      <dgm:t>
        <a:bodyPr/>
        <a:lstStyle/>
        <a:p>
          <a:r>
            <a:rPr lang="tr-TR" sz="4400" dirty="0" err="1"/>
            <a:t>Titrasyon</a:t>
          </a:r>
          <a:endParaRPr lang="tr-TR" sz="4400" dirty="0"/>
        </a:p>
      </dgm:t>
    </dgm:pt>
    <dgm:pt modelId="{0EA5BC5D-B6CC-4990-871C-3280AE76F680}" type="parTrans" cxnId="{1062D5C1-54AA-4F72-B86B-A472F30E730E}">
      <dgm:prSet/>
      <dgm:spPr/>
      <dgm:t>
        <a:bodyPr/>
        <a:lstStyle/>
        <a:p>
          <a:endParaRPr lang="tr-TR" sz="1800"/>
        </a:p>
      </dgm:t>
    </dgm:pt>
    <dgm:pt modelId="{327772BF-950C-48A8-9504-280880252998}" type="sibTrans" cxnId="{1062D5C1-54AA-4F72-B86B-A472F30E730E}">
      <dgm:prSet/>
      <dgm:spPr/>
      <dgm:t>
        <a:bodyPr/>
        <a:lstStyle/>
        <a:p>
          <a:endParaRPr lang="tr-TR" sz="1800"/>
        </a:p>
      </dgm:t>
    </dgm:pt>
    <dgm:pt modelId="{1A2332B0-2FF4-4FE8-8530-C3248DB585BE}">
      <dgm:prSet phldrT="[Metin]" custT="1"/>
      <dgm:spPr>
        <a:solidFill>
          <a:srgbClr val="92D050"/>
        </a:solidFill>
      </dgm:spPr>
      <dgm:t>
        <a:bodyPr/>
        <a:lstStyle/>
        <a:p>
          <a:r>
            <a:rPr lang="tr-TR" sz="3600" dirty="0">
              <a:solidFill>
                <a:schemeClr val="tx1"/>
              </a:solidFill>
            </a:rPr>
            <a:t>Hücre Kültürü </a:t>
          </a:r>
        </a:p>
      </dgm:t>
    </dgm:pt>
    <dgm:pt modelId="{D3D2C42D-BA32-4E49-B15E-692C92DFAE1D}" type="parTrans" cxnId="{580A2636-1F24-45A9-9C44-DD33D9E3EFDE}">
      <dgm:prSet custT="1"/>
      <dgm:spPr/>
      <dgm:t>
        <a:bodyPr/>
        <a:lstStyle/>
        <a:p>
          <a:endParaRPr lang="tr-TR" sz="800"/>
        </a:p>
      </dgm:t>
    </dgm:pt>
    <dgm:pt modelId="{7833D779-BE29-4CDE-B081-AA122C2ABEF6}" type="sibTrans" cxnId="{580A2636-1F24-45A9-9C44-DD33D9E3EFDE}">
      <dgm:prSet/>
      <dgm:spPr/>
      <dgm:t>
        <a:bodyPr/>
        <a:lstStyle/>
        <a:p>
          <a:endParaRPr lang="tr-TR" sz="1800"/>
        </a:p>
      </dgm:t>
    </dgm:pt>
    <dgm:pt modelId="{77603EEC-0C49-4C1A-961F-C4FA3D2C57E5}">
      <dgm:prSet phldrT="[Metin]" custT="1"/>
      <dgm:spPr>
        <a:solidFill>
          <a:srgbClr val="FFC000"/>
        </a:solidFill>
      </dgm:spPr>
      <dgm:t>
        <a:bodyPr/>
        <a:lstStyle/>
        <a:p>
          <a:r>
            <a:rPr lang="tr-TR" sz="3600" dirty="0">
              <a:solidFill>
                <a:schemeClr val="tx1"/>
              </a:solidFill>
            </a:rPr>
            <a:t>Deney Hayvanları</a:t>
          </a:r>
        </a:p>
      </dgm:t>
    </dgm:pt>
    <dgm:pt modelId="{25242D30-A057-4C2B-AB76-9679A0FB6E5B}" type="parTrans" cxnId="{14568DBC-8D64-4377-A315-F3CFD5DFF128}">
      <dgm:prSet custT="1"/>
      <dgm:spPr/>
      <dgm:t>
        <a:bodyPr/>
        <a:lstStyle/>
        <a:p>
          <a:endParaRPr lang="tr-TR" sz="800"/>
        </a:p>
      </dgm:t>
    </dgm:pt>
    <dgm:pt modelId="{F177A284-FC84-4AB1-9EC7-3ADA4E5C1382}" type="sibTrans" cxnId="{14568DBC-8D64-4377-A315-F3CFD5DFF128}">
      <dgm:prSet/>
      <dgm:spPr/>
      <dgm:t>
        <a:bodyPr/>
        <a:lstStyle/>
        <a:p>
          <a:endParaRPr lang="tr-TR" sz="1800"/>
        </a:p>
      </dgm:t>
    </dgm:pt>
    <dgm:pt modelId="{A8AE4A53-3283-43E6-9050-6189A2852FB6}">
      <dgm:prSet phldrT="[Metin]" custT="1"/>
      <dgm:spPr>
        <a:solidFill>
          <a:srgbClr val="FFC000"/>
        </a:solidFill>
      </dgm:spPr>
      <dgm:t>
        <a:bodyPr/>
        <a:lstStyle/>
        <a:p>
          <a:r>
            <a:rPr lang="tr-TR" sz="4000" dirty="0">
              <a:solidFill>
                <a:schemeClr val="tx1"/>
              </a:solidFill>
            </a:rPr>
            <a:t>ETY</a:t>
          </a:r>
        </a:p>
      </dgm:t>
    </dgm:pt>
    <dgm:pt modelId="{5BFAF1C0-AFA7-4744-9344-C66061F12CCC}" type="sibTrans" cxnId="{73B85630-97E6-47FC-AF72-0DD08188468B}">
      <dgm:prSet/>
      <dgm:spPr/>
      <dgm:t>
        <a:bodyPr/>
        <a:lstStyle/>
        <a:p>
          <a:endParaRPr lang="tr-TR" sz="1800"/>
        </a:p>
      </dgm:t>
    </dgm:pt>
    <dgm:pt modelId="{5850C4A0-6694-4E32-8E49-B5C36D8EC977}" type="parTrans" cxnId="{73B85630-97E6-47FC-AF72-0DD08188468B}">
      <dgm:prSet custT="1"/>
      <dgm:spPr/>
      <dgm:t>
        <a:bodyPr/>
        <a:lstStyle/>
        <a:p>
          <a:endParaRPr lang="tr-TR" sz="500"/>
        </a:p>
      </dgm:t>
    </dgm:pt>
    <dgm:pt modelId="{8F721D8F-F357-4B17-9592-2A9B6CF00D8A}" type="pres">
      <dgm:prSet presAssocID="{BC9B97DF-0879-43EA-916B-373C1DEB5B5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C026CB7-284B-43A3-89FB-2BAEC39B5ADA}" type="pres">
      <dgm:prSet presAssocID="{64F06B10-23C1-4487-895A-D72B372692D5}" presName="root1" presStyleCnt="0"/>
      <dgm:spPr/>
    </dgm:pt>
    <dgm:pt modelId="{E6290CD1-A1A1-4140-A573-4EB2816BBF35}" type="pres">
      <dgm:prSet presAssocID="{64F06B10-23C1-4487-895A-D72B372692D5}" presName="LevelOneTextNode" presStyleLbl="node0" presStyleIdx="0" presStyleCnt="1">
        <dgm:presLayoutVars>
          <dgm:chPref val="3"/>
        </dgm:presLayoutVars>
      </dgm:prSet>
      <dgm:spPr/>
    </dgm:pt>
    <dgm:pt modelId="{B7C211EA-D9E3-4815-B35E-F9C8B06783D8}" type="pres">
      <dgm:prSet presAssocID="{64F06B10-23C1-4487-895A-D72B372692D5}" presName="level2hierChild" presStyleCnt="0"/>
      <dgm:spPr/>
    </dgm:pt>
    <dgm:pt modelId="{EFE07550-469B-4CC6-8E62-96BAD33F5233}" type="pres">
      <dgm:prSet presAssocID="{D3D2C42D-BA32-4E49-B15E-692C92DFAE1D}" presName="conn2-1" presStyleLbl="parChTrans1D2" presStyleIdx="0" presStyleCnt="3"/>
      <dgm:spPr/>
    </dgm:pt>
    <dgm:pt modelId="{0840424D-96B6-4D19-9A7F-522AF8F05930}" type="pres">
      <dgm:prSet presAssocID="{D3D2C42D-BA32-4E49-B15E-692C92DFAE1D}" presName="connTx" presStyleLbl="parChTrans1D2" presStyleIdx="0" presStyleCnt="3"/>
      <dgm:spPr/>
    </dgm:pt>
    <dgm:pt modelId="{6C10F72F-7CE9-4898-92AF-0D36298CD780}" type="pres">
      <dgm:prSet presAssocID="{1A2332B0-2FF4-4FE8-8530-C3248DB585BE}" presName="root2" presStyleCnt="0"/>
      <dgm:spPr/>
    </dgm:pt>
    <dgm:pt modelId="{3792D127-B74B-4DFC-BAEA-7AA8FCE6FEAD}" type="pres">
      <dgm:prSet presAssocID="{1A2332B0-2FF4-4FE8-8530-C3248DB585BE}" presName="LevelTwoTextNode" presStyleLbl="node2" presStyleIdx="0" presStyleCnt="3">
        <dgm:presLayoutVars>
          <dgm:chPref val="3"/>
        </dgm:presLayoutVars>
      </dgm:prSet>
      <dgm:spPr/>
    </dgm:pt>
    <dgm:pt modelId="{E2225681-1A6A-4B10-AB05-0DB8EB4AAC08}" type="pres">
      <dgm:prSet presAssocID="{1A2332B0-2FF4-4FE8-8530-C3248DB585BE}" presName="level3hierChild" presStyleCnt="0"/>
      <dgm:spPr/>
    </dgm:pt>
    <dgm:pt modelId="{B5E1F558-F17E-4BBA-AEFD-AFA6AECC285C}" type="pres">
      <dgm:prSet presAssocID="{5850C4A0-6694-4E32-8E49-B5C36D8EC977}" presName="conn2-1" presStyleLbl="parChTrans1D2" presStyleIdx="1" presStyleCnt="3"/>
      <dgm:spPr/>
    </dgm:pt>
    <dgm:pt modelId="{1882A4B9-1019-475F-BB3E-9153177386F9}" type="pres">
      <dgm:prSet presAssocID="{5850C4A0-6694-4E32-8E49-B5C36D8EC977}" presName="connTx" presStyleLbl="parChTrans1D2" presStyleIdx="1" presStyleCnt="3"/>
      <dgm:spPr/>
    </dgm:pt>
    <dgm:pt modelId="{07089D4A-3133-46DF-A010-A8EF054DD20A}" type="pres">
      <dgm:prSet presAssocID="{A8AE4A53-3283-43E6-9050-6189A2852FB6}" presName="root2" presStyleCnt="0"/>
      <dgm:spPr/>
    </dgm:pt>
    <dgm:pt modelId="{D97F4BC6-E0A3-46E6-8D0C-B51793FFF8F9}" type="pres">
      <dgm:prSet presAssocID="{A8AE4A53-3283-43E6-9050-6189A2852FB6}" presName="LevelTwoTextNode" presStyleLbl="node2" presStyleIdx="1" presStyleCnt="3">
        <dgm:presLayoutVars>
          <dgm:chPref val="3"/>
        </dgm:presLayoutVars>
      </dgm:prSet>
      <dgm:spPr/>
    </dgm:pt>
    <dgm:pt modelId="{3D8D27B9-3682-4452-B1CE-F879989A591D}" type="pres">
      <dgm:prSet presAssocID="{A8AE4A53-3283-43E6-9050-6189A2852FB6}" presName="level3hierChild" presStyleCnt="0"/>
      <dgm:spPr/>
    </dgm:pt>
    <dgm:pt modelId="{D4BD70D1-C271-4357-8780-0375B90C0C76}" type="pres">
      <dgm:prSet presAssocID="{25242D30-A057-4C2B-AB76-9679A0FB6E5B}" presName="conn2-1" presStyleLbl="parChTrans1D2" presStyleIdx="2" presStyleCnt="3"/>
      <dgm:spPr/>
    </dgm:pt>
    <dgm:pt modelId="{83D5C477-AF3D-43B9-91E0-79DE947E924C}" type="pres">
      <dgm:prSet presAssocID="{25242D30-A057-4C2B-AB76-9679A0FB6E5B}" presName="connTx" presStyleLbl="parChTrans1D2" presStyleIdx="2" presStyleCnt="3"/>
      <dgm:spPr/>
    </dgm:pt>
    <dgm:pt modelId="{A230861C-F5C5-4C93-9A29-3012A82339FF}" type="pres">
      <dgm:prSet presAssocID="{77603EEC-0C49-4C1A-961F-C4FA3D2C57E5}" presName="root2" presStyleCnt="0"/>
      <dgm:spPr/>
    </dgm:pt>
    <dgm:pt modelId="{3954BFC8-2728-426B-B2A5-751A737224B6}" type="pres">
      <dgm:prSet presAssocID="{77603EEC-0C49-4C1A-961F-C4FA3D2C57E5}" presName="LevelTwoTextNode" presStyleLbl="node2" presStyleIdx="2" presStyleCnt="3">
        <dgm:presLayoutVars>
          <dgm:chPref val="3"/>
        </dgm:presLayoutVars>
      </dgm:prSet>
      <dgm:spPr/>
    </dgm:pt>
    <dgm:pt modelId="{381E3496-B1BE-4188-A26C-669E24DE923D}" type="pres">
      <dgm:prSet presAssocID="{77603EEC-0C49-4C1A-961F-C4FA3D2C57E5}" presName="level3hierChild" presStyleCnt="0"/>
      <dgm:spPr/>
    </dgm:pt>
  </dgm:ptLst>
  <dgm:cxnLst>
    <dgm:cxn modelId="{0193CA05-BBAB-4B7C-AB58-34CD015FFC58}" type="presOf" srcId="{25242D30-A057-4C2B-AB76-9679A0FB6E5B}" destId="{83D5C477-AF3D-43B9-91E0-79DE947E924C}" srcOrd="1" destOrd="0" presId="urn:microsoft.com/office/officeart/2005/8/layout/hierarchy2"/>
    <dgm:cxn modelId="{1EB4EB0B-9387-464E-97DE-3E9DF7594D88}" type="presOf" srcId="{64F06B10-23C1-4487-895A-D72B372692D5}" destId="{E6290CD1-A1A1-4140-A573-4EB2816BBF35}" srcOrd="0" destOrd="0" presId="urn:microsoft.com/office/officeart/2005/8/layout/hierarchy2"/>
    <dgm:cxn modelId="{3086B218-DEC8-4DB0-9AC6-8C0BFDD9D0AB}" type="presOf" srcId="{5850C4A0-6694-4E32-8E49-B5C36D8EC977}" destId="{B5E1F558-F17E-4BBA-AEFD-AFA6AECC285C}" srcOrd="0" destOrd="0" presId="urn:microsoft.com/office/officeart/2005/8/layout/hierarchy2"/>
    <dgm:cxn modelId="{EF902C2A-A676-45A4-B151-908E2A0B7E1E}" type="presOf" srcId="{77603EEC-0C49-4C1A-961F-C4FA3D2C57E5}" destId="{3954BFC8-2728-426B-B2A5-751A737224B6}" srcOrd="0" destOrd="0" presId="urn:microsoft.com/office/officeart/2005/8/layout/hierarchy2"/>
    <dgm:cxn modelId="{73B85630-97E6-47FC-AF72-0DD08188468B}" srcId="{64F06B10-23C1-4487-895A-D72B372692D5}" destId="{A8AE4A53-3283-43E6-9050-6189A2852FB6}" srcOrd="1" destOrd="0" parTransId="{5850C4A0-6694-4E32-8E49-B5C36D8EC977}" sibTransId="{5BFAF1C0-AFA7-4744-9344-C66061F12CCC}"/>
    <dgm:cxn modelId="{580A2636-1F24-45A9-9C44-DD33D9E3EFDE}" srcId="{64F06B10-23C1-4487-895A-D72B372692D5}" destId="{1A2332B0-2FF4-4FE8-8530-C3248DB585BE}" srcOrd="0" destOrd="0" parTransId="{D3D2C42D-BA32-4E49-B15E-692C92DFAE1D}" sibTransId="{7833D779-BE29-4CDE-B081-AA122C2ABEF6}"/>
    <dgm:cxn modelId="{B5E88353-94C5-4669-BA3A-AB738ECC2E0D}" type="presOf" srcId="{D3D2C42D-BA32-4E49-B15E-692C92DFAE1D}" destId="{0840424D-96B6-4D19-9A7F-522AF8F05930}" srcOrd="1" destOrd="0" presId="urn:microsoft.com/office/officeart/2005/8/layout/hierarchy2"/>
    <dgm:cxn modelId="{F7285083-170C-4EDC-A2B1-79F453AA0045}" type="presOf" srcId="{D3D2C42D-BA32-4E49-B15E-692C92DFAE1D}" destId="{EFE07550-469B-4CC6-8E62-96BAD33F5233}" srcOrd="0" destOrd="0" presId="urn:microsoft.com/office/officeart/2005/8/layout/hierarchy2"/>
    <dgm:cxn modelId="{8A084986-6298-469E-9153-F0F3200BD546}" type="presOf" srcId="{1A2332B0-2FF4-4FE8-8530-C3248DB585BE}" destId="{3792D127-B74B-4DFC-BAEA-7AA8FCE6FEAD}" srcOrd="0" destOrd="0" presId="urn:microsoft.com/office/officeart/2005/8/layout/hierarchy2"/>
    <dgm:cxn modelId="{14568DBC-8D64-4377-A315-F3CFD5DFF128}" srcId="{64F06B10-23C1-4487-895A-D72B372692D5}" destId="{77603EEC-0C49-4C1A-961F-C4FA3D2C57E5}" srcOrd="2" destOrd="0" parTransId="{25242D30-A057-4C2B-AB76-9679A0FB6E5B}" sibTransId="{F177A284-FC84-4AB1-9EC7-3ADA4E5C1382}"/>
    <dgm:cxn modelId="{251D6EBD-85AB-4DC4-A8D1-81656F361316}" type="presOf" srcId="{A8AE4A53-3283-43E6-9050-6189A2852FB6}" destId="{D97F4BC6-E0A3-46E6-8D0C-B51793FFF8F9}" srcOrd="0" destOrd="0" presId="urn:microsoft.com/office/officeart/2005/8/layout/hierarchy2"/>
    <dgm:cxn modelId="{1062D5C1-54AA-4F72-B86B-A472F30E730E}" srcId="{BC9B97DF-0879-43EA-916B-373C1DEB5B57}" destId="{64F06B10-23C1-4487-895A-D72B372692D5}" srcOrd="0" destOrd="0" parTransId="{0EA5BC5D-B6CC-4990-871C-3280AE76F680}" sibTransId="{327772BF-950C-48A8-9504-280880252998}"/>
    <dgm:cxn modelId="{E4DD21D6-C8E7-4B14-95A3-F9A93A9B7B50}" type="presOf" srcId="{5850C4A0-6694-4E32-8E49-B5C36D8EC977}" destId="{1882A4B9-1019-475F-BB3E-9153177386F9}" srcOrd="1" destOrd="0" presId="urn:microsoft.com/office/officeart/2005/8/layout/hierarchy2"/>
    <dgm:cxn modelId="{B4D694DC-D1CE-4566-B53A-F76BAB3C46FF}" type="presOf" srcId="{BC9B97DF-0879-43EA-916B-373C1DEB5B57}" destId="{8F721D8F-F357-4B17-9592-2A9B6CF00D8A}" srcOrd="0" destOrd="0" presId="urn:microsoft.com/office/officeart/2005/8/layout/hierarchy2"/>
    <dgm:cxn modelId="{60C013FC-24CB-43B5-84CD-5166397EF2A3}" type="presOf" srcId="{25242D30-A057-4C2B-AB76-9679A0FB6E5B}" destId="{D4BD70D1-C271-4357-8780-0375B90C0C76}" srcOrd="0" destOrd="0" presId="urn:microsoft.com/office/officeart/2005/8/layout/hierarchy2"/>
    <dgm:cxn modelId="{2E3CB9C4-459C-47DC-BD12-7A0F15066B10}" type="presParOf" srcId="{8F721D8F-F357-4B17-9592-2A9B6CF00D8A}" destId="{DC026CB7-284B-43A3-89FB-2BAEC39B5ADA}" srcOrd="0" destOrd="0" presId="urn:microsoft.com/office/officeart/2005/8/layout/hierarchy2"/>
    <dgm:cxn modelId="{A237A8A3-8CD6-448B-BEE4-A58C5B6961DC}" type="presParOf" srcId="{DC026CB7-284B-43A3-89FB-2BAEC39B5ADA}" destId="{E6290CD1-A1A1-4140-A573-4EB2816BBF35}" srcOrd="0" destOrd="0" presId="urn:microsoft.com/office/officeart/2005/8/layout/hierarchy2"/>
    <dgm:cxn modelId="{A0352FB8-FE1D-48EA-A6D9-204F84E9194E}" type="presParOf" srcId="{DC026CB7-284B-43A3-89FB-2BAEC39B5ADA}" destId="{B7C211EA-D9E3-4815-B35E-F9C8B06783D8}" srcOrd="1" destOrd="0" presId="urn:microsoft.com/office/officeart/2005/8/layout/hierarchy2"/>
    <dgm:cxn modelId="{2338F151-9AA2-4C09-9FC8-32243068128D}" type="presParOf" srcId="{B7C211EA-D9E3-4815-B35E-F9C8B06783D8}" destId="{EFE07550-469B-4CC6-8E62-96BAD33F5233}" srcOrd="0" destOrd="0" presId="urn:microsoft.com/office/officeart/2005/8/layout/hierarchy2"/>
    <dgm:cxn modelId="{AD2FC9FE-9EC7-44F5-9A88-5781EB8A6CA1}" type="presParOf" srcId="{EFE07550-469B-4CC6-8E62-96BAD33F5233}" destId="{0840424D-96B6-4D19-9A7F-522AF8F05930}" srcOrd="0" destOrd="0" presId="urn:microsoft.com/office/officeart/2005/8/layout/hierarchy2"/>
    <dgm:cxn modelId="{F7EE28E7-8652-4C19-BF51-F3CA4F4D006F}" type="presParOf" srcId="{B7C211EA-D9E3-4815-B35E-F9C8B06783D8}" destId="{6C10F72F-7CE9-4898-92AF-0D36298CD780}" srcOrd="1" destOrd="0" presId="urn:microsoft.com/office/officeart/2005/8/layout/hierarchy2"/>
    <dgm:cxn modelId="{7361A50D-57E9-4B32-8774-55DBE8101A25}" type="presParOf" srcId="{6C10F72F-7CE9-4898-92AF-0D36298CD780}" destId="{3792D127-B74B-4DFC-BAEA-7AA8FCE6FEAD}" srcOrd="0" destOrd="0" presId="urn:microsoft.com/office/officeart/2005/8/layout/hierarchy2"/>
    <dgm:cxn modelId="{4E7B6E3D-72B4-4538-AC9F-9D87E3A18343}" type="presParOf" srcId="{6C10F72F-7CE9-4898-92AF-0D36298CD780}" destId="{E2225681-1A6A-4B10-AB05-0DB8EB4AAC08}" srcOrd="1" destOrd="0" presId="urn:microsoft.com/office/officeart/2005/8/layout/hierarchy2"/>
    <dgm:cxn modelId="{40782CFE-8B9A-4C06-8D6D-9BB76EADFC22}" type="presParOf" srcId="{B7C211EA-D9E3-4815-B35E-F9C8B06783D8}" destId="{B5E1F558-F17E-4BBA-AEFD-AFA6AECC285C}" srcOrd="2" destOrd="0" presId="urn:microsoft.com/office/officeart/2005/8/layout/hierarchy2"/>
    <dgm:cxn modelId="{22480464-1CC4-45EE-8622-6C9C117E224F}" type="presParOf" srcId="{B5E1F558-F17E-4BBA-AEFD-AFA6AECC285C}" destId="{1882A4B9-1019-475F-BB3E-9153177386F9}" srcOrd="0" destOrd="0" presId="urn:microsoft.com/office/officeart/2005/8/layout/hierarchy2"/>
    <dgm:cxn modelId="{CDCBEF10-8DFC-4253-89F9-9D2A1F146DF2}" type="presParOf" srcId="{B7C211EA-D9E3-4815-B35E-F9C8B06783D8}" destId="{07089D4A-3133-46DF-A010-A8EF054DD20A}" srcOrd="3" destOrd="0" presId="urn:microsoft.com/office/officeart/2005/8/layout/hierarchy2"/>
    <dgm:cxn modelId="{5EFE647C-DF50-48BE-B6F9-614631EF4726}" type="presParOf" srcId="{07089D4A-3133-46DF-A010-A8EF054DD20A}" destId="{D97F4BC6-E0A3-46E6-8D0C-B51793FFF8F9}" srcOrd="0" destOrd="0" presId="urn:microsoft.com/office/officeart/2005/8/layout/hierarchy2"/>
    <dgm:cxn modelId="{BCC8ADB8-576E-4CBF-989E-130724C12AD0}" type="presParOf" srcId="{07089D4A-3133-46DF-A010-A8EF054DD20A}" destId="{3D8D27B9-3682-4452-B1CE-F879989A591D}" srcOrd="1" destOrd="0" presId="urn:microsoft.com/office/officeart/2005/8/layout/hierarchy2"/>
    <dgm:cxn modelId="{55402A6E-D3A7-4CCD-B8FD-2D9B685B1D70}" type="presParOf" srcId="{B7C211EA-D9E3-4815-B35E-F9C8B06783D8}" destId="{D4BD70D1-C271-4357-8780-0375B90C0C76}" srcOrd="4" destOrd="0" presId="urn:microsoft.com/office/officeart/2005/8/layout/hierarchy2"/>
    <dgm:cxn modelId="{36CD08BE-4D6A-4A1D-9E6C-79DAC7FC8807}" type="presParOf" srcId="{D4BD70D1-C271-4357-8780-0375B90C0C76}" destId="{83D5C477-AF3D-43B9-91E0-79DE947E924C}" srcOrd="0" destOrd="0" presId="urn:microsoft.com/office/officeart/2005/8/layout/hierarchy2"/>
    <dgm:cxn modelId="{E56CA4F8-85DD-4E67-8E3E-B8811754F34B}" type="presParOf" srcId="{B7C211EA-D9E3-4815-B35E-F9C8B06783D8}" destId="{A230861C-F5C5-4C93-9A29-3012A82339FF}" srcOrd="5" destOrd="0" presId="urn:microsoft.com/office/officeart/2005/8/layout/hierarchy2"/>
    <dgm:cxn modelId="{464A7736-6CAB-4722-A7F9-91E5EA30470F}" type="presParOf" srcId="{A230861C-F5C5-4C93-9A29-3012A82339FF}" destId="{3954BFC8-2728-426B-B2A5-751A737224B6}" srcOrd="0" destOrd="0" presId="urn:microsoft.com/office/officeart/2005/8/layout/hierarchy2"/>
    <dgm:cxn modelId="{CFB005D2-6573-443C-A300-1B77B103DCED}" type="presParOf" srcId="{A230861C-F5C5-4C93-9A29-3012A82339FF}" destId="{381E3496-B1BE-4188-A26C-669E24DE923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290CD1-A1A1-4140-A573-4EB2816BBF35}">
      <dsp:nvSpPr>
        <dsp:cNvPr id="0" name=""/>
        <dsp:cNvSpPr/>
      </dsp:nvSpPr>
      <dsp:spPr>
        <a:xfrm>
          <a:off x="3786" y="1756490"/>
          <a:ext cx="2415751" cy="12078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400" kern="1200" dirty="0" err="1"/>
            <a:t>Titrasyon</a:t>
          </a:r>
          <a:endParaRPr lang="tr-TR" sz="4400" kern="1200" dirty="0"/>
        </a:p>
      </dsp:txBody>
      <dsp:txXfrm>
        <a:off x="39163" y="1791867"/>
        <a:ext cx="2344997" cy="1137121"/>
      </dsp:txXfrm>
    </dsp:sp>
    <dsp:sp modelId="{EFE07550-469B-4CC6-8E62-96BAD33F5233}">
      <dsp:nvSpPr>
        <dsp:cNvPr id="0" name=""/>
        <dsp:cNvSpPr/>
      </dsp:nvSpPr>
      <dsp:spPr>
        <a:xfrm rot="18289469">
          <a:off x="2056635" y="1642872"/>
          <a:ext cx="1692103" cy="46054"/>
        </a:xfrm>
        <a:custGeom>
          <a:avLst/>
          <a:gdLst/>
          <a:ahLst/>
          <a:cxnLst/>
          <a:rect l="0" t="0" r="0" b="0"/>
          <a:pathLst>
            <a:path>
              <a:moveTo>
                <a:pt x="0" y="23027"/>
              </a:moveTo>
              <a:lnTo>
                <a:pt x="1692103" y="2302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800" kern="1200"/>
        </a:p>
      </dsp:txBody>
      <dsp:txXfrm>
        <a:off x="2860384" y="1623597"/>
        <a:ext cx="84605" cy="84605"/>
      </dsp:txXfrm>
    </dsp:sp>
    <dsp:sp modelId="{3792D127-B74B-4DFC-BAEA-7AA8FCE6FEAD}">
      <dsp:nvSpPr>
        <dsp:cNvPr id="0" name=""/>
        <dsp:cNvSpPr/>
      </dsp:nvSpPr>
      <dsp:spPr>
        <a:xfrm>
          <a:off x="3385837" y="367433"/>
          <a:ext cx="2415751" cy="1207875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kern="1200" dirty="0">
              <a:solidFill>
                <a:schemeClr val="tx1"/>
              </a:solidFill>
            </a:rPr>
            <a:t>Hücre Kültürü </a:t>
          </a:r>
        </a:p>
      </dsp:txBody>
      <dsp:txXfrm>
        <a:off x="3421214" y="402810"/>
        <a:ext cx="2344997" cy="1137121"/>
      </dsp:txXfrm>
    </dsp:sp>
    <dsp:sp modelId="{B5E1F558-F17E-4BBA-AEFD-AFA6AECC285C}">
      <dsp:nvSpPr>
        <dsp:cNvPr id="0" name=""/>
        <dsp:cNvSpPr/>
      </dsp:nvSpPr>
      <dsp:spPr>
        <a:xfrm>
          <a:off x="2419537" y="2337401"/>
          <a:ext cx="966300" cy="46054"/>
        </a:xfrm>
        <a:custGeom>
          <a:avLst/>
          <a:gdLst/>
          <a:ahLst/>
          <a:cxnLst/>
          <a:rect l="0" t="0" r="0" b="0"/>
          <a:pathLst>
            <a:path>
              <a:moveTo>
                <a:pt x="0" y="23027"/>
              </a:moveTo>
              <a:lnTo>
                <a:pt x="966300" y="2302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00" kern="1200"/>
        </a:p>
      </dsp:txBody>
      <dsp:txXfrm>
        <a:off x="2878529" y="2336270"/>
        <a:ext cx="48315" cy="48315"/>
      </dsp:txXfrm>
    </dsp:sp>
    <dsp:sp modelId="{D97F4BC6-E0A3-46E6-8D0C-B51793FFF8F9}">
      <dsp:nvSpPr>
        <dsp:cNvPr id="0" name=""/>
        <dsp:cNvSpPr/>
      </dsp:nvSpPr>
      <dsp:spPr>
        <a:xfrm>
          <a:off x="3385837" y="1756490"/>
          <a:ext cx="2415751" cy="1207875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000" kern="1200" dirty="0">
              <a:solidFill>
                <a:schemeClr val="tx1"/>
              </a:solidFill>
            </a:rPr>
            <a:t>ETY</a:t>
          </a:r>
        </a:p>
      </dsp:txBody>
      <dsp:txXfrm>
        <a:off x="3421214" y="1791867"/>
        <a:ext cx="2344997" cy="1137121"/>
      </dsp:txXfrm>
    </dsp:sp>
    <dsp:sp modelId="{D4BD70D1-C271-4357-8780-0375B90C0C76}">
      <dsp:nvSpPr>
        <dsp:cNvPr id="0" name=""/>
        <dsp:cNvSpPr/>
      </dsp:nvSpPr>
      <dsp:spPr>
        <a:xfrm rot="3310531">
          <a:off x="2056635" y="3031929"/>
          <a:ext cx="1692103" cy="46054"/>
        </a:xfrm>
        <a:custGeom>
          <a:avLst/>
          <a:gdLst/>
          <a:ahLst/>
          <a:cxnLst/>
          <a:rect l="0" t="0" r="0" b="0"/>
          <a:pathLst>
            <a:path>
              <a:moveTo>
                <a:pt x="0" y="23027"/>
              </a:moveTo>
              <a:lnTo>
                <a:pt x="1692103" y="2302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800" kern="1200"/>
        </a:p>
      </dsp:txBody>
      <dsp:txXfrm>
        <a:off x="2860384" y="3012654"/>
        <a:ext cx="84605" cy="84605"/>
      </dsp:txXfrm>
    </dsp:sp>
    <dsp:sp modelId="{3954BFC8-2728-426B-B2A5-751A737224B6}">
      <dsp:nvSpPr>
        <dsp:cNvPr id="0" name=""/>
        <dsp:cNvSpPr/>
      </dsp:nvSpPr>
      <dsp:spPr>
        <a:xfrm>
          <a:off x="3385837" y="3145547"/>
          <a:ext cx="2415751" cy="1207875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kern="1200" dirty="0">
              <a:solidFill>
                <a:schemeClr val="tx1"/>
              </a:solidFill>
            </a:rPr>
            <a:t>Deney Hayvanları</a:t>
          </a:r>
        </a:p>
      </dsp:txBody>
      <dsp:txXfrm>
        <a:off x="3421214" y="3180924"/>
        <a:ext cx="2344997" cy="11371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526E9-9BE1-4856-8328-17FED48F7A3C}" type="datetimeFigureOut">
              <a:rPr lang="tr-TR" smtClean="0"/>
              <a:t>18.04.2019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1333B-364F-4729-8693-BC8C2E37A2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6033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526E9-9BE1-4856-8328-17FED48F7A3C}" type="datetimeFigureOut">
              <a:rPr lang="tr-TR" smtClean="0"/>
              <a:t>18.04.2019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1333B-364F-4729-8693-BC8C2E37A2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9114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526E9-9BE1-4856-8328-17FED48F7A3C}" type="datetimeFigureOut">
              <a:rPr lang="tr-TR" smtClean="0"/>
              <a:t>18.04.2019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1333B-364F-4729-8693-BC8C2E37A2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9384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526E9-9BE1-4856-8328-17FED48F7A3C}" type="datetimeFigureOut">
              <a:rPr lang="tr-TR" smtClean="0"/>
              <a:t>18.04.2019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1333B-364F-4729-8693-BC8C2E37A2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12031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526E9-9BE1-4856-8328-17FED48F7A3C}" type="datetimeFigureOut">
              <a:rPr lang="tr-TR" smtClean="0"/>
              <a:t>18.04.2019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1333B-364F-4729-8693-BC8C2E37A2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9950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526E9-9BE1-4856-8328-17FED48F7A3C}" type="datetimeFigureOut">
              <a:rPr lang="tr-TR" smtClean="0"/>
              <a:t>18.04.2019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1333B-364F-4729-8693-BC8C2E37A2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6355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526E9-9BE1-4856-8328-17FED48F7A3C}" type="datetimeFigureOut">
              <a:rPr lang="tr-TR" smtClean="0"/>
              <a:t>18.04.2019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1333B-364F-4729-8693-BC8C2E37A2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74266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526E9-9BE1-4856-8328-17FED48F7A3C}" type="datetimeFigureOut">
              <a:rPr lang="tr-TR" smtClean="0"/>
              <a:t>18.04.2019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1333B-364F-4729-8693-BC8C2E37A2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1013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526E9-9BE1-4856-8328-17FED48F7A3C}" type="datetimeFigureOut">
              <a:rPr lang="tr-TR" smtClean="0"/>
              <a:t>18.04.2019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1333B-364F-4729-8693-BC8C2E37A2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36546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526E9-9BE1-4856-8328-17FED48F7A3C}" type="datetimeFigureOut">
              <a:rPr lang="tr-TR" smtClean="0"/>
              <a:t>18.04.2019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1333B-364F-4729-8693-BC8C2E37A2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23477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526E9-9BE1-4856-8328-17FED48F7A3C}" type="datetimeFigureOut">
              <a:rPr lang="tr-TR" smtClean="0"/>
              <a:t>18.04.2019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1333B-364F-4729-8693-BC8C2E37A2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07563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526E9-9BE1-4856-8328-17FED48F7A3C}" type="datetimeFigureOut">
              <a:rPr lang="tr-TR" smtClean="0"/>
              <a:t>18.04.2019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1333B-364F-4729-8693-BC8C2E37A2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873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613610"/>
            <a:ext cx="9144000" cy="1031458"/>
          </a:xfrm>
        </p:spPr>
        <p:txBody>
          <a:bodyPr/>
          <a:lstStyle/>
          <a:p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VİRUS TİTRASYON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49838AF1-C8EF-3E4C-B2F9-EF99C5D43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284" y="2129588"/>
            <a:ext cx="4355432" cy="435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79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6052B30-1918-9F40-BB37-50E45125B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dirty="0">
                <a:solidFill>
                  <a:srgbClr val="0070C0"/>
                </a:solidFill>
              </a:rPr>
              <a:t>Testin Değerlendirilmesi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AD6E574-EAA9-7B46-9FA7-AA9B656303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37" t="4978" b="5324"/>
          <a:stretch/>
        </p:blipFill>
        <p:spPr>
          <a:xfrm rot="10800000">
            <a:off x="643524" y="660276"/>
            <a:ext cx="10904952" cy="6151424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BE8554B6-CEEB-6F45-8769-4069D785A350}"/>
              </a:ext>
            </a:extLst>
          </p:cNvPr>
          <p:cNvSpPr txBox="1"/>
          <p:nvPr/>
        </p:nvSpPr>
        <p:spPr>
          <a:xfrm>
            <a:off x="643524" y="3970116"/>
            <a:ext cx="10710276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dirty="0"/>
              <a:t>Hücre Kontrol                             10</a:t>
            </a:r>
            <a:r>
              <a:rPr lang="tr-TR" baseline="30000" dirty="0"/>
              <a:t>-1                                        </a:t>
            </a:r>
            <a:r>
              <a:rPr lang="tr-TR" dirty="0"/>
              <a:t>10</a:t>
            </a:r>
            <a:r>
              <a:rPr lang="tr-TR" baseline="30000" dirty="0"/>
              <a:t>-2                                      </a:t>
            </a:r>
            <a:r>
              <a:rPr lang="tr-TR" dirty="0"/>
              <a:t>10</a:t>
            </a:r>
            <a:r>
              <a:rPr lang="tr-TR" baseline="30000" dirty="0"/>
              <a:t>-3	                </a:t>
            </a:r>
            <a:r>
              <a:rPr lang="tr-TR" dirty="0"/>
              <a:t>10</a:t>
            </a:r>
            <a:r>
              <a:rPr lang="tr-TR" baseline="30000" dirty="0"/>
              <a:t>-4                                     </a:t>
            </a:r>
            <a:r>
              <a:rPr lang="tr-TR" dirty="0"/>
              <a:t>10</a:t>
            </a:r>
            <a:r>
              <a:rPr lang="tr-TR" baseline="30000" dirty="0"/>
              <a:t>-5           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075D20A9-EA17-A143-AF3E-76D1F60F97A9}"/>
              </a:ext>
            </a:extLst>
          </p:cNvPr>
          <p:cNvSpPr txBox="1"/>
          <p:nvPr/>
        </p:nvSpPr>
        <p:spPr>
          <a:xfrm>
            <a:off x="643524" y="336709"/>
            <a:ext cx="10710276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dirty="0"/>
              <a:t>Hücre Kontrol                             10</a:t>
            </a:r>
            <a:r>
              <a:rPr lang="tr-TR" baseline="30000" dirty="0"/>
              <a:t>-1                                        </a:t>
            </a:r>
            <a:r>
              <a:rPr lang="tr-TR" dirty="0"/>
              <a:t>10</a:t>
            </a:r>
            <a:r>
              <a:rPr lang="tr-TR" baseline="30000" dirty="0"/>
              <a:t>-2                                      </a:t>
            </a:r>
            <a:r>
              <a:rPr lang="tr-TR" dirty="0"/>
              <a:t>10</a:t>
            </a:r>
            <a:r>
              <a:rPr lang="tr-TR" baseline="30000" dirty="0"/>
              <a:t>-3	                </a:t>
            </a:r>
            <a:r>
              <a:rPr lang="tr-TR" dirty="0"/>
              <a:t>10</a:t>
            </a:r>
            <a:r>
              <a:rPr lang="tr-TR" baseline="30000" dirty="0"/>
              <a:t>-4                                     </a:t>
            </a:r>
            <a:r>
              <a:rPr lang="tr-TR" dirty="0"/>
              <a:t>10</a:t>
            </a:r>
            <a:r>
              <a:rPr lang="tr-TR" baseline="30000" dirty="0"/>
              <a:t>-5           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3151F65D-476F-AD48-B8A7-664E5DAA7CD6}"/>
              </a:ext>
            </a:extLst>
          </p:cNvPr>
          <p:cNvSpPr txBox="1"/>
          <p:nvPr/>
        </p:nvSpPr>
        <p:spPr>
          <a:xfrm>
            <a:off x="643524" y="3090441"/>
            <a:ext cx="19144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4C348818-D42B-7448-8B03-86989F9748EE}"/>
              </a:ext>
            </a:extLst>
          </p:cNvPr>
          <p:cNvSpPr txBox="1"/>
          <p:nvPr/>
        </p:nvSpPr>
        <p:spPr>
          <a:xfrm>
            <a:off x="4363656" y="3275107"/>
            <a:ext cx="2715423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tr-TR" sz="3200" b="1" u="sng" dirty="0">
                <a:solidFill>
                  <a:srgbClr val="FF0000"/>
                </a:solidFill>
              </a:rPr>
              <a:t>CPE azalır !!!!!!</a:t>
            </a:r>
          </a:p>
        </p:txBody>
      </p:sp>
      <p:sp>
        <p:nvSpPr>
          <p:cNvPr id="12" name="Sağ Ok 11">
            <a:extLst>
              <a:ext uri="{FF2B5EF4-FFF2-40B4-BE49-F238E27FC236}">
                <a16:creationId xmlns:a16="http://schemas.microsoft.com/office/drawing/2014/main" id="{BDCA513F-D2C2-3540-A83E-A884EC58BAB4}"/>
              </a:ext>
            </a:extLst>
          </p:cNvPr>
          <p:cNvSpPr/>
          <p:nvPr/>
        </p:nvSpPr>
        <p:spPr>
          <a:xfrm>
            <a:off x="7106854" y="329440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Sağ Ok 12">
            <a:extLst>
              <a:ext uri="{FF2B5EF4-FFF2-40B4-BE49-F238E27FC236}">
                <a16:creationId xmlns:a16="http://schemas.microsoft.com/office/drawing/2014/main" id="{C1312735-B7B8-214F-A078-4F454381655F}"/>
              </a:ext>
            </a:extLst>
          </p:cNvPr>
          <p:cNvSpPr/>
          <p:nvPr/>
        </p:nvSpPr>
        <p:spPr>
          <a:xfrm>
            <a:off x="3276671" y="329562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3568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872359CF-AA5F-2340-99C6-9EED5A513D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47" t="15696" r="11730" b="12575"/>
          <a:stretch/>
        </p:blipFill>
        <p:spPr>
          <a:xfrm>
            <a:off x="1246208" y="833377"/>
            <a:ext cx="7180162" cy="491924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0A34A601-513A-7943-92E6-2AE8F4EC4B42}"/>
              </a:ext>
            </a:extLst>
          </p:cNvPr>
          <p:cNvSpPr txBox="1"/>
          <p:nvPr/>
        </p:nvSpPr>
        <p:spPr>
          <a:xfrm>
            <a:off x="702469" y="126243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10</a:t>
            </a:r>
            <a:r>
              <a:rPr lang="tr-TR" baseline="30000" dirty="0"/>
              <a:t>-1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727E8260-7CAC-F74F-8332-B3C269E07F9F}"/>
              </a:ext>
            </a:extLst>
          </p:cNvPr>
          <p:cNvSpPr txBox="1"/>
          <p:nvPr/>
        </p:nvSpPr>
        <p:spPr>
          <a:xfrm>
            <a:off x="702469" y="1691483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10</a:t>
            </a:r>
            <a:r>
              <a:rPr lang="tr-TR" baseline="30000" dirty="0"/>
              <a:t>-2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2648759-6BC3-FF49-B6FA-355085FD6746}"/>
              </a:ext>
            </a:extLst>
          </p:cNvPr>
          <p:cNvSpPr txBox="1"/>
          <p:nvPr/>
        </p:nvSpPr>
        <p:spPr>
          <a:xfrm>
            <a:off x="702468" y="2168186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10</a:t>
            </a:r>
            <a:r>
              <a:rPr lang="tr-TR" baseline="30000" dirty="0"/>
              <a:t>-3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8A0EA94F-EC53-654C-8CD4-4DDCAC3B9934}"/>
              </a:ext>
            </a:extLst>
          </p:cNvPr>
          <p:cNvSpPr txBox="1"/>
          <p:nvPr/>
        </p:nvSpPr>
        <p:spPr>
          <a:xfrm>
            <a:off x="702468" y="3695337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10</a:t>
            </a:r>
            <a:r>
              <a:rPr lang="tr-TR" baseline="30000" dirty="0"/>
              <a:t>-6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94AD71FA-A8D0-744C-AC74-B18D85037E5D}"/>
              </a:ext>
            </a:extLst>
          </p:cNvPr>
          <p:cNvSpPr txBox="1"/>
          <p:nvPr/>
        </p:nvSpPr>
        <p:spPr>
          <a:xfrm>
            <a:off x="702468" y="2644889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10</a:t>
            </a:r>
            <a:r>
              <a:rPr lang="tr-TR" baseline="30000" dirty="0"/>
              <a:t>-4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0B03C3BF-FFAB-8142-AF3F-375B67A0B7AF}"/>
              </a:ext>
            </a:extLst>
          </p:cNvPr>
          <p:cNvSpPr txBox="1"/>
          <p:nvPr/>
        </p:nvSpPr>
        <p:spPr>
          <a:xfrm>
            <a:off x="702468" y="3170113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10</a:t>
            </a:r>
            <a:r>
              <a:rPr lang="tr-TR" baseline="30000" dirty="0"/>
              <a:t>-5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9AEBD94E-0FE4-1F44-842A-E2E48202B0C1}"/>
              </a:ext>
            </a:extLst>
          </p:cNvPr>
          <p:cNvSpPr txBox="1"/>
          <p:nvPr/>
        </p:nvSpPr>
        <p:spPr>
          <a:xfrm>
            <a:off x="809869" y="4615873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VK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675CDBC7-D088-F043-8146-CBAEF4C94185}"/>
              </a:ext>
            </a:extLst>
          </p:cNvPr>
          <p:cNvSpPr txBox="1"/>
          <p:nvPr/>
        </p:nvSpPr>
        <p:spPr>
          <a:xfrm>
            <a:off x="772847" y="4155605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HK</a:t>
            </a:r>
          </a:p>
        </p:txBody>
      </p:sp>
      <p:sp>
        <p:nvSpPr>
          <p:cNvPr id="14" name="Çarpı 13">
            <a:extLst>
              <a:ext uri="{FF2B5EF4-FFF2-40B4-BE49-F238E27FC236}">
                <a16:creationId xmlns:a16="http://schemas.microsoft.com/office/drawing/2014/main" id="{6F6CC498-4D3F-AA4E-9422-5E6B339CAB19}"/>
              </a:ext>
            </a:extLst>
          </p:cNvPr>
          <p:cNvSpPr/>
          <p:nvPr/>
        </p:nvSpPr>
        <p:spPr>
          <a:xfrm>
            <a:off x="1979270" y="1204555"/>
            <a:ext cx="462987" cy="36933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Çarpı 14">
            <a:extLst>
              <a:ext uri="{FF2B5EF4-FFF2-40B4-BE49-F238E27FC236}">
                <a16:creationId xmlns:a16="http://schemas.microsoft.com/office/drawing/2014/main" id="{074AF78B-DDDF-504B-A20B-7564F2CC0344}"/>
              </a:ext>
            </a:extLst>
          </p:cNvPr>
          <p:cNvSpPr/>
          <p:nvPr/>
        </p:nvSpPr>
        <p:spPr>
          <a:xfrm>
            <a:off x="2012587" y="1658130"/>
            <a:ext cx="462987" cy="36933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Çarpı 15">
            <a:extLst>
              <a:ext uri="{FF2B5EF4-FFF2-40B4-BE49-F238E27FC236}">
                <a16:creationId xmlns:a16="http://schemas.microsoft.com/office/drawing/2014/main" id="{D34A5984-3F65-074B-9B0A-39159F8C7B6B}"/>
              </a:ext>
            </a:extLst>
          </p:cNvPr>
          <p:cNvSpPr/>
          <p:nvPr/>
        </p:nvSpPr>
        <p:spPr>
          <a:xfrm>
            <a:off x="2487674" y="1638067"/>
            <a:ext cx="462987" cy="36933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Çarpı 16">
            <a:extLst>
              <a:ext uri="{FF2B5EF4-FFF2-40B4-BE49-F238E27FC236}">
                <a16:creationId xmlns:a16="http://schemas.microsoft.com/office/drawing/2014/main" id="{7FEAEFCE-0153-1B4D-ADFF-39ED429A1202}"/>
              </a:ext>
            </a:extLst>
          </p:cNvPr>
          <p:cNvSpPr/>
          <p:nvPr/>
        </p:nvSpPr>
        <p:spPr>
          <a:xfrm>
            <a:off x="3003762" y="1661485"/>
            <a:ext cx="462987" cy="36933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Çarpı 17">
            <a:extLst>
              <a:ext uri="{FF2B5EF4-FFF2-40B4-BE49-F238E27FC236}">
                <a16:creationId xmlns:a16="http://schemas.microsoft.com/office/drawing/2014/main" id="{6A410606-B216-0D4D-A7F6-C80DF2D3B77F}"/>
              </a:ext>
            </a:extLst>
          </p:cNvPr>
          <p:cNvSpPr/>
          <p:nvPr/>
        </p:nvSpPr>
        <p:spPr>
          <a:xfrm>
            <a:off x="2070222" y="2618937"/>
            <a:ext cx="462987" cy="36933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Çarpı 18">
            <a:extLst>
              <a:ext uri="{FF2B5EF4-FFF2-40B4-BE49-F238E27FC236}">
                <a16:creationId xmlns:a16="http://schemas.microsoft.com/office/drawing/2014/main" id="{A8F928C1-AB60-CF40-A0FB-C468D230FC03}"/>
              </a:ext>
            </a:extLst>
          </p:cNvPr>
          <p:cNvSpPr/>
          <p:nvPr/>
        </p:nvSpPr>
        <p:spPr>
          <a:xfrm>
            <a:off x="2553397" y="2615971"/>
            <a:ext cx="462987" cy="36933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Çarpı 19">
            <a:extLst>
              <a:ext uri="{FF2B5EF4-FFF2-40B4-BE49-F238E27FC236}">
                <a16:creationId xmlns:a16="http://schemas.microsoft.com/office/drawing/2014/main" id="{3648269D-2469-5846-AC49-F484962AB641}"/>
              </a:ext>
            </a:extLst>
          </p:cNvPr>
          <p:cNvSpPr/>
          <p:nvPr/>
        </p:nvSpPr>
        <p:spPr>
          <a:xfrm>
            <a:off x="3056760" y="2602094"/>
            <a:ext cx="462987" cy="36933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Çarpı 20">
            <a:extLst>
              <a:ext uri="{FF2B5EF4-FFF2-40B4-BE49-F238E27FC236}">
                <a16:creationId xmlns:a16="http://schemas.microsoft.com/office/drawing/2014/main" id="{512D2DA2-54DB-554D-B4B1-D09EFA14AC63}"/>
              </a:ext>
            </a:extLst>
          </p:cNvPr>
          <p:cNvSpPr/>
          <p:nvPr/>
        </p:nvSpPr>
        <p:spPr>
          <a:xfrm>
            <a:off x="3480119" y="1661485"/>
            <a:ext cx="462987" cy="36933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Çarpı 21">
            <a:extLst>
              <a:ext uri="{FF2B5EF4-FFF2-40B4-BE49-F238E27FC236}">
                <a16:creationId xmlns:a16="http://schemas.microsoft.com/office/drawing/2014/main" id="{9847945D-CA86-D149-A059-31E753D7CA97}"/>
              </a:ext>
            </a:extLst>
          </p:cNvPr>
          <p:cNvSpPr/>
          <p:nvPr/>
        </p:nvSpPr>
        <p:spPr>
          <a:xfrm>
            <a:off x="3447216" y="1183957"/>
            <a:ext cx="462987" cy="36933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Çarpı 22">
            <a:extLst>
              <a:ext uri="{FF2B5EF4-FFF2-40B4-BE49-F238E27FC236}">
                <a16:creationId xmlns:a16="http://schemas.microsoft.com/office/drawing/2014/main" id="{DC6AEE0D-7029-344D-8A4E-E0E54686AAFD}"/>
              </a:ext>
            </a:extLst>
          </p:cNvPr>
          <p:cNvSpPr/>
          <p:nvPr/>
        </p:nvSpPr>
        <p:spPr>
          <a:xfrm>
            <a:off x="2944873" y="1178616"/>
            <a:ext cx="462987" cy="36933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Çarpı 23">
            <a:extLst>
              <a:ext uri="{FF2B5EF4-FFF2-40B4-BE49-F238E27FC236}">
                <a16:creationId xmlns:a16="http://schemas.microsoft.com/office/drawing/2014/main" id="{14857A9B-FA7F-934E-800B-6020C9834A27}"/>
              </a:ext>
            </a:extLst>
          </p:cNvPr>
          <p:cNvSpPr/>
          <p:nvPr/>
        </p:nvSpPr>
        <p:spPr>
          <a:xfrm>
            <a:off x="2460668" y="1183957"/>
            <a:ext cx="462987" cy="36933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Çarpı 24">
            <a:extLst>
              <a:ext uri="{FF2B5EF4-FFF2-40B4-BE49-F238E27FC236}">
                <a16:creationId xmlns:a16="http://schemas.microsoft.com/office/drawing/2014/main" id="{5C38D428-B0EE-C54B-B518-58F3AFC7608E}"/>
              </a:ext>
            </a:extLst>
          </p:cNvPr>
          <p:cNvSpPr/>
          <p:nvPr/>
        </p:nvSpPr>
        <p:spPr>
          <a:xfrm>
            <a:off x="3698888" y="4547979"/>
            <a:ext cx="462987" cy="36933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Çarpı 25">
            <a:extLst>
              <a:ext uri="{FF2B5EF4-FFF2-40B4-BE49-F238E27FC236}">
                <a16:creationId xmlns:a16="http://schemas.microsoft.com/office/drawing/2014/main" id="{2FCB5685-0E29-B345-B511-4593F5A30241}"/>
              </a:ext>
            </a:extLst>
          </p:cNvPr>
          <p:cNvSpPr/>
          <p:nvPr/>
        </p:nvSpPr>
        <p:spPr>
          <a:xfrm>
            <a:off x="3198468" y="4547979"/>
            <a:ext cx="462987" cy="36933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7" name="Çarpı 26">
            <a:extLst>
              <a:ext uri="{FF2B5EF4-FFF2-40B4-BE49-F238E27FC236}">
                <a16:creationId xmlns:a16="http://schemas.microsoft.com/office/drawing/2014/main" id="{577A770D-2491-8C4D-862E-EC7E634310C6}"/>
              </a:ext>
            </a:extLst>
          </p:cNvPr>
          <p:cNvSpPr/>
          <p:nvPr/>
        </p:nvSpPr>
        <p:spPr>
          <a:xfrm>
            <a:off x="2692162" y="4599299"/>
            <a:ext cx="462987" cy="36933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Çarpı 27">
            <a:extLst>
              <a:ext uri="{FF2B5EF4-FFF2-40B4-BE49-F238E27FC236}">
                <a16:creationId xmlns:a16="http://schemas.microsoft.com/office/drawing/2014/main" id="{ADD3DBAA-D33D-1349-8048-5D1886BAE82B}"/>
              </a:ext>
            </a:extLst>
          </p:cNvPr>
          <p:cNvSpPr/>
          <p:nvPr/>
        </p:nvSpPr>
        <p:spPr>
          <a:xfrm>
            <a:off x="2204976" y="4599299"/>
            <a:ext cx="462987" cy="36933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Çarpı 28">
            <a:extLst>
              <a:ext uri="{FF2B5EF4-FFF2-40B4-BE49-F238E27FC236}">
                <a16:creationId xmlns:a16="http://schemas.microsoft.com/office/drawing/2014/main" id="{89180CF9-638F-F547-A4DA-032E16A69EDA}"/>
              </a:ext>
            </a:extLst>
          </p:cNvPr>
          <p:cNvSpPr/>
          <p:nvPr/>
        </p:nvSpPr>
        <p:spPr>
          <a:xfrm>
            <a:off x="2028812" y="2156309"/>
            <a:ext cx="462987" cy="36933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Çarpı 29">
            <a:extLst>
              <a:ext uri="{FF2B5EF4-FFF2-40B4-BE49-F238E27FC236}">
                <a16:creationId xmlns:a16="http://schemas.microsoft.com/office/drawing/2014/main" id="{0E5E5A2A-9984-5749-A076-C3E4DE354B97}"/>
              </a:ext>
            </a:extLst>
          </p:cNvPr>
          <p:cNvSpPr/>
          <p:nvPr/>
        </p:nvSpPr>
        <p:spPr>
          <a:xfrm>
            <a:off x="2532175" y="2134030"/>
            <a:ext cx="462987" cy="36933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Çarpı 30">
            <a:extLst>
              <a:ext uri="{FF2B5EF4-FFF2-40B4-BE49-F238E27FC236}">
                <a16:creationId xmlns:a16="http://schemas.microsoft.com/office/drawing/2014/main" id="{6E47FEE4-5C6E-7D43-A206-4D8A7B860C13}"/>
              </a:ext>
            </a:extLst>
          </p:cNvPr>
          <p:cNvSpPr/>
          <p:nvPr/>
        </p:nvSpPr>
        <p:spPr>
          <a:xfrm>
            <a:off x="3035538" y="2134030"/>
            <a:ext cx="462987" cy="36933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Çarpı 31">
            <a:extLst>
              <a:ext uri="{FF2B5EF4-FFF2-40B4-BE49-F238E27FC236}">
                <a16:creationId xmlns:a16="http://schemas.microsoft.com/office/drawing/2014/main" id="{E8FA52BD-18D2-5849-AC85-95713DE9D6AF}"/>
              </a:ext>
            </a:extLst>
          </p:cNvPr>
          <p:cNvSpPr/>
          <p:nvPr/>
        </p:nvSpPr>
        <p:spPr>
          <a:xfrm>
            <a:off x="3519747" y="2139013"/>
            <a:ext cx="462987" cy="36933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Çarpı 32">
            <a:extLst>
              <a:ext uri="{FF2B5EF4-FFF2-40B4-BE49-F238E27FC236}">
                <a16:creationId xmlns:a16="http://schemas.microsoft.com/office/drawing/2014/main" id="{DE3E0708-9445-EA44-91A1-95B5533ABD46}"/>
              </a:ext>
            </a:extLst>
          </p:cNvPr>
          <p:cNvSpPr/>
          <p:nvPr/>
        </p:nvSpPr>
        <p:spPr>
          <a:xfrm>
            <a:off x="2102018" y="3126492"/>
            <a:ext cx="462987" cy="36933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4" name="Çarpı 33">
            <a:extLst>
              <a:ext uri="{FF2B5EF4-FFF2-40B4-BE49-F238E27FC236}">
                <a16:creationId xmlns:a16="http://schemas.microsoft.com/office/drawing/2014/main" id="{C31BD46B-BB90-E743-8550-23FD60D9AB6F}"/>
              </a:ext>
            </a:extLst>
          </p:cNvPr>
          <p:cNvSpPr/>
          <p:nvPr/>
        </p:nvSpPr>
        <p:spPr>
          <a:xfrm>
            <a:off x="2593773" y="3120793"/>
            <a:ext cx="462987" cy="36933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62128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524" y="73511"/>
            <a:ext cx="10570951" cy="6710977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77230E2-741E-BD4B-86F6-423B3EA48D71}"/>
              </a:ext>
            </a:extLst>
          </p:cNvPr>
          <p:cNvSpPr txBox="1"/>
          <p:nvPr/>
        </p:nvSpPr>
        <p:spPr>
          <a:xfrm>
            <a:off x="8380073" y="3070712"/>
            <a:ext cx="1848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>
                <a:solidFill>
                  <a:srgbClr val="7030A0"/>
                </a:solidFill>
                <a:latin typeface="Comic Sans MS" panose="030F0902030302020204" pitchFamily="66" charset="0"/>
              </a:rPr>
              <a:t>Log</a:t>
            </a:r>
            <a:r>
              <a:rPr lang="tr-TR" sz="2800" baseline="-25000" dirty="0">
                <a:solidFill>
                  <a:srgbClr val="7030A0"/>
                </a:solidFill>
                <a:latin typeface="Comic Sans MS" panose="030F0902030302020204" pitchFamily="66" charset="0"/>
              </a:rPr>
              <a:t>10</a:t>
            </a:r>
            <a:r>
              <a:rPr lang="tr-TR" sz="2800" dirty="0">
                <a:solidFill>
                  <a:srgbClr val="7030A0"/>
                </a:solidFill>
                <a:latin typeface="Comic Sans MS" panose="030F0902030302020204" pitchFamily="66" charset="0"/>
              </a:rPr>
              <a:t>10 =1</a:t>
            </a:r>
          </a:p>
        </p:txBody>
      </p:sp>
      <p:cxnSp>
        <p:nvCxnSpPr>
          <p:cNvPr id="7" name="Düz Ok Bağlayıcısı 6">
            <a:extLst>
              <a:ext uri="{FF2B5EF4-FFF2-40B4-BE49-F238E27FC236}">
                <a16:creationId xmlns:a16="http://schemas.microsoft.com/office/drawing/2014/main" id="{528F5019-BB9F-0C42-BCA1-6B74F79D19C6}"/>
              </a:ext>
            </a:extLst>
          </p:cNvPr>
          <p:cNvCxnSpPr/>
          <p:nvPr/>
        </p:nvCxnSpPr>
        <p:spPr>
          <a:xfrm>
            <a:off x="7905509" y="3332322"/>
            <a:ext cx="38196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563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450" y="0"/>
            <a:ext cx="9757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337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7028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Çapraz Köşesi Kesik Dikdörtgen 3">
            <a:extLst>
              <a:ext uri="{FF2B5EF4-FFF2-40B4-BE49-F238E27FC236}">
                <a16:creationId xmlns:a16="http://schemas.microsoft.com/office/drawing/2014/main" id="{D586D0BC-FB48-9C4E-8EA7-5E21988D0AA0}"/>
              </a:ext>
            </a:extLst>
          </p:cNvPr>
          <p:cNvSpPr/>
          <p:nvPr/>
        </p:nvSpPr>
        <p:spPr>
          <a:xfrm>
            <a:off x="838200" y="3549316"/>
            <a:ext cx="10515600" cy="1515979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02786"/>
          </a:xfrm>
        </p:spPr>
        <p:txBody>
          <a:bodyPr/>
          <a:lstStyle/>
          <a:p>
            <a:r>
              <a:rPr lang="tr-TR" b="1" dirty="0">
                <a:solidFill>
                  <a:srgbClr val="0070C0"/>
                </a:solidFill>
              </a:rPr>
              <a:t>VİRUS TİTRESİ</a:t>
            </a:r>
            <a:r>
              <a:rPr lang="tr-TR" dirty="0">
                <a:solidFill>
                  <a:srgbClr val="0070C0"/>
                </a:solidFill>
              </a:rPr>
              <a:t>: </a:t>
            </a:r>
            <a:r>
              <a:rPr lang="tr-TR" dirty="0"/>
              <a:t>Bir </a:t>
            </a:r>
            <a:r>
              <a:rPr lang="tr-TR" dirty="0" err="1"/>
              <a:t>virus</a:t>
            </a:r>
            <a:r>
              <a:rPr lang="tr-TR" dirty="0"/>
              <a:t> süspansiyonunun </a:t>
            </a:r>
            <a:r>
              <a:rPr lang="tr-TR" dirty="0" err="1"/>
              <a:t>enfeksiyözite</a:t>
            </a:r>
            <a:r>
              <a:rPr lang="tr-TR" dirty="0"/>
              <a:t> gücünün rakamsal ifadesi         </a:t>
            </a:r>
          </a:p>
          <a:p>
            <a:pPr lvl="1"/>
            <a:r>
              <a:rPr lang="tr-TR" dirty="0"/>
              <a:t>Belirli bir hacimdeki virüs süspansiyonunda bulunan </a:t>
            </a:r>
            <a:r>
              <a:rPr lang="tr-TR" b="1" u="sng" dirty="0" err="1"/>
              <a:t>enfektif</a:t>
            </a:r>
            <a:r>
              <a:rPr lang="tr-TR" b="1" u="sng" dirty="0"/>
              <a:t> </a:t>
            </a:r>
            <a:r>
              <a:rPr lang="tr-TR" b="1" u="sng" dirty="0" err="1"/>
              <a:t>virion</a:t>
            </a:r>
            <a:r>
              <a:rPr lang="tr-TR" b="1" u="sng" dirty="0"/>
              <a:t> sayısını </a:t>
            </a:r>
            <a:r>
              <a:rPr lang="tr-TR" dirty="0"/>
              <a:t>ifade eder. </a:t>
            </a:r>
          </a:p>
          <a:p>
            <a:endParaRPr lang="tr-TR" dirty="0"/>
          </a:p>
          <a:p>
            <a:r>
              <a:rPr lang="tr-TR" dirty="0"/>
              <a:t>   </a:t>
            </a:r>
            <a:r>
              <a:rPr lang="tr-TR" dirty="0" err="1"/>
              <a:t>Enfeksiyözite</a:t>
            </a:r>
            <a:r>
              <a:rPr lang="tr-TR" dirty="0"/>
              <a:t> gücünün tespit edilmesine ise </a:t>
            </a:r>
            <a:r>
              <a:rPr lang="tr-TR" dirty="0">
                <a:solidFill>
                  <a:srgbClr val="CC00CC"/>
                </a:solidFill>
              </a:rPr>
              <a:t>TİTRASYON</a:t>
            </a:r>
            <a:r>
              <a:rPr lang="tr-TR" dirty="0"/>
              <a:t> adı verilir.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15734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yagram 3"/>
          <p:cNvGraphicFramePr/>
          <p:nvPr>
            <p:extLst>
              <p:ext uri="{D42A27DB-BD31-4B8C-83A1-F6EECF244321}">
                <p14:modId xmlns:p14="http://schemas.microsoft.com/office/powerpoint/2010/main" val="759748141"/>
              </p:ext>
            </p:extLst>
          </p:nvPr>
        </p:nvGraphicFramePr>
        <p:xfrm>
          <a:off x="478466" y="1148316"/>
          <a:ext cx="5805375" cy="4720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Sağ Ayraç 9"/>
          <p:cNvSpPr/>
          <p:nvPr/>
        </p:nvSpPr>
        <p:spPr>
          <a:xfrm>
            <a:off x="6682563" y="2923954"/>
            <a:ext cx="520995" cy="2573079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2" name="Düz Ok Bağlayıcısı 11"/>
          <p:cNvCxnSpPr/>
          <p:nvPr/>
        </p:nvCxnSpPr>
        <p:spPr>
          <a:xfrm flipV="1">
            <a:off x="6400797" y="2115879"/>
            <a:ext cx="728331" cy="106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Metin kutusu 14"/>
          <p:cNvSpPr txBox="1"/>
          <p:nvPr/>
        </p:nvSpPr>
        <p:spPr>
          <a:xfrm>
            <a:off x="7182724" y="1748051"/>
            <a:ext cx="1443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>
                <a:solidFill>
                  <a:srgbClr val="CC00CC"/>
                </a:solidFill>
              </a:rPr>
              <a:t>İn </a:t>
            </a:r>
            <a:r>
              <a:rPr lang="tr-TR" sz="3200" dirty="0" err="1">
                <a:solidFill>
                  <a:srgbClr val="CC00CC"/>
                </a:solidFill>
              </a:rPr>
              <a:t>vitro</a:t>
            </a:r>
            <a:endParaRPr lang="tr-TR" sz="3200" dirty="0">
              <a:solidFill>
                <a:srgbClr val="CC00CC"/>
              </a:solidFill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7285960" y="3918105"/>
            <a:ext cx="1393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>
                <a:solidFill>
                  <a:srgbClr val="CC00CC"/>
                </a:solidFill>
              </a:rPr>
              <a:t>İn </a:t>
            </a:r>
            <a:r>
              <a:rPr lang="tr-TR" sz="3200" dirty="0" err="1">
                <a:solidFill>
                  <a:srgbClr val="CC00CC"/>
                </a:solidFill>
              </a:rPr>
              <a:t>vivo</a:t>
            </a:r>
            <a:endParaRPr lang="tr-TR" sz="3200" dirty="0">
              <a:solidFill>
                <a:srgbClr val="CC00CC"/>
              </a:solidFill>
            </a:endParaRPr>
          </a:p>
        </p:txBody>
      </p:sp>
      <p:cxnSp>
        <p:nvCxnSpPr>
          <p:cNvPr id="17" name="Düz Ok Bağlayıcısı 16"/>
          <p:cNvCxnSpPr/>
          <p:nvPr/>
        </p:nvCxnSpPr>
        <p:spPr>
          <a:xfrm flipV="1">
            <a:off x="8679725" y="1748051"/>
            <a:ext cx="708838" cy="2020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Düz Ok Bağlayıcısı 17"/>
          <p:cNvCxnSpPr/>
          <p:nvPr/>
        </p:nvCxnSpPr>
        <p:spPr>
          <a:xfrm flipV="1">
            <a:off x="8681485" y="2154865"/>
            <a:ext cx="728331" cy="106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Düz Ok Bağlayıcısı 18"/>
          <p:cNvCxnSpPr/>
          <p:nvPr/>
        </p:nvCxnSpPr>
        <p:spPr>
          <a:xfrm>
            <a:off x="8679713" y="2338392"/>
            <a:ext cx="708838" cy="2197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Metin kutusu 22"/>
          <p:cNvSpPr txBox="1"/>
          <p:nvPr/>
        </p:nvSpPr>
        <p:spPr>
          <a:xfrm>
            <a:off x="9495759" y="1473181"/>
            <a:ext cx="2251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/>
              <a:t>Makrotitrasyon</a:t>
            </a:r>
            <a:endParaRPr lang="tr-TR" sz="2400" dirty="0"/>
          </a:p>
        </p:txBody>
      </p:sp>
      <p:sp>
        <p:nvSpPr>
          <p:cNvPr id="24" name="Metin kutusu 23"/>
          <p:cNvSpPr txBox="1"/>
          <p:nvPr/>
        </p:nvSpPr>
        <p:spPr>
          <a:xfrm>
            <a:off x="9524997" y="1926870"/>
            <a:ext cx="2107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/>
              <a:t>Mikrotitrasyon</a:t>
            </a:r>
            <a:endParaRPr lang="tr-TR" sz="2400" dirty="0"/>
          </a:p>
        </p:txBody>
      </p:sp>
      <p:sp>
        <p:nvSpPr>
          <p:cNvPr id="25" name="Metin kutusu 24"/>
          <p:cNvSpPr txBox="1"/>
          <p:nvPr/>
        </p:nvSpPr>
        <p:spPr>
          <a:xfrm>
            <a:off x="9538290" y="2343165"/>
            <a:ext cx="1844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Plak test</a:t>
            </a:r>
          </a:p>
        </p:txBody>
      </p:sp>
    </p:spTree>
    <p:extLst>
      <p:ext uri="{BB962C8B-B14F-4D97-AF65-F5344CB8AC3E}">
        <p14:creationId xmlns:p14="http://schemas.microsoft.com/office/powerpoint/2010/main" val="2023020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>
                <a:solidFill>
                  <a:srgbClr val="0070C0"/>
                </a:solidFill>
              </a:rPr>
              <a:t>BİRİMLERİ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DKID</a:t>
            </a:r>
            <a:r>
              <a:rPr lang="tr-TR" baseline="-25000" dirty="0">
                <a:solidFill>
                  <a:srgbClr val="FF0000"/>
                </a:solidFill>
              </a:rPr>
              <a:t>50</a:t>
            </a:r>
            <a:r>
              <a:rPr lang="tr-TR" dirty="0"/>
              <a:t>: </a:t>
            </a:r>
            <a:r>
              <a:rPr lang="tr-TR" sz="3600" dirty="0">
                <a:solidFill>
                  <a:srgbClr val="FF0000"/>
                </a:solidFill>
              </a:rPr>
              <a:t>D</a:t>
            </a:r>
            <a:r>
              <a:rPr lang="tr-TR" dirty="0"/>
              <a:t>oku </a:t>
            </a:r>
            <a:r>
              <a:rPr lang="tr-TR" sz="3600" dirty="0">
                <a:solidFill>
                  <a:srgbClr val="FF0000"/>
                </a:solidFill>
              </a:rPr>
              <a:t>K</a:t>
            </a:r>
            <a:r>
              <a:rPr lang="tr-TR" dirty="0"/>
              <a:t>ültürü </a:t>
            </a:r>
            <a:r>
              <a:rPr lang="tr-TR" sz="3600" dirty="0" err="1">
                <a:solidFill>
                  <a:srgbClr val="FF0000"/>
                </a:solidFill>
              </a:rPr>
              <a:t>I</a:t>
            </a:r>
            <a:r>
              <a:rPr lang="tr-TR" dirty="0" err="1"/>
              <a:t>nfektif</a:t>
            </a:r>
            <a:r>
              <a:rPr lang="tr-TR" dirty="0"/>
              <a:t> </a:t>
            </a:r>
            <a:r>
              <a:rPr lang="tr-TR" sz="3600" dirty="0">
                <a:solidFill>
                  <a:srgbClr val="FF0000"/>
                </a:solidFill>
              </a:rPr>
              <a:t>D</a:t>
            </a:r>
            <a:r>
              <a:rPr lang="tr-TR" dirty="0"/>
              <a:t>oz      50=%50</a:t>
            </a:r>
            <a:r>
              <a:rPr lang="tr-TR" baseline="-25000" dirty="0"/>
              <a:t> </a:t>
            </a:r>
          </a:p>
          <a:p>
            <a:pPr lvl="1"/>
            <a:r>
              <a:rPr lang="tr-TR" dirty="0">
                <a:solidFill>
                  <a:srgbClr val="002060"/>
                </a:solidFill>
              </a:rPr>
              <a:t>Testte kullanılan konakçı sistemlerin sayısal olarak en az yarısında enfeksiyon oluşturan </a:t>
            </a:r>
            <a:r>
              <a:rPr lang="tr-TR" dirty="0" err="1">
                <a:solidFill>
                  <a:srgbClr val="002060"/>
                </a:solidFill>
              </a:rPr>
              <a:t>virus</a:t>
            </a:r>
            <a:r>
              <a:rPr lang="tr-TR" dirty="0">
                <a:solidFill>
                  <a:srgbClr val="002060"/>
                </a:solidFill>
              </a:rPr>
              <a:t> sulandırması belirlenerek, </a:t>
            </a:r>
            <a:r>
              <a:rPr lang="tr-TR" dirty="0" err="1">
                <a:solidFill>
                  <a:srgbClr val="002060"/>
                </a:solidFill>
              </a:rPr>
              <a:t>virusun</a:t>
            </a:r>
            <a:r>
              <a:rPr lang="tr-TR" dirty="0">
                <a:solidFill>
                  <a:srgbClr val="002060"/>
                </a:solidFill>
              </a:rPr>
              <a:t> </a:t>
            </a:r>
            <a:r>
              <a:rPr lang="tr-TR" dirty="0" err="1">
                <a:solidFill>
                  <a:srgbClr val="002060"/>
                </a:solidFill>
              </a:rPr>
              <a:t>enfektif</a:t>
            </a:r>
            <a:r>
              <a:rPr lang="tr-TR" dirty="0">
                <a:solidFill>
                  <a:srgbClr val="002060"/>
                </a:solidFill>
              </a:rPr>
              <a:t> gücünü ifade etmek için kullanılır.</a:t>
            </a:r>
          </a:p>
          <a:p>
            <a:r>
              <a:rPr lang="tr-TR" dirty="0">
                <a:solidFill>
                  <a:srgbClr val="FF0000"/>
                </a:solidFill>
              </a:rPr>
              <a:t>YID</a:t>
            </a:r>
            <a:r>
              <a:rPr lang="tr-TR" baseline="-25000" dirty="0">
                <a:solidFill>
                  <a:srgbClr val="FF0000"/>
                </a:solidFill>
              </a:rPr>
              <a:t>50</a:t>
            </a:r>
            <a:r>
              <a:rPr lang="tr-TR" dirty="0"/>
              <a:t>:</a:t>
            </a:r>
            <a:r>
              <a:rPr lang="tr-TR" baseline="-25000" dirty="0"/>
              <a:t> </a:t>
            </a:r>
            <a:r>
              <a:rPr lang="tr-TR" sz="3600" dirty="0">
                <a:solidFill>
                  <a:srgbClr val="FF0000"/>
                </a:solidFill>
              </a:rPr>
              <a:t>Y</a:t>
            </a:r>
            <a:r>
              <a:rPr lang="tr-TR" dirty="0"/>
              <a:t>umurta </a:t>
            </a:r>
            <a:r>
              <a:rPr lang="tr-TR" sz="3600" dirty="0" err="1">
                <a:solidFill>
                  <a:srgbClr val="FF0000"/>
                </a:solidFill>
              </a:rPr>
              <a:t>I</a:t>
            </a:r>
            <a:r>
              <a:rPr lang="tr-TR" dirty="0" err="1"/>
              <a:t>nfektif</a:t>
            </a:r>
            <a:r>
              <a:rPr lang="tr-TR" dirty="0"/>
              <a:t> </a:t>
            </a:r>
            <a:r>
              <a:rPr lang="tr-TR" sz="3600" dirty="0">
                <a:solidFill>
                  <a:srgbClr val="FF0000"/>
                </a:solidFill>
              </a:rPr>
              <a:t>D</a:t>
            </a:r>
            <a:r>
              <a:rPr lang="tr-TR" dirty="0"/>
              <a:t>oz        50=%50</a:t>
            </a:r>
            <a:r>
              <a:rPr lang="tr-TR" baseline="-25000" dirty="0"/>
              <a:t> </a:t>
            </a:r>
          </a:p>
          <a:p>
            <a:r>
              <a:rPr lang="tr-TR" dirty="0">
                <a:solidFill>
                  <a:srgbClr val="FF0000"/>
                </a:solidFill>
              </a:rPr>
              <a:t>LD</a:t>
            </a:r>
            <a:r>
              <a:rPr lang="tr-TR" baseline="-25000" dirty="0">
                <a:solidFill>
                  <a:srgbClr val="FF0000"/>
                </a:solidFill>
              </a:rPr>
              <a:t>50</a:t>
            </a:r>
            <a:r>
              <a:rPr lang="tr-TR" dirty="0">
                <a:solidFill>
                  <a:srgbClr val="FF0000"/>
                </a:solidFill>
              </a:rPr>
              <a:t>: </a:t>
            </a:r>
            <a:r>
              <a:rPr lang="tr-TR" sz="3600" dirty="0" err="1">
                <a:solidFill>
                  <a:srgbClr val="FF0000"/>
                </a:solidFill>
              </a:rPr>
              <a:t>L</a:t>
            </a:r>
            <a:r>
              <a:rPr lang="tr-TR" dirty="0" err="1"/>
              <a:t>etal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sz="3600" dirty="0">
                <a:solidFill>
                  <a:srgbClr val="FF0000"/>
                </a:solidFill>
              </a:rPr>
              <a:t>D</a:t>
            </a:r>
            <a:r>
              <a:rPr lang="tr-TR" dirty="0"/>
              <a:t>oz        50=%50   </a:t>
            </a:r>
            <a:r>
              <a:rPr lang="tr-TR" dirty="0">
                <a:solidFill>
                  <a:srgbClr val="7030A0"/>
                </a:solidFill>
              </a:rPr>
              <a:t>(Deney hayvanları için)</a:t>
            </a:r>
          </a:p>
          <a:p>
            <a:endParaRPr lang="tr-TR" baseline="-25000" dirty="0"/>
          </a:p>
          <a:p>
            <a:endParaRPr lang="tr-TR" baseline="-25000" dirty="0"/>
          </a:p>
        </p:txBody>
      </p:sp>
      <p:sp>
        <p:nvSpPr>
          <p:cNvPr id="4" name="5 Köşeli Yıldız 3">
            <a:extLst>
              <a:ext uri="{FF2B5EF4-FFF2-40B4-BE49-F238E27FC236}">
                <a16:creationId xmlns:a16="http://schemas.microsoft.com/office/drawing/2014/main" id="{925B6234-95AF-BD46-A633-F90EA7797EFF}"/>
              </a:ext>
            </a:extLst>
          </p:cNvPr>
          <p:cNvSpPr/>
          <p:nvPr/>
        </p:nvSpPr>
        <p:spPr>
          <a:xfrm>
            <a:off x="648182" y="230188"/>
            <a:ext cx="1255249" cy="1213355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2861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>
                <a:solidFill>
                  <a:srgbClr val="0070C0"/>
                </a:solidFill>
              </a:rPr>
              <a:t>Kullanım Amacı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74563" y="1825625"/>
            <a:ext cx="11435786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tr-TR" dirty="0"/>
              <a:t>Virolojik ve </a:t>
            </a:r>
            <a:r>
              <a:rPr lang="tr-TR" dirty="0" err="1"/>
              <a:t>serolojik</a:t>
            </a:r>
            <a:r>
              <a:rPr lang="tr-TR" dirty="0"/>
              <a:t> çalışmalarda kullanılacak </a:t>
            </a:r>
            <a:r>
              <a:rPr lang="tr-TR" dirty="0" err="1"/>
              <a:t>virusların</a:t>
            </a:r>
            <a:r>
              <a:rPr lang="tr-TR" dirty="0"/>
              <a:t> standardizasyonu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/>
              <a:t>Aşı hazırlanması için </a:t>
            </a:r>
            <a:r>
              <a:rPr lang="tr-TR" dirty="0" err="1"/>
              <a:t>virus</a:t>
            </a:r>
            <a:r>
              <a:rPr lang="tr-TR" dirty="0"/>
              <a:t> dozunun ayarlanması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 err="1"/>
              <a:t>Virusların</a:t>
            </a:r>
            <a:r>
              <a:rPr lang="tr-TR" dirty="0"/>
              <a:t> </a:t>
            </a:r>
            <a:r>
              <a:rPr lang="tr-TR" dirty="0" err="1"/>
              <a:t>identifikasyonunda</a:t>
            </a:r>
            <a:r>
              <a:rPr lang="tr-TR" dirty="0"/>
              <a:t> kullanılan </a:t>
            </a:r>
            <a:r>
              <a:rPr lang="tr-TR" dirty="0" err="1"/>
              <a:t>fiziko</a:t>
            </a:r>
            <a:r>
              <a:rPr lang="tr-TR" dirty="0"/>
              <a:t>-kimyasal testlerin değerlendirilmesi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 err="1"/>
              <a:t>İnaktivasyon</a:t>
            </a:r>
            <a:r>
              <a:rPr lang="tr-TR" dirty="0"/>
              <a:t> kinetiğinin belirlenmesi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 err="1"/>
              <a:t>Virus</a:t>
            </a:r>
            <a:r>
              <a:rPr lang="tr-TR" dirty="0"/>
              <a:t> soylarının saflaştırılması</a:t>
            </a:r>
          </a:p>
        </p:txBody>
      </p:sp>
      <p:sp>
        <p:nvSpPr>
          <p:cNvPr id="4" name="5 Köşeli Yıldız 3">
            <a:extLst>
              <a:ext uri="{FF2B5EF4-FFF2-40B4-BE49-F238E27FC236}">
                <a16:creationId xmlns:a16="http://schemas.microsoft.com/office/drawing/2014/main" id="{925B6234-95AF-BD46-A633-F90EA7797EFF}"/>
              </a:ext>
            </a:extLst>
          </p:cNvPr>
          <p:cNvSpPr/>
          <p:nvPr/>
        </p:nvSpPr>
        <p:spPr>
          <a:xfrm>
            <a:off x="648182" y="230188"/>
            <a:ext cx="1255249" cy="1213355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1270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785" y="46825"/>
            <a:ext cx="8123809" cy="6514286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1365F482-2E66-F346-8DD4-ACDD44DD190C}"/>
              </a:ext>
            </a:extLst>
          </p:cNvPr>
          <p:cNvSpPr txBox="1"/>
          <p:nvPr/>
        </p:nvSpPr>
        <p:spPr>
          <a:xfrm>
            <a:off x="2001959" y="4122432"/>
            <a:ext cx="78739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4.5 ml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6BD9D79B-9A2F-3843-AB82-27294F012D2B}"/>
              </a:ext>
            </a:extLst>
          </p:cNvPr>
          <p:cNvSpPr txBox="1"/>
          <p:nvPr/>
        </p:nvSpPr>
        <p:spPr>
          <a:xfrm>
            <a:off x="3787669" y="1656347"/>
            <a:ext cx="72167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0.5 ml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5BEBE560-742E-A643-A67B-EE4FB8095E8A}"/>
              </a:ext>
            </a:extLst>
          </p:cNvPr>
          <p:cNvSpPr txBox="1"/>
          <p:nvPr/>
        </p:nvSpPr>
        <p:spPr>
          <a:xfrm>
            <a:off x="4776314" y="1655512"/>
            <a:ext cx="72167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0.5 ml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9BB3944E-6CAF-9C4D-BAA8-2350EA50D935}"/>
              </a:ext>
            </a:extLst>
          </p:cNvPr>
          <p:cNvSpPr txBox="1"/>
          <p:nvPr/>
        </p:nvSpPr>
        <p:spPr>
          <a:xfrm>
            <a:off x="5692780" y="1655512"/>
            <a:ext cx="72167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0.5 ml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E98C9EA2-8EE5-ED46-B946-69A5FA0406FE}"/>
              </a:ext>
            </a:extLst>
          </p:cNvPr>
          <p:cNvSpPr txBox="1"/>
          <p:nvPr/>
        </p:nvSpPr>
        <p:spPr>
          <a:xfrm>
            <a:off x="6732702" y="1655512"/>
            <a:ext cx="72167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0.5 ml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2E78D700-204A-6A47-87FA-C3F3A398C213}"/>
              </a:ext>
            </a:extLst>
          </p:cNvPr>
          <p:cNvSpPr txBox="1"/>
          <p:nvPr/>
        </p:nvSpPr>
        <p:spPr>
          <a:xfrm>
            <a:off x="7613499" y="1647491"/>
            <a:ext cx="72167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0.5 ml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ABE5578D-D8DB-B849-9554-E3C891EE74CC}"/>
              </a:ext>
            </a:extLst>
          </p:cNvPr>
          <p:cNvSpPr txBox="1"/>
          <p:nvPr/>
        </p:nvSpPr>
        <p:spPr>
          <a:xfrm>
            <a:off x="8494296" y="1647491"/>
            <a:ext cx="72167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0.5 ml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A9E725C2-1173-4A4A-BFAD-60CC99A1E782}"/>
              </a:ext>
            </a:extLst>
          </p:cNvPr>
          <p:cNvSpPr txBox="1"/>
          <p:nvPr/>
        </p:nvSpPr>
        <p:spPr>
          <a:xfrm>
            <a:off x="2485222" y="1776665"/>
            <a:ext cx="72167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0.5 ml</a:t>
            </a:r>
          </a:p>
        </p:txBody>
      </p:sp>
      <p:sp>
        <p:nvSpPr>
          <p:cNvPr id="3" name="Patlama 1 2">
            <a:extLst>
              <a:ext uri="{FF2B5EF4-FFF2-40B4-BE49-F238E27FC236}">
                <a16:creationId xmlns:a16="http://schemas.microsoft.com/office/drawing/2014/main" id="{ECF2AFDC-428B-3A48-88B1-6E1FC0CEA08A}"/>
              </a:ext>
            </a:extLst>
          </p:cNvPr>
          <p:cNvSpPr/>
          <p:nvPr/>
        </p:nvSpPr>
        <p:spPr>
          <a:xfrm>
            <a:off x="9268537" y="2115220"/>
            <a:ext cx="2923463" cy="3025192"/>
          </a:xfrm>
          <a:prstGeom prst="irregularSeal1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B39CC3DD-B2F5-5A4C-8C87-2D7F4E8B830D}"/>
              </a:ext>
            </a:extLst>
          </p:cNvPr>
          <p:cNvSpPr txBox="1"/>
          <p:nvPr/>
        </p:nvSpPr>
        <p:spPr>
          <a:xfrm>
            <a:off x="9815380" y="3016398"/>
            <a:ext cx="21130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Her </a:t>
            </a:r>
            <a:r>
              <a:rPr lang="tr-TR" sz="2400" dirty="0" err="1"/>
              <a:t>pipetasyon</a:t>
            </a:r>
            <a:r>
              <a:rPr lang="tr-TR" sz="2400" dirty="0"/>
              <a:t> öncesi pipet değiştir!!!!</a:t>
            </a:r>
          </a:p>
        </p:txBody>
      </p:sp>
    </p:spTree>
    <p:extLst>
      <p:ext uri="{BB962C8B-B14F-4D97-AF65-F5344CB8AC3E}">
        <p14:creationId xmlns:p14="http://schemas.microsoft.com/office/powerpoint/2010/main" val="2706115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Resim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371" y="0"/>
            <a:ext cx="7062412" cy="6858000"/>
          </a:xfrm>
          <a:prstGeom prst="rect">
            <a:avLst/>
          </a:prstGeom>
        </p:spPr>
      </p:pic>
      <p:cxnSp>
        <p:nvCxnSpPr>
          <p:cNvPr id="14" name="Düz Ok Bağlayıcısı 13"/>
          <p:cNvCxnSpPr/>
          <p:nvPr/>
        </p:nvCxnSpPr>
        <p:spPr>
          <a:xfrm>
            <a:off x="4215464" y="1876303"/>
            <a:ext cx="1080931" cy="11815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" name="Düz Ok Bağlayıcısı 27"/>
          <p:cNvCxnSpPr/>
          <p:nvPr/>
        </p:nvCxnSpPr>
        <p:spPr>
          <a:xfrm>
            <a:off x="4215463" y="1876303"/>
            <a:ext cx="677171" cy="11815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" name="Düz Ok Bağlayıcısı 29"/>
          <p:cNvCxnSpPr/>
          <p:nvPr/>
        </p:nvCxnSpPr>
        <p:spPr>
          <a:xfrm>
            <a:off x="4215462" y="1876303"/>
            <a:ext cx="262386" cy="11815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Düz Ok Bağlayıcısı 32"/>
          <p:cNvCxnSpPr/>
          <p:nvPr/>
        </p:nvCxnSpPr>
        <p:spPr>
          <a:xfrm flipH="1">
            <a:off x="4068574" y="1876303"/>
            <a:ext cx="146887" cy="11815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5" name="Metin kutusu 34"/>
          <p:cNvSpPr txBox="1"/>
          <p:nvPr/>
        </p:nvSpPr>
        <p:spPr>
          <a:xfrm>
            <a:off x="2802276" y="3380597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10</a:t>
            </a:r>
            <a:r>
              <a:rPr lang="tr-TR" baseline="30000" dirty="0"/>
              <a:t>-1</a:t>
            </a:r>
          </a:p>
        </p:txBody>
      </p:sp>
      <p:sp>
        <p:nvSpPr>
          <p:cNvPr id="37" name="Metin kutusu 36"/>
          <p:cNvSpPr txBox="1"/>
          <p:nvPr/>
        </p:nvSpPr>
        <p:spPr>
          <a:xfrm>
            <a:off x="2802274" y="3786273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10</a:t>
            </a:r>
            <a:r>
              <a:rPr lang="tr-TR" baseline="30000" dirty="0"/>
              <a:t>-2</a:t>
            </a:r>
          </a:p>
        </p:txBody>
      </p:sp>
      <p:sp>
        <p:nvSpPr>
          <p:cNvPr id="39" name="Metin kutusu 38"/>
          <p:cNvSpPr txBox="1"/>
          <p:nvPr/>
        </p:nvSpPr>
        <p:spPr>
          <a:xfrm>
            <a:off x="2805268" y="415206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10</a:t>
            </a:r>
            <a:r>
              <a:rPr lang="tr-TR" baseline="30000" dirty="0"/>
              <a:t>-3</a:t>
            </a:r>
          </a:p>
        </p:txBody>
      </p:sp>
      <p:sp>
        <p:nvSpPr>
          <p:cNvPr id="40" name="Metin kutusu 39"/>
          <p:cNvSpPr txBox="1"/>
          <p:nvPr/>
        </p:nvSpPr>
        <p:spPr>
          <a:xfrm>
            <a:off x="2805270" y="5300261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10</a:t>
            </a:r>
            <a:r>
              <a:rPr lang="tr-TR" baseline="30000" dirty="0"/>
              <a:t>-6</a:t>
            </a:r>
          </a:p>
        </p:txBody>
      </p:sp>
      <p:sp>
        <p:nvSpPr>
          <p:cNvPr id="41" name="Metin kutusu 40"/>
          <p:cNvSpPr txBox="1"/>
          <p:nvPr/>
        </p:nvSpPr>
        <p:spPr>
          <a:xfrm>
            <a:off x="2805269" y="4509039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10</a:t>
            </a:r>
            <a:r>
              <a:rPr lang="tr-TR" baseline="30000" dirty="0"/>
              <a:t>-4</a:t>
            </a:r>
          </a:p>
        </p:txBody>
      </p:sp>
      <p:sp>
        <p:nvSpPr>
          <p:cNvPr id="42" name="Metin kutusu 41"/>
          <p:cNvSpPr txBox="1"/>
          <p:nvPr/>
        </p:nvSpPr>
        <p:spPr>
          <a:xfrm>
            <a:off x="2790699" y="489589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10</a:t>
            </a:r>
            <a:r>
              <a:rPr lang="tr-TR" baseline="30000" dirty="0"/>
              <a:t>-5</a:t>
            </a:r>
          </a:p>
        </p:txBody>
      </p:sp>
      <p:sp>
        <p:nvSpPr>
          <p:cNvPr id="43" name="Metin kutusu 42"/>
          <p:cNvSpPr txBox="1"/>
          <p:nvPr/>
        </p:nvSpPr>
        <p:spPr>
          <a:xfrm>
            <a:off x="2817299" y="5719959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HK</a:t>
            </a:r>
            <a:endParaRPr lang="tr-TR" baseline="30000" dirty="0"/>
          </a:p>
        </p:txBody>
      </p:sp>
      <p:sp>
        <p:nvSpPr>
          <p:cNvPr id="44" name="Metin kutusu 43"/>
          <p:cNvSpPr txBox="1"/>
          <p:nvPr/>
        </p:nvSpPr>
        <p:spPr>
          <a:xfrm>
            <a:off x="2836999" y="6097069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VK</a:t>
            </a:r>
            <a:endParaRPr lang="tr-TR" baseline="30000" dirty="0"/>
          </a:p>
        </p:txBody>
      </p:sp>
      <p:sp>
        <p:nvSpPr>
          <p:cNvPr id="36" name="Oval 35"/>
          <p:cNvSpPr/>
          <p:nvPr/>
        </p:nvSpPr>
        <p:spPr>
          <a:xfrm>
            <a:off x="3978233" y="3751548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6" name="Oval 45"/>
          <p:cNvSpPr/>
          <p:nvPr/>
        </p:nvSpPr>
        <p:spPr>
          <a:xfrm>
            <a:off x="4786055" y="3746997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7" name="Oval 46"/>
          <p:cNvSpPr/>
          <p:nvPr/>
        </p:nvSpPr>
        <p:spPr>
          <a:xfrm>
            <a:off x="5163646" y="3746997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8" name="Oval 47"/>
          <p:cNvSpPr/>
          <p:nvPr/>
        </p:nvSpPr>
        <p:spPr>
          <a:xfrm>
            <a:off x="3978233" y="4146339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9" name="Oval 48"/>
          <p:cNvSpPr/>
          <p:nvPr/>
        </p:nvSpPr>
        <p:spPr>
          <a:xfrm>
            <a:off x="4401645" y="4146339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0" name="Oval 49"/>
          <p:cNvSpPr/>
          <p:nvPr/>
        </p:nvSpPr>
        <p:spPr>
          <a:xfrm>
            <a:off x="4796090" y="4131724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1" name="Oval 50"/>
          <p:cNvSpPr/>
          <p:nvPr/>
        </p:nvSpPr>
        <p:spPr>
          <a:xfrm>
            <a:off x="5190535" y="4120881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2" name="Oval 51"/>
          <p:cNvSpPr/>
          <p:nvPr/>
        </p:nvSpPr>
        <p:spPr>
          <a:xfrm>
            <a:off x="4023403" y="4521392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3" name="Oval 52"/>
          <p:cNvSpPr/>
          <p:nvPr/>
        </p:nvSpPr>
        <p:spPr>
          <a:xfrm>
            <a:off x="4401645" y="4534256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4" name="Oval 53"/>
          <p:cNvSpPr/>
          <p:nvPr/>
        </p:nvSpPr>
        <p:spPr>
          <a:xfrm>
            <a:off x="4816411" y="4543503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5" name="Oval 54"/>
          <p:cNvSpPr/>
          <p:nvPr/>
        </p:nvSpPr>
        <p:spPr>
          <a:xfrm>
            <a:off x="5194352" y="4511854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6" name="Oval 55"/>
          <p:cNvSpPr/>
          <p:nvPr/>
        </p:nvSpPr>
        <p:spPr>
          <a:xfrm>
            <a:off x="4023403" y="4916183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7" name="Oval 56"/>
          <p:cNvSpPr/>
          <p:nvPr/>
        </p:nvSpPr>
        <p:spPr>
          <a:xfrm>
            <a:off x="4435434" y="4916182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8" name="Oval 57"/>
          <p:cNvSpPr/>
          <p:nvPr/>
        </p:nvSpPr>
        <p:spPr>
          <a:xfrm>
            <a:off x="4846751" y="4901799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9" name="Oval 58"/>
          <p:cNvSpPr/>
          <p:nvPr/>
        </p:nvSpPr>
        <p:spPr>
          <a:xfrm>
            <a:off x="5243776" y="4917836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0" name="Oval 59"/>
          <p:cNvSpPr/>
          <p:nvPr/>
        </p:nvSpPr>
        <p:spPr>
          <a:xfrm>
            <a:off x="4401646" y="3746998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1" name="Oval 60"/>
          <p:cNvSpPr/>
          <p:nvPr/>
        </p:nvSpPr>
        <p:spPr>
          <a:xfrm>
            <a:off x="4068574" y="5300259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2" name="Oval 61"/>
          <p:cNvSpPr/>
          <p:nvPr/>
        </p:nvSpPr>
        <p:spPr>
          <a:xfrm>
            <a:off x="4457662" y="5278633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Oval 62"/>
          <p:cNvSpPr/>
          <p:nvPr/>
        </p:nvSpPr>
        <p:spPr>
          <a:xfrm>
            <a:off x="4846751" y="5289662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Oval 63"/>
          <p:cNvSpPr/>
          <p:nvPr/>
        </p:nvSpPr>
        <p:spPr>
          <a:xfrm>
            <a:off x="5259470" y="5278632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Oval 64"/>
          <p:cNvSpPr/>
          <p:nvPr/>
        </p:nvSpPr>
        <p:spPr>
          <a:xfrm>
            <a:off x="4068574" y="5695050"/>
            <a:ext cx="237227" cy="214809"/>
          </a:xfrm>
          <a:prstGeom prst="ellipse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6" name="Oval 65"/>
          <p:cNvSpPr/>
          <p:nvPr/>
        </p:nvSpPr>
        <p:spPr>
          <a:xfrm>
            <a:off x="4464595" y="5692677"/>
            <a:ext cx="237227" cy="214809"/>
          </a:xfrm>
          <a:prstGeom prst="ellipse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7" name="Oval 66"/>
          <p:cNvSpPr/>
          <p:nvPr/>
        </p:nvSpPr>
        <p:spPr>
          <a:xfrm>
            <a:off x="4875093" y="5678062"/>
            <a:ext cx="237227" cy="214809"/>
          </a:xfrm>
          <a:prstGeom prst="ellipse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8" name="Oval 67"/>
          <p:cNvSpPr/>
          <p:nvPr/>
        </p:nvSpPr>
        <p:spPr>
          <a:xfrm>
            <a:off x="5263147" y="5678061"/>
            <a:ext cx="237227" cy="214809"/>
          </a:xfrm>
          <a:prstGeom prst="ellipse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9" name="Oval 68"/>
          <p:cNvSpPr/>
          <p:nvPr/>
        </p:nvSpPr>
        <p:spPr>
          <a:xfrm>
            <a:off x="4096846" y="6089841"/>
            <a:ext cx="237227" cy="214809"/>
          </a:xfrm>
          <a:prstGeom prst="ellipse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0" name="Oval 69"/>
          <p:cNvSpPr/>
          <p:nvPr/>
        </p:nvSpPr>
        <p:spPr>
          <a:xfrm>
            <a:off x="4517021" y="6075365"/>
            <a:ext cx="237227" cy="214809"/>
          </a:xfrm>
          <a:prstGeom prst="ellipse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1" name="Oval 70"/>
          <p:cNvSpPr/>
          <p:nvPr/>
        </p:nvSpPr>
        <p:spPr>
          <a:xfrm>
            <a:off x="4875093" y="6065925"/>
            <a:ext cx="237227" cy="214809"/>
          </a:xfrm>
          <a:prstGeom prst="ellipse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2" name="Oval 71"/>
          <p:cNvSpPr/>
          <p:nvPr/>
        </p:nvSpPr>
        <p:spPr>
          <a:xfrm>
            <a:off x="5282259" y="6075298"/>
            <a:ext cx="237227" cy="214809"/>
          </a:xfrm>
          <a:prstGeom prst="ellipse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7E7046C8-2F8E-FB4E-BDF4-21640E26D644}"/>
              </a:ext>
            </a:extLst>
          </p:cNvPr>
          <p:cNvSpPr txBox="1"/>
          <p:nvPr/>
        </p:nvSpPr>
        <p:spPr>
          <a:xfrm>
            <a:off x="5160890" y="2278145"/>
            <a:ext cx="11735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200" b="1" dirty="0"/>
              <a:t>0.1 ml</a:t>
            </a:r>
          </a:p>
        </p:txBody>
      </p:sp>
    </p:spTree>
    <p:extLst>
      <p:ext uri="{BB962C8B-B14F-4D97-AF65-F5344CB8AC3E}">
        <p14:creationId xmlns:p14="http://schemas.microsoft.com/office/powerpoint/2010/main" val="2274111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AC6BF41-CD6F-0844-A7B5-7A9AFB376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1" y="623236"/>
            <a:ext cx="5967665" cy="5479131"/>
          </a:xfrm>
        </p:spPr>
        <p:txBody>
          <a:bodyPr/>
          <a:lstStyle/>
          <a:p>
            <a:pPr marL="0" indent="0">
              <a:buNone/>
            </a:pPr>
            <a:r>
              <a:rPr lang="tr-TR" sz="3200" dirty="0">
                <a:solidFill>
                  <a:srgbClr val="CC00CC"/>
                </a:solidFill>
              </a:rPr>
              <a:t>VK: </a:t>
            </a:r>
            <a:r>
              <a:rPr lang="tr-TR" sz="3200" dirty="0" err="1">
                <a:solidFill>
                  <a:srgbClr val="CC00CC"/>
                </a:solidFill>
              </a:rPr>
              <a:t>Virus</a:t>
            </a:r>
            <a:r>
              <a:rPr lang="tr-TR" sz="3200" dirty="0">
                <a:solidFill>
                  <a:srgbClr val="CC00CC"/>
                </a:solidFill>
              </a:rPr>
              <a:t> Kontrol</a:t>
            </a:r>
            <a:r>
              <a:rPr lang="tr-TR" sz="3200" dirty="0"/>
              <a:t>	</a:t>
            </a:r>
          </a:p>
          <a:p>
            <a:pPr>
              <a:buFont typeface="Wingdings" pitchFamily="2" charset="2"/>
              <a:buChar char="§"/>
            </a:pPr>
            <a:r>
              <a:rPr lang="tr-TR" dirty="0"/>
              <a:t>0.05 ml </a:t>
            </a:r>
            <a:r>
              <a:rPr lang="tr-TR" dirty="0">
                <a:solidFill>
                  <a:srgbClr val="0070C0"/>
                </a:solidFill>
              </a:rPr>
              <a:t>VİRUS</a:t>
            </a:r>
            <a:endParaRPr lang="tr-TR" dirty="0"/>
          </a:p>
          <a:p>
            <a:pPr>
              <a:buFont typeface="Wingdings" pitchFamily="2" charset="2"/>
              <a:buChar char="§"/>
            </a:pPr>
            <a:r>
              <a:rPr lang="tr-TR" dirty="0"/>
              <a:t>0.05 ml </a:t>
            </a:r>
            <a:r>
              <a:rPr lang="tr-TR" dirty="0" err="1"/>
              <a:t>Serumsuz</a:t>
            </a:r>
            <a:r>
              <a:rPr lang="tr-TR" dirty="0"/>
              <a:t> </a:t>
            </a:r>
            <a:r>
              <a:rPr lang="tr-TR" dirty="0" err="1"/>
              <a:t>Earle</a:t>
            </a:r>
            <a:endParaRPr lang="tr-TR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A69C4A5D-34F1-5045-BC16-47FB42DA1180}"/>
              </a:ext>
            </a:extLst>
          </p:cNvPr>
          <p:cNvSpPr txBox="1"/>
          <p:nvPr/>
        </p:nvSpPr>
        <p:spPr>
          <a:xfrm>
            <a:off x="685798" y="623236"/>
            <a:ext cx="54727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>
                <a:solidFill>
                  <a:srgbClr val="CC00CC"/>
                </a:solidFill>
              </a:rPr>
              <a:t>HK: Hücre Kontrol</a:t>
            </a:r>
            <a:endParaRPr lang="tr-TR" sz="2800" dirty="0">
              <a:solidFill>
                <a:srgbClr val="0070C0"/>
              </a:solidFill>
            </a:endParaRPr>
          </a:p>
          <a:p>
            <a:endParaRPr lang="tr-TR" sz="2800" dirty="0">
              <a:solidFill>
                <a:srgbClr val="0070C0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tr-TR" sz="2800" dirty="0"/>
              <a:t>0.1 ml </a:t>
            </a:r>
            <a:r>
              <a:rPr lang="tr-TR" sz="2800" dirty="0" err="1">
                <a:solidFill>
                  <a:srgbClr val="00B050"/>
                </a:solidFill>
              </a:rPr>
              <a:t>Serumlu</a:t>
            </a:r>
            <a:r>
              <a:rPr lang="tr-TR" sz="2800" dirty="0">
                <a:solidFill>
                  <a:srgbClr val="00B050"/>
                </a:solidFill>
              </a:rPr>
              <a:t> </a:t>
            </a:r>
            <a:r>
              <a:rPr lang="tr-TR" sz="2800" dirty="0" err="1">
                <a:solidFill>
                  <a:srgbClr val="00B050"/>
                </a:solidFill>
              </a:rPr>
              <a:t>Earle</a:t>
            </a:r>
            <a:endParaRPr lang="tr-TR" sz="2800" dirty="0">
              <a:solidFill>
                <a:srgbClr val="0070C0"/>
              </a:solidFill>
            </a:endParaRPr>
          </a:p>
          <a:p>
            <a:endParaRPr lang="tr-TR" sz="2800" dirty="0">
              <a:solidFill>
                <a:srgbClr val="CC00CC"/>
              </a:solidFill>
            </a:endParaRPr>
          </a:p>
          <a:p>
            <a:endParaRPr lang="tr-TR" sz="2800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E843454-7895-B344-8868-48AC2BE78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187"/>
          <a:stretch/>
        </p:blipFill>
        <p:spPr>
          <a:xfrm>
            <a:off x="2536371" y="3140242"/>
            <a:ext cx="7062412" cy="3717757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040E0B44-6AA3-E34C-82C6-BD8B3A1A4CB9}"/>
              </a:ext>
            </a:extLst>
          </p:cNvPr>
          <p:cNvSpPr txBox="1"/>
          <p:nvPr/>
        </p:nvSpPr>
        <p:spPr>
          <a:xfrm>
            <a:off x="2805433" y="5709798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HK</a:t>
            </a:r>
            <a:endParaRPr lang="tr-TR" baseline="30000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27DD8255-94FD-4B47-AF66-41F0FE79976D}"/>
              </a:ext>
            </a:extLst>
          </p:cNvPr>
          <p:cNvSpPr txBox="1"/>
          <p:nvPr/>
        </p:nvSpPr>
        <p:spPr>
          <a:xfrm>
            <a:off x="2820335" y="6111394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VK</a:t>
            </a:r>
            <a:endParaRPr lang="tr-TR" baseline="300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F627D8C-152B-EC40-BF40-11C4F9EFB3E2}"/>
              </a:ext>
            </a:extLst>
          </p:cNvPr>
          <p:cNvSpPr/>
          <p:nvPr/>
        </p:nvSpPr>
        <p:spPr>
          <a:xfrm>
            <a:off x="4068574" y="5743279"/>
            <a:ext cx="237227" cy="214809"/>
          </a:xfrm>
          <a:prstGeom prst="ellipse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414B9CF-8C0B-724A-BCBA-A6897C6A468E}"/>
              </a:ext>
            </a:extLst>
          </p:cNvPr>
          <p:cNvSpPr/>
          <p:nvPr/>
        </p:nvSpPr>
        <p:spPr>
          <a:xfrm>
            <a:off x="4093734" y="6111394"/>
            <a:ext cx="237227" cy="214809"/>
          </a:xfrm>
          <a:prstGeom prst="ellipse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9A40A01-E99A-1C4A-85B2-A8A9AE047761}"/>
              </a:ext>
            </a:extLst>
          </p:cNvPr>
          <p:cNvSpPr/>
          <p:nvPr/>
        </p:nvSpPr>
        <p:spPr>
          <a:xfrm>
            <a:off x="4484801" y="5743279"/>
            <a:ext cx="237227" cy="214809"/>
          </a:xfrm>
          <a:prstGeom prst="ellipse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AC2C9CF-38E0-BD47-A9F1-3E378B2AF1C7}"/>
              </a:ext>
            </a:extLst>
          </p:cNvPr>
          <p:cNvSpPr/>
          <p:nvPr/>
        </p:nvSpPr>
        <p:spPr>
          <a:xfrm>
            <a:off x="4492152" y="6114938"/>
            <a:ext cx="237227" cy="214809"/>
          </a:xfrm>
          <a:prstGeom prst="ellipse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CB304B5-E19A-F343-94F4-6CA8C1774B80}"/>
              </a:ext>
            </a:extLst>
          </p:cNvPr>
          <p:cNvSpPr/>
          <p:nvPr/>
        </p:nvSpPr>
        <p:spPr>
          <a:xfrm>
            <a:off x="4864360" y="5754533"/>
            <a:ext cx="237227" cy="214809"/>
          </a:xfrm>
          <a:prstGeom prst="ellipse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D9F0894-8CF4-6448-B8CA-CB1AEE363320}"/>
              </a:ext>
            </a:extLst>
          </p:cNvPr>
          <p:cNvSpPr/>
          <p:nvPr/>
        </p:nvSpPr>
        <p:spPr>
          <a:xfrm>
            <a:off x="5284795" y="5738491"/>
            <a:ext cx="237227" cy="214809"/>
          </a:xfrm>
          <a:prstGeom prst="ellipse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A6BE656-CADF-FD41-92B1-BA8C67F16BD2}"/>
              </a:ext>
            </a:extLst>
          </p:cNvPr>
          <p:cNvSpPr/>
          <p:nvPr/>
        </p:nvSpPr>
        <p:spPr>
          <a:xfrm>
            <a:off x="4896929" y="6102367"/>
            <a:ext cx="237227" cy="214809"/>
          </a:xfrm>
          <a:prstGeom prst="ellipse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9246AB8-8C8F-4A46-A1DA-F616A41529DE}"/>
              </a:ext>
            </a:extLst>
          </p:cNvPr>
          <p:cNvSpPr/>
          <p:nvPr/>
        </p:nvSpPr>
        <p:spPr>
          <a:xfrm>
            <a:off x="5272086" y="6111393"/>
            <a:ext cx="237227" cy="214809"/>
          </a:xfrm>
          <a:prstGeom prst="ellipse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1CD0357-05D2-B840-8784-D2A47CA8FA5C}"/>
              </a:ext>
            </a:extLst>
          </p:cNvPr>
          <p:cNvSpPr/>
          <p:nvPr/>
        </p:nvSpPr>
        <p:spPr>
          <a:xfrm>
            <a:off x="4004268" y="3930624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34A5A17-8A19-9246-BFEB-7ED8F9A52D67}"/>
              </a:ext>
            </a:extLst>
          </p:cNvPr>
          <p:cNvSpPr/>
          <p:nvPr/>
        </p:nvSpPr>
        <p:spPr>
          <a:xfrm>
            <a:off x="4373538" y="3948944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37268A0-0BFE-8945-9EC7-318CC0F27612}"/>
              </a:ext>
            </a:extLst>
          </p:cNvPr>
          <p:cNvSpPr/>
          <p:nvPr/>
        </p:nvSpPr>
        <p:spPr>
          <a:xfrm>
            <a:off x="3994672" y="4306952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BAB17FA-A10F-4B41-945A-1C1F18577C64}"/>
              </a:ext>
            </a:extLst>
          </p:cNvPr>
          <p:cNvSpPr/>
          <p:nvPr/>
        </p:nvSpPr>
        <p:spPr>
          <a:xfrm>
            <a:off x="4435433" y="4663699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4A304F-FD4B-A64A-8CB1-F58790696F59}"/>
              </a:ext>
            </a:extLst>
          </p:cNvPr>
          <p:cNvSpPr/>
          <p:nvPr/>
        </p:nvSpPr>
        <p:spPr>
          <a:xfrm>
            <a:off x="4396116" y="4299361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2955948-424C-F845-BD52-57C5B5462305}"/>
              </a:ext>
            </a:extLst>
          </p:cNvPr>
          <p:cNvSpPr/>
          <p:nvPr/>
        </p:nvSpPr>
        <p:spPr>
          <a:xfrm>
            <a:off x="4431213" y="4990996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F071BDE-2374-3E4A-AF50-0E0D2CD16F8E}"/>
              </a:ext>
            </a:extLst>
          </p:cNvPr>
          <p:cNvSpPr/>
          <p:nvPr/>
        </p:nvSpPr>
        <p:spPr>
          <a:xfrm>
            <a:off x="4832473" y="5012611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DCED273-5511-3342-A578-DC7921786361}"/>
              </a:ext>
            </a:extLst>
          </p:cNvPr>
          <p:cNvSpPr/>
          <p:nvPr/>
        </p:nvSpPr>
        <p:spPr>
          <a:xfrm>
            <a:off x="5210957" y="5008465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A6DD053-A9F6-5F44-8DBF-83CC1919697C}"/>
              </a:ext>
            </a:extLst>
          </p:cNvPr>
          <p:cNvSpPr/>
          <p:nvPr/>
        </p:nvSpPr>
        <p:spPr>
          <a:xfrm>
            <a:off x="4041341" y="5012611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D2FC2EE-4779-394E-B59A-82A7BF3F9678}"/>
              </a:ext>
            </a:extLst>
          </p:cNvPr>
          <p:cNvSpPr/>
          <p:nvPr/>
        </p:nvSpPr>
        <p:spPr>
          <a:xfrm>
            <a:off x="5247708" y="5382202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3821753-FEFA-384C-87FF-DCF59D3D0168}"/>
              </a:ext>
            </a:extLst>
          </p:cNvPr>
          <p:cNvSpPr/>
          <p:nvPr/>
        </p:nvSpPr>
        <p:spPr>
          <a:xfrm>
            <a:off x="4029018" y="4656271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4EF8389-C72E-E64C-8034-58F3026BDE29}"/>
              </a:ext>
            </a:extLst>
          </p:cNvPr>
          <p:cNvSpPr/>
          <p:nvPr/>
        </p:nvSpPr>
        <p:spPr>
          <a:xfrm>
            <a:off x="4858081" y="5375163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E24F00D-138E-2841-89D6-3A6EBE00E860}"/>
              </a:ext>
            </a:extLst>
          </p:cNvPr>
          <p:cNvSpPr/>
          <p:nvPr/>
        </p:nvSpPr>
        <p:spPr>
          <a:xfrm>
            <a:off x="4823195" y="4660834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B3E8218-0C85-F14D-B4A9-B1B6E9E81F2B}"/>
              </a:ext>
            </a:extLst>
          </p:cNvPr>
          <p:cNvSpPr/>
          <p:nvPr/>
        </p:nvSpPr>
        <p:spPr>
          <a:xfrm>
            <a:off x="4797561" y="4283018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EED7F19-BBD2-9749-B3A9-AF875ABE772F}"/>
              </a:ext>
            </a:extLst>
          </p:cNvPr>
          <p:cNvSpPr/>
          <p:nvPr/>
        </p:nvSpPr>
        <p:spPr>
          <a:xfrm>
            <a:off x="4794996" y="3914959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A8493B9-6397-9D4F-B6C0-8EC20C68727D}"/>
              </a:ext>
            </a:extLst>
          </p:cNvPr>
          <p:cNvSpPr/>
          <p:nvPr/>
        </p:nvSpPr>
        <p:spPr>
          <a:xfrm>
            <a:off x="4468454" y="5386470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21E1217-D89C-164F-9BF6-2F25693A48E9}"/>
              </a:ext>
            </a:extLst>
          </p:cNvPr>
          <p:cNvSpPr/>
          <p:nvPr/>
        </p:nvSpPr>
        <p:spPr>
          <a:xfrm>
            <a:off x="4044275" y="5375164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C8D9B65-2754-3F48-8C2D-48D0CA2B4C09}"/>
              </a:ext>
            </a:extLst>
          </p:cNvPr>
          <p:cNvSpPr/>
          <p:nvPr/>
        </p:nvSpPr>
        <p:spPr>
          <a:xfrm>
            <a:off x="5210957" y="4651392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C30729E-2F3A-EF46-BF26-EBE35410F47C}"/>
              </a:ext>
            </a:extLst>
          </p:cNvPr>
          <p:cNvSpPr/>
          <p:nvPr/>
        </p:nvSpPr>
        <p:spPr>
          <a:xfrm>
            <a:off x="5202724" y="4283018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6AA30A3-0D6C-AB4B-AE20-20D1D3B4EB5D}"/>
              </a:ext>
            </a:extLst>
          </p:cNvPr>
          <p:cNvSpPr/>
          <p:nvPr/>
        </p:nvSpPr>
        <p:spPr>
          <a:xfrm>
            <a:off x="5181182" y="3935488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147DD48A-3C27-3F48-8973-A53A6E5B9640}"/>
              </a:ext>
            </a:extLst>
          </p:cNvPr>
          <p:cNvSpPr/>
          <p:nvPr/>
        </p:nvSpPr>
        <p:spPr>
          <a:xfrm>
            <a:off x="498257" y="2385322"/>
            <a:ext cx="119652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dirty="0"/>
              <a:t>Son olarak, </a:t>
            </a:r>
            <a:r>
              <a:rPr lang="tr-TR" sz="2800" u="sng" dirty="0"/>
              <a:t>TÜM GÖZLERE </a:t>
            </a:r>
            <a:r>
              <a:rPr lang="tr-TR" sz="2800" dirty="0"/>
              <a:t>0.05 ml (</a:t>
            </a:r>
            <a:r>
              <a:rPr lang="tr-TR" sz="2800" dirty="0">
                <a:solidFill>
                  <a:srgbClr val="FF0000"/>
                </a:solidFill>
              </a:rPr>
              <a:t>1 DAMLA</a:t>
            </a:r>
            <a:r>
              <a:rPr lang="tr-TR" sz="2800" dirty="0"/>
              <a:t>) hücre süspansiyonu </a:t>
            </a:r>
            <a:r>
              <a:rPr lang="tr-TR" sz="2400" dirty="0">
                <a:solidFill>
                  <a:srgbClr val="00B050"/>
                </a:solidFill>
              </a:rPr>
              <a:t>(DAMLALIKLA!)</a:t>
            </a:r>
          </a:p>
        </p:txBody>
      </p:sp>
    </p:spTree>
    <p:extLst>
      <p:ext uri="{BB962C8B-B14F-4D97-AF65-F5344CB8AC3E}">
        <p14:creationId xmlns:p14="http://schemas.microsoft.com/office/powerpoint/2010/main" val="3641414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67F01B9-7AB8-A64D-A8FA-1993A51DD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367" y="370390"/>
            <a:ext cx="7627717" cy="4537276"/>
          </a:xfrm>
        </p:spPr>
        <p:txBody>
          <a:bodyPr>
            <a:normAutofit fontScale="92500" lnSpcReduction="10000"/>
          </a:bodyPr>
          <a:lstStyle/>
          <a:p>
            <a:r>
              <a:rPr lang="tr-TR" sz="3200" dirty="0">
                <a:solidFill>
                  <a:srgbClr val="0070C0"/>
                </a:solidFill>
              </a:rPr>
              <a:t>Test bitti </a:t>
            </a:r>
          </a:p>
          <a:p>
            <a:endParaRPr lang="tr-TR" sz="3200" dirty="0">
              <a:solidFill>
                <a:srgbClr val="0070C0"/>
              </a:solidFill>
            </a:endParaRPr>
          </a:p>
          <a:p>
            <a:endParaRPr lang="tr-TR" sz="3200" dirty="0">
              <a:solidFill>
                <a:srgbClr val="0070C0"/>
              </a:solidFill>
            </a:endParaRPr>
          </a:p>
          <a:p>
            <a:endParaRPr lang="tr-TR" sz="3200" dirty="0">
              <a:solidFill>
                <a:srgbClr val="0070C0"/>
              </a:solidFill>
            </a:endParaRPr>
          </a:p>
          <a:p>
            <a:endParaRPr lang="tr-TR" sz="3200" dirty="0">
              <a:solidFill>
                <a:srgbClr val="0070C0"/>
              </a:solidFill>
            </a:endParaRPr>
          </a:p>
          <a:p>
            <a:endParaRPr lang="tr-TR" sz="3200" dirty="0">
              <a:solidFill>
                <a:srgbClr val="0070C0"/>
              </a:solidFill>
            </a:endParaRPr>
          </a:p>
          <a:p>
            <a:endParaRPr lang="tr-TR" sz="3200" dirty="0">
              <a:solidFill>
                <a:srgbClr val="0070C0"/>
              </a:solidFill>
            </a:endParaRPr>
          </a:p>
          <a:p>
            <a:endParaRPr lang="tr-TR" sz="32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tr-TR" sz="3200" dirty="0">
                <a:solidFill>
                  <a:srgbClr val="0070C0"/>
                </a:solidFill>
              </a:rPr>
              <a:t>                                             </a:t>
            </a:r>
          </a:p>
          <a:p>
            <a:pPr marL="0" indent="0">
              <a:buNone/>
            </a:pPr>
            <a:endParaRPr lang="tr-TR" sz="3200" dirty="0">
              <a:solidFill>
                <a:srgbClr val="0070C0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025DACA3-489D-B646-AFB0-5A591767A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618" y="386896"/>
            <a:ext cx="3277725" cy="4370300"/>
          </a:xfrm>
          <a:prstGeom prst="rect">
            <a:avLst/>
          </a:prstGeom>
        </p:spPr>
      </p:pic>
      <p:sp>
        <p:nvSpPr>
          <p:cNvPr id="5" name="Sağ Ok 4">
            <a:extLst>
              <a:ext uri="{FF2B5EF4-FFF2-40B4-BE49-F238E27FC236}">
                <a16:creationId xmlns:a16="http://schemas.microsoft.com/office/drawing/2014/main" id="{5677FAF7-E6A1-484A-87B2-C9ADA2CE498D}"/>
              </a:ext>
            </a:extLst>
          </p:cNvPr>
          <p:cNvSpPr/>
          <p:nvPr/>
        </p:nvSpPr>
        <p:spPr>
          <a:xfrm>
            <a:off x="2083443" y="386895"/>
            <a:ext cx="978408" cy="4846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56239E8F-0EDA-BC41-979C-1844D5355DD3}"/>
              </a:ext>
            </a:extLst>
          </p:cNvPr>
          <p:cNvSpPr txBox="1"/>
          <p:nvPr/>
        </p:nvSpPr>
        <p:spPr>
          <a:xfrm>
            <a:off x="7508010" y="332918"/>
            <a:ext cx="36551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>
                <a:solidFill>
                  <a:srgbClr val="0070C0"/>
                </a:solidFill>
              </a:rPr>
              <a:t>Her gün mikroskopta</a:t>
            </a:r>
          </a:p>
          <a:p>
            <a:r>
              <a:rPr lang="tr-TR" sz="3200" dirty="0">
                <a:solidFill>
                  <a:srgbClr val="0070C0"/>
                </a:solidFill>
              </a:rPr>
              <a:t>         bakıyoruz!</a:t>
            </a:r>
            <a:endParaRPr lang="tr-TR" sz="3200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7CD8266E-4CCB-AD4E-8F77-1017BEF72F41}"/>
              </a:ext>
            </a:extLst>
          </p:cNvPr>
          <p:cNvSpPr txBox="1"/>
          <p:nvPr/>
        </p:nvSpPr>
        <p:spPr>
          <a:xfrm>
            <a:off x="3657599" y="4924172"/>
            <a:ext cx="2203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/>
              <a:t> </a:t>
            </a:r>
            <a:r>
              <a:rPr lang="tr-TR" dirty="0"/>
              <a:t>37℃ ve %5 CO2 etüv</a:t>
            </a:r>
          </a:p>
        </p:txBody>
      </p:sp>
      <p:sp>
        <p:nvSpPr>
          <p:cNvPr id="8" name="Sağ Ok 7">
            <a:extLst>
              <a:ext uri="{FF2B5EF4-FFF2-40B4-BE49-F238E27FC236}">
                <a16:creationId xmlns:a16="http://schemas.microsoft.com/office/drawing/2014/main" id="{D52E9354-5B4C-FB47-9827-28B23048E5FF}"/>
              </a:ext>
            </a:extLst>
          </p:cNvPr>
          <p:cNvSpPr/>
          <p:nvPr/>
        </p:nvSpPr>
        <p:spPr>
          <a:xfrm>
            <a:off x="6529602" y="368780"/>
            <a:ext cx="978408" cy="4846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Sağ Ok 8">
            <a:extLst>
              <a:ext uri="{FF2B5EF4-FFF2-40B4-BE49-F238E27FC236}">
                <a16:creationId xmlns:a16="http://schemas.microsoft.com/office/drawing/2014/main" id="{D97C4A61-1F75-3A43-869C-7FE1349AFF38}"/>
              </a:ext>
            </a:extLst>
          </p:cNvPr>
          <p:cNvSpPr/>
          <p:nvPr/>
        </p:nvSpPr>
        <p:spPr>
          <a:xfrm rot="5400000">
            <a:off x="9050927" y="1657024"/>
            <a:ext cx="978408" cy="4846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5 Köşeli Yıldız 9">
            <a:extLst>
              <a:ext uri="{FF2B5EF4-FFF2-40B4-BE49-F238E27FC236}">
                <a16:creationId xmlns:a16="http://schemas.microsoft.com/office/drawing/2014/main" id="{CE327F82-9314-8146-B10F-BF3DC3206CA3}"/>
              </a:ext>
            </a:extLst>
          </p:cNvPr>
          <p:cNvSpPr/>
          <p:nvPr/>
        </p:nvSpPr>
        <p:spPr>
          <a:xfrm>
            <a:off x="7950239" y="2487354"/>
            <a:ext cx="3212939" cy="2997059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İçerik Yer Tutucusu 2">
            <a:extLst>
              <a:ext uri="{FF2B5EF4-FFF2-40B4-BE49-F238E27FC236}">
                <a16:creationId xmlns:a16="http://schemas.microsoft.com/office/drawing/2014/main" id="{9A345797-BD89-9B46-B805-1176E786C139}"/>
              </a:ext>
            </a:extLst>
          </p:cNvPr>
          <p:cNvSpPr txBox="1">
            <a:spLocks/>
          </p:cNvSpPr>
          <p:nvPr/>
        </p:nvSpPr>
        <p:spPr>
          <a:xfrm>
            <a:off x="8806796" y="3712299"/>
            <a:ext cx="1881851" cy="9291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tr-TR" sz="6600">
                <a:solidFill>
                  <a:srgbClr val="FF0000"/>
                </a:solidFill>
              </a:rPr>
              <a:t>CPE</a:t>
            </a:r>
            <a:endParaRPr lang="tr-TR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4703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234</Words>
  <Application>Microsoft Macintosh PowerPoint</Application>
  <PresentationFormat>Geniş ekran</PresentationFormat>
  <Paragraphs>78</Paragraphs>
  <Slides>14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Comic Sans MS</vt:lpstr>
      <vt:lpstr>Times New Roman</vt:lpstr>
      <vt:lpstr>Wingdings</vt:lpstr>
      <vt:lpstr>Office Teması</vt:lpstr>
      <vt:lpstr>VİRUS TİTRASYON</vt:lpstr>
      <vt:lpstr>PowerPoint Sunusu</vt:lpstr>
      <vt:lpstr>PowerPoint Sunusu</vt:lpstr>
      <vt:lpstr>BİRİMLERİ</vt:lpstr>
      <vt:lpstr>Kullanım Amacı</vt:lpstr>
      <vt:lpstr>PowerPoint Sunusu</vt:lpstr>
      <vt:lpstr>PowerPoint Sunusu</vt:lpstr>
      <vt:lpstr>PowerPoint Sunusu</vt:lpstr>
      <vt:lpstr>PowerPoint Sunusu</vt:lpstr>
      <vt:lpstr>Testin Değerlendirilmesi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İlke</dc:creator>
  <cp:lastModifiedBy>Microsoft Office Kullanıcısı</cp:lastModifiedBy>
  <cp:revision>32</cp:revision>
  <dcterms:created xsi:type="dcterms:W3CDTF">2019-04-15T11:18:55Z</dcterms:created>
  <dcterms:modified xsi:type="dcterms:W3CDTF">2019-04-18T20:13:16Z</dcterms:modified>
</cp:coreProperties>
</file>