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al__ma_Sayfas_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87017954991902"/>
          <c:y val="8.9684492563429613E-2"/>
          <c:w val="0.80755249061018441"/>
          <c:h val="0.75186013834846555"/>
        </c:manualLayout>
      </c:layout>
      <c:barChart>
        <c:barDir val="col"/>
        <c:grouping val="clustered"/>
        <c:varyColors val="0"/>
        <c:ser>
          <c:idx val="0"/>
          <c:order val="0"/>
          <c:tx>
            <c:strRef>
              <c:f>Sayfa1!$B$1</c:f>
              <c:strCache>
                <c:ptCount val="1"/>
                <c:pt idx="0">
                  <c:v>Seri 1</c:v>
                </c:pt>
              </c:strCache>
            </c:strRef>
          </c:tx>
          <c:invertIfNegative val="0"/>
          <c:cat>
            <c:strRef>
              <c:f>Sayfa1!$A$2:$A$5</c:f>
              <c:strCache>
                <c:ptCount val="4"/>
                <c:pt idx="0">
                  <c:v>AYŞE</c:v>
                </c:pt>
                <c:pt idx="1">
                  <c:v>MEHMET</c:v>
                </c:pt>
                <c:pt idx="2">
                  <c:v>UFUK</c:v>
                </c:pt>
                <c:pt idx="3">
                  <c:v>ZEYNEP</c:v>
                </c:pt>
              </c:strCache>
            </c:strRef>
          </c:cat>
          <c:val>
            <c:numRef>
              <c:f>Sayfa1!$B$2:$B$5</c:f>
              <c:numCache>
                <c:formatCode>General</c:formatCode>
                <c:ptCount val="4"/>
                <c:pt idx="0">
                  <c:v>10</c:v>
                </c:pt>
                <c:pt idx="1">
                  <c:v>20</c:v>
                </c:pt>
                <c:pt idx="2">
                  <c:v>25</c:v>
                </c:pt>
                <c:pt idx="3">
                  <c:v>30</c:v>
                </c:pt>
              </c:numCache>
            </c:numRef>
          </c:val>
          <c:extLst xmlns:c16r2="http://schemas.microsoft.com/office/drawing/2015/06/chart">
            <c:ext xmlns:c16="http://schemas.microsoft.com/office/drawing/2014/chart" uri="{C3380CC4-5D6E-409C-BE32-E72D297353CC}">
              <c16:uniqueId val="{00000000-FE7F-4C1F-81EA-5D74435B5604}"/>
            </c:ext>
          </c:extLst>
        </c:ser>
        <c:ser>
          <c:idx val="1"/>
          <c:order val="1"/>
          <c:tx>
            <c:strRef>
              <c:f>Sayfa1!$C$1</c:f>
              <c:strCache>
                <c:ptCount val="1"/>
                <c:pt idx="0">
                  <c:v>Seri 2</c:v>
                </c:pt>
              </c:strCache>
            </c:strRef>
          </c:tx>
          <c:invertIfNegative val="0"/>
          <c:cat>
            <c:strRef>
              <c:f>Sayfa1!$A$2:$A$5</c:f>
              <c:strCache>
                <c:ptCount val="4"/>
                <c:pt idx="0">
                  <c:v>AYŞE</c:v>
                </c:pt>
                <c:pt idx="1">
                  <c:v>MEHMET</c:v>
                </c:pt>
                <c:pt idx="2">
                  <c:v>UFUK</c:v>
                </c:pt>
                <c:pt idx="3">
                  <c:v>ZEYNEP</c:v>
                </c:pt>
              </c:strCache>
            </c:strRef>
          </c:cat>
          <c:val>
            <c:numRef>
              <c:f>Sayfa1!$C$2:$C$5</c:f>
              <c:numCache>
                <c:formatCode>General</c:formatCode>
                <c:ptCount val="4"/>
              </c:numCache>
            </c:numRef>
          </c:val>
          <c:extLst xmlns:c16r2="http://schemas.microsoft.com/office/drawing/2015/06/chart">
            <c:ext xmlns:c16="http://schemas.microsoft.com/office/drawing/2014/chart" uri="{C3380CC4-5D6E-409C-BE32-E72D297353CC}">
              <c16:uniqueId val="{00000001-FE7F-4C1F-81EA-5D74435B5604}"/>
            </c:ext>
          </c:extLst>
        </c:ser>
        <c:ser>
          <c:idx val="2"/>
          <c:order val="2"/>
          <c:tx>
            <c:strRef>
              <c:f>Sayfa1!$D$1</c:f>
              <c:strCache>
                <c:ptCount val="1"/>
              </c:strCache>
            </c:strRef>
          </c:tx>
          <c:invertIfNegative val="0"/>
          <c:cat>
            <c:strRef>
              <c:f>Sayfa1!$A$2:$A$5</c:f>
              <c:strCache>
                <c:ptCount val="4"/>
                <c:pt idx="0">
                  <c:v>AYŞE</c:v>
                </c:pt>
                <c:pt idx="1">
                  <c:v>MEHMET</c:v>
                </c:pt>
                <c:pt idx="2">
                  <c:v>UFUK</c:v>
                </c:pt>
                <c:pt idx="3">
                  <c:v>ZEYNEP</c:v>
                </c:pt>
              </c:strCache>
            </c:strRef>
          </c:cat>
          <c:val>
            <c:numRef>
              <c:f>Sayfa1!$D$2:$D$4</c:f>
              <c:numCache>
                <c:formatCode>General</c:formatCode>
                <c:ptCount val="3"/>
              </c:numCache>
            </c:numRef>
          </c:val>
          <c:extLst xmlns:c16r2="http://schemas.microsoft.com/office/drawing/2015/06/chart">
            <c:ext xmlns:c16="http://schemas.microsoft.com/office/drawing/2014/chart" uri="{C3380CC4-5D6E-409C-BE32-E72D297353CC}">
              <c16:uniqueId val="{00000002-FE7F-4C1F-81EA-5D74435B5604}"/>
            </c:ext>
          </c:extLst>
        </c:ser>
        <c:dLbls>
          <c:showLegendKey val="0"/>
          <c:showVal val="0"/>
          <c:showCatName val="0"/>
          <c:showSerName val="0"/>
          <c:showPercent val="0"/>
          <c:showBubbleSize val="0"/>
        </c:dLbls>
        <c:gapWidth val="150"/>
        <c:axId val="556574704"/>
        <c:axId val="556577968"/>
      </c:barChart>
      <c:catAx>
        <c:axId val="556574704"/>
        <c:scaling>
          <c:orientation val="minMax"/>
        </c:scaling>
        <c:delete val="0"/>
        <c:axPos val="b"/>
        <c:numFmt formatCode="General" sourceLinked="0"/>
        <c:majorTickMark val="out"/>
        <c:minorTickMark val="none"/>
        <c:tickLblPos val="nextTo"/>
        <c:crossAx val="556577968"/>
        <c:crosses val="autoZero"/>
        <c:auto val="1"/>
        <c:lblAlgn val="ctr"/>
        <c:lblOffset val="100"/>
        <c:noMultiLvlLbl val="0"/>
      </c:catAx>
      <c:valAx>
        <c:axId val="556577968"/>
        <c:scaling>
          <c:orientation val="minMax"/>
        </c:scaling>
        <c:delete val="0"/>
        <c:axPos val="l"/>
        <c:majorGridlines/>
        <c:numFmt formatCode="General" sourceLinked="1"/>
        <c:majorTickMark val="out"/>
        <c:minorTickMark val="none"/>
        <c:tickLblPos val="nextTo"/>
        <c:crossAx val="5565747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Sayfa1!$B$1</c:f>
              <c:strCache>
                <c:ptCount val="1"/>
                <c:pt idx="0">
                  <c:v>Satışlar</c:v>
                </c:pt>
              </c:strCache>
            </c:strRef>
          </c:tx>
          <c:invertIfNegative val="0"/>
          <c:cat>
            <c:strRef>
              <c:f>Sayfa1!$A$2:$A$5</c:f>
              <c:strCache>
                <c:ptCount val="4"/>
                <c:pt idx="0">
                  <c:v>1. Çeyrek</c:v>
                </c:pt>
                <c:pt idx="1">
                  <c:v>2. Çeyrek</c:v>
                </c:pt>
                <c:pt idx="2">
                  <c:v>3. Çeyrek</c:v>
                </c:pt>
                <c:pt idx="3">
                  <c:v>4. Çeyrek</c:v>
                </c:pt>
              </c:strCache>
            </c:strRef>
          </c:cat>
          <c:val>
            <c:numRef>
              <c:f>Sayfa1!$B$2:$B$5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0-F07E-455D-A912-6EF8CC9E08AC}"/>
            </c:ext>
          </c:extLst>
        </c:ser>
        <c:dLbls>
          <c:showLegendKey val="0"/>
          <c:showVal val="0"/>
          <c:showCatName val="0"/>
          <c:showSerName val="0"/>
          <c:showPercent val="0"/>
          <c:showBubbleSize val="0"/>
        </c:dLbls>
        <c:gapWidth val="150"/>
        <c:axId val="556576336"/>
        <c:axId val="556578512"/>
      </c:barChart>
      <c:valAx>
        <c:axId val="556578512"/>
        <c:scaling>
          <c:orientation val="minMax"/>
        </c:scaling>
        <c:delete val="0"/>
        <c:axPos val="l"/>
        <c:majorGridlines/>
        <c:numFmt formatCode="General" sourceLinked="1"/>
        <c:majorTickMark val="out"/>
        <c:minorTickMark val="none"/>
        <c:tickLblPos val="nextTo"/>
        <c:crossAx val="556576336"/>
        <c:crosses val="autoZero"/>
        <c:crossBetween val="between"/>
      </c:valAx>
      <c:catAx>
        <c:axId val="556576336"/>
        <c:scaling>
          <c:orientation val="minMax"/>
        </c:scaling>
        <c:delete val="1"/>
        <c:axPos val="b"/>
        <c:numFmt formatCode="General" sourceLinked="0"/>
        <c:majorTickMark val="out"/>
        <c:minorTickMark val="none"/>
        <c:tickLblPos val="none"/>
        <c:crossAx val="556578512"/>
        <c:crosses val="autoZero"/>
        <c:auto val="1"/>
        <c:lblAlgn val="ctr"/>
        <c:lblOffset val="100"/>
        <c:noMultiLvlLbl val="0"/>
      </c:catAx>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2165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430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642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602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3416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30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131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000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082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9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071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4/24/2018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0060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000" i="1" dirty="0" smtClean="0">
                <a:latin typeface="Arial Black" panose="020B0A04020102020204" pitchFamily="34" charset="0"/>
              </a:rPr>
              <a:t>Sorulara dair…</a:t>
            </a:r>
            <a:endParaRPr lang="tr-TR" sz="4000" i="1" dirty="0">
              <a:latin typeface="Arial Black" panose="020B0A04020102020204" pitchFamily="34" charset="0"/>
            </a:endParaRPr>
          </a:p>
        </p:txBody>
      </p:sp>
    </p:spTree>
    <p:extLst>
      <p:ext uri="{BB962C8B-B14F-4D97-AF65-F5344CB8AC3E}">
        <p14:creationId xmlns:p14="http://schemas.microsoft.com/office/powerpoint/2010/main" val="3018440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558636"/>
            <a:ext cx="3200400" cy="864524"/>
          </a:xfrm>
        </p:spPr>
        <p:txBody>
          <a:bodyPr>
            <a:normAutofit/>
          </a:bodyPr>
          <a:lstStyle/>
          <a:p>
            <a:r>
              <a:rPr lang="tr-TR" sz="2400" dirty="0" smtClean="0">
                <a:latin typeface="Comic Sans MS" panose="030F0702030302020204" pitchFamily="66" charset="0"/>
              </a:rPr>
              <a:t>Soru ifadesine bir bakalım</a:t>
            </a:r>
            <a:endParaRPr lang="tr-TR" sz="2400" dirty="0">
              <a:latin typeface="Comic Sans MS" panose="030F0702030302020204" pitchFamily="66" charset="0"/>
            </a:endParaRPr>
          </a:p>
        </p:txBody>
      </p:sp>
      <p:sp>
        <p:nvSpPr>
          <p:cNvPr id="3" name="İçerik Yer Tutucusu 2"/>
          <p:cNvSpPr>
            <a:spLocks noGrp="1"/>
          </p:cNvSpPr>
          <p:nvPr>
            <p:ph idx="1"/>
          </p:nvPr>
        </p:nvSpPr>
        <p:spPr/>
        <p:txBody>
          <a:bodyPr/>
          <a:lstStyle/>
          <a:p>
            <a:endParaRPr lang="tr-TR" dirty="0" smtClean="0"/>
          </a:p>
          <a:p>
            <a:endParaRPr lang="tr-TR" dirty="0" smtClean="0"/>
          </a:p>
          <a:p>
            <a:endParaRPr lang="tr-TR" dirty="0"/>
          </a:p>
          <a:p>
            <a:pPr lvl="0"/>
            <a:r>
              <a:rPr lang="tr-TR" dirty="0"/>
              <a:t>Ali her gün kitap okumaktadır. Ali bir önceki güne göre 25 sayfa daha fazla kitap okuyarak 1.haftanın son günü 180 sayfa kitap okumuştur. Buna göre Ali’nin 5. Gün okuduğu sayfa sayısı kaçtır? </a:t>
            </a:r>
          </a:p>
          <a:p>
            <a:pPr marL="0" indent="0">
              <a:buNone/>
            </a:pPr>
            <a:endParaRPr lang="tr-TR" dirty="0"/>
          </a:p>
        </p:txBody>
      </p:sp>
      <p:sp>
        <p:nvSpPr>
          <p:cNvPr id="4" name="Metin Yer Tutucusu 3"/>
          <p:cNvSpPr>
            <a:spLocks noGrp="1"/>
          </p:cNvSpPr>
          <p:nvPr>
            <p:ph type="body" sz="half" idx="2"/>
          </p:nvPr>
        </p:nvSpPr>
        <p:spPr>
          <a:xfrm>
            <a:off x="8757458" y="2759410"/>
            <a:ext cx="3200400" cy="872836"/>
          </a:xfrm>
        </p:spPr>
        <p:txBody>
          <a:bodyPr/>
          <a:lstStyle/>
          <a:p>
            <a:endParaRPr lang="tr-TR" dirty="0" smtClean="0"/>
          </a:p>
          <a:p>
            <a:r>
              <a:rPr lang="tr-TR" sz="2800" dirty="0" smtClean="0"/>
              <a:t>Akıl Yürütme</a:t>
            </a:r>
            <a:endParaRPr lang="tr-TR" sz="2800" dirty="0"/>
          </a:p>
        </p:txBody>
      </p:sp>
    </p:spTree>
    <p:extLst>
      <p:ext uri="{BB962C8B-B14F-4D97-AF65-F5344CB8AC3E}">
        <p14:creationId xmlns:p14="http://schemas.microsoft.com/office/powerpoint/2010/main" val="10851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714500"/>
            <a:ext cx="3200400" cy="708660"/>
          </a:xfrm>
        </p:spPr>
        <p:txBody>
          <a:bodyPr/>
          <a:lstStyle/>
          <a:p>
            <a:r>
              <a:rPr lang="tr-TR" dirty="0" smtClean="0">
                <a:latin typeface="Comic Sans MS" panose="030F0702030302020204" pitchFamily="66" charset="0"/>
              </a:rPr>
              <a:t>bilgi</a:t>
            </a:r>
            <a:endParaRPr lang="tr-TR"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endParaRPr lang="tr-TR" dirty="0" smtClean="0"/>
              </a:p>
              <a:p>
                <a:endParaRPr lang="tr-TR" dirty="0" smtClean="0"/>
              </a:p>
              <a:p>
                <a:endParaRPr lang="tr-TR" dirty="0"/>
              </a:p>
              <a:p>
                <a:endParaRPr lang="tr-TR" dirty="0"/>
              </a:p>
              <a:p>
                <a:pPr lvl="0"/>
                <a:r>
                  <a:rPr lang="tr-TR" dirty="0"/>
                  <a:t>Ayşe ve Ali bir pizzanın 1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2</m:t>
                        </m:r>
                      </m:num>
                      <m:den>
                        <m:r>
                          <a:rPr lang="tr-TR" i="1">
                            <a:latin typeface="Cambria Math" panose="02040503050406030204" pitchFamily="18" charset="0"/>
                          </a:rPr>
                          <m:t>5</m:t>
                        </m:r>
                      </m:den>
                    </m:f>
                  </m:oMath>
                </a14:m>
                <a:r>
                  <a:rPr lang="tr-TR" dirty="0"/>
                  <a:t> ini yemiştir. Ali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3</m:t>
                        </m:r>
                      </m:num>
                      <m:den>
                        <m:r>
                          <a:rPr lang="tr-TR" i="1">
                            <a:latin typeface="Cambria Math" panose="02040503050406030204" pitchFamily="18" charset="0"/>
                          </a:rPr>
                          <m:t>5</m:t>
                        </m:r>
                      </m:den>
                    </m:f>
                  </m:oMath>
                </a14:m>
                <a:r>
                  <a:rPr lang="tr-TR" dirty="0"/>
                  <a:t> ünü yediğine göre Ayşe ne kadarını yemiştir? </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454"/>
                </a:stretch>
              </a:blipFill>
            </p:spPr>
            <p:txBody>
              <a:bodyPr/>
              <a:lstStyle/>
              <a:p>
                <a:r>
                  <a:rPr lang="tr-TR">
                    <a:noFill/>
                  </a:rPr>
                  <a:t> </a:t>
                </a:r>
              </a:p>
            </p:txBody>
          </p:sp>
        </mc:Fallback>
      </mc:AlternateContent>
      <p:sp>
        <p:nvSpPr>
          <p:cNvPr id="4" name="Metin Yer Tutucusu 3"/>
          <p:cNvSpPr>
            <a:spLocks noGrp="1"/>
          </p:cNvSpPr>
          <p:nvPr>
            <p:ph type="body" sz="half" idx="2"/>
          </p:nvPr>
        </p:nvSpPr>
        <p:spPr>
          <a:xfrm>
            <a:off x="8476904" y="2660073"/>
            <a:ext cx="3200400" cy="2649682"/>
          </a:xfrm>
        </p:spPr>
        <p:txBody>
          <a:bodyPr/>
          <a:lstStyle/>
          <a:p>
            <a:endParaRPr lang="tr-TR" dirty="0" smtClean="0"/>
          </a:p>
          <a:p>
            <a:endParaRPr lang="tr-TR" dirty="0"/>
          </a:p>
          <a:p>
            <a:r>
              <a:rPr lang="tr-TR" sz="1800" dirty="0" smtClean="0"/>
              <a:t>Ama soru cümlesi uygun mu?</a:t>
            </a:r>
            <a:endParaRPr lang="tr-TR" sz="1800" dirty="0"/>
          </a:p>
        </p:txBody>
      </p:sp>
    </p:spTree>
    <p:extLst>
      <p:ext uri="{BB962C8B-B14F-4D97-AF65-F5344CB8AC3E}">
        <p14:creationId xmlns:p14="http://schemas.microsoft.com/office/powerpoint/2010/main" val="31725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dirty="0"/>
                  <a:t>Seda öğretmenin sınıfında 36 öğrencisi bulunmaktadır. Seda öğretmen, öğrencilerine karışık olarak üçgen, kare ve daire şekilleri dağıtır. Daire şekli olanlar sınıfın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5</m:t>
                        </m:r>
                      </m:num>
                      <m:den>
                        <m:r>
                          <a:rPr lang="tr-TR" i="1">
                            <a:latin typeface="Cambria Math" panose="02040503050406030204" pitchFamily="18" charset="0"/>
                          </a:rPr>
                          <m:t>12</m:t>
                        </m:r>
                      </m:den>
                    </m:f>
                  </m:oMath>
                </a14:m>
                <a:r>
                  <a:rPr lang="tr-TR" dirty="0"/>
                  <a:t>ini, karesi olanlar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3</m:t>
                        </m:r>
                      </m:den>
                    </m:f>
                  </m:oMath>
                </a14:m>
                <a:r>
                  <a:rPr lang="tr-TR" dirty="0"/>
                  <a:t>, üçgeni olanlar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4</m:t>
                        </m:r>
                      </m:den>
                    </m:f>
                  </m:oMath>
                </a14:m>
                <a:r>
                  <a:rPr lang="tr-TR" dirty="0"/>
                  <a:t> İni oluşturmaktadır. Buna göre öğrencilerin kaç tane daire, üçgen ve kareye sahip olduklarını çetele tablosunda gösteriniz.  </a:t>
                </a: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454" r="-1181"/>
                </a:stretch>
              </a:blipFill>
            </p:spPr>
            <p:txBody>
              <a:bodyPr/>
              <a:lstStyle/>
              <a:p>
                <a:r>
                  <a:rPr lang="tr-TR">
                    <a:noFill/>
                  </a:rPr>
                  <a:t> </a:t>
                </a:r>
              </a:p>
            </p:txBody>
          </p:sp>
        </mc:Fallback>
      </mc:AlternateContent>
      <p:sp>
        <p:nvSpPr>
          <p:cNvPr id="4" name="Metin Yer Tutucusu 3"/>
          <p:cNvSpPr>
            <a:spLocks noGrp="1"/>
          </p:cNvSpPr>
          <p:nvPr>
            <p:ph type="body" sz="half" idx="2"/>
          </p:nvPr>
        </p:nvSpPr>
        <p:spPr/>
        <p:txBody>
          <a:bodyPr/>
          <a:lstStyle/>
          <a:p>
            <a:endParaRPr lang="tr-TR" dirty="0" smtClean="0"/>
          </a:p>
          <a:p>
            <a:r>
              <a:rPr lang="tr-TR" sz="1800" dirty="0" smtClean="0"/>
              <a:t>Zor bir düzeyde, iyi bir soru…</a:t>
            </a:r>
            <a:endParaRPr lang="tr-TR" sz="1800" dirty="0"/>
          </a:p>
        </p:txBody>
      </p:sp>
    </p:spTree>
    <p:extLst>
      <p:ext uri="{BB962C8B-B14F-4D97-AF65-F5344CB8AC3E}">
        <p14:creationId xmlns:p14="http://schemas.microsoft.com/office/powerpoint/2010/main" val="42819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bilgi</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b="1" dirty="0"/>
              <a:t>Bir çikolata kutusunda 2 çikolata vardır. Kutudaki çikolatalar 4 çocuk arasında eşit olarak paylaşılmıştır. Her bir çocuk kaç çikolata almıştır?</a:t>
            </a:r>
            <a:r>
              <a:rPr lang="tr-TR" dirty="0"/>
              <a:t> </a:t>
            </a:r>
          </a:p>
        </p:txBody>
      </p:sp>
      <p:sp>
        <p:nvSpPr>
          <p:cNvPr id="4" name="Metin Yer Tutucusu 3"/>
          <p:cNvSpPr>
            <a:spLocks noGrp="1"/>
          </p:cNvSpPr>
          <p:nvPr>
            <p:ph type="body" sz="half" idx="2"/>
          </p:nvPr>
        </p:nvSpPr>
        <p:spPr/>
        <p:txBody>
          <a:bodyPr/>
          <a:lstStyle/>
          <a:p>
            <a:endParaRPr lang="tr-TR" dirty="0" smtClean="0"/>
          </a:p>
          <a:p>
            <a:endParaRPr lang="tr-TR" dirty="0"/>
          </a:p>
          <a:p>
            <a:r>
              <a:rPr lang="tr-TR" sz="1800" dirty="0" smtClean="0"/>
              <a:t>Soruda sizi rahatsız eden bir şey var mı?</a:t>
            </a:r>
            <a:endParaRPr lang="tr-TR" sz="1800" dirty="0"/>
          </a:p>
        </p:txBody>
      </p:sp>
    </p:spTree>
    <p:extLst>
      <p:ext uri="{BB962C8B-B14F-4D97-AF65-F5344CB8AC3E}">
        <p14:creationId xmlns:p14="http://schemas.microsoft.com/office/powerpoint/2010/main" val="1294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2376" y="1423555"/>
            <a:ext cx="3200400" cy="1737360"/>
          </a:xfrm>
        </p:spPr>
        <p:txBody>
          <a:bodyPr>
            <a:normAutofit/>
          </a:bodyPr>
          <a:lstStyle/>
          <a:p>
            <a:r>
              <a:rPr lang="tr-TR" sz="2400" dirty="0" smtClean="0">
                <a:latin typeface="Comic Sans MS" panose="030F0702030302020204" pitchFamily="66" charset="0"/>
              </a:rPr>
              <a:t>Yandaki görsellerden </a:t>
            </a:r>
            <a:r>
              <a:rPr lang="tr-TR" sz="2400" dirty="0">
                <a:latin typeface="Comic Sans MS" panose="030F0702030302020204" pitchFamily="66" charset="0"/>
              </a:rPr>
              <a:t>mavi daireyi </a:t>
            </a:r>
            <a:r>
              <a:rPr lang="tr-TR" sz="2400" dirty="0" smtClean="0">
                <a:latin typeface="Comic Sans MS" panose="030F0702030302020204" pitchFamily="66" charset="0"/>
              </a:rPr>
              <a:t>işaretleyiniz</a:t>
            </a:r>
            <a:r>
              <a:rPr lang="tr-TR" sz="2400" dirty="0">
                <a:latin typeface="Comic Sans MS" panose="030F0702030302020204" pitchFamily="66" charset="0"/>
              </a:rPr>
              <a:t>.</a:t>
            </a:r>
            <a:r>
              <a:rPr lang="tr-TR" sz="2000" dirty="0"/>
              <a:t/>
            </a:r>
            <a:br>
              <a:rPr lang="tr-TR" sz="2000" dirty="0"/>
            </a:br>
            <a:endParaRPr lang="tr-TR" sz="2000" dirty="0"/>
          </a:p>
        </p:txBody>
      </p:sp>
      <p:sp>
        <p:nvSpPr>
          <p:cNvPr id="3" name="İçerik Yer Tutucusu 2"/>
          <p:cNvSpPr>
            <a:spLocks noGrp="1"/>
          </p:cNvSpPr>
          <p:nvPr>
            <p:ph idx="1"/>
          </p:nvPr>
        </p:nvSpPr>
        <p:spPr>
          <a:xfrm>
            <a:off x="1837944" y="2015837"/>
            <a:ext cx="6711696" cy="5020056"/>
          </a:xfrm>
        </p:spPr>
        <p:txBody>
          <a:bodyPr/>
          <a:lstStyle/>
          <a:p>
            <a:endParaRPr lang="tr-TR" dirty="0" smtClean="0"/>
          </a:p>
          <a:p>
            <a:endParaRPr lang="tr-TR" dirty="0"/>
          </a:p>
          <a:p>
            <a:endParaRPr lang="tr-TR" dirty="0"/>
          </a:p>
        </p:txBody>
      </p:sp>
      <p:sp>
        <p:nvSpPr>
          <p:cNvPr id="4" name="Metin Yer Tutucusu 3"/>
          <p:cNvSpPr>
            <a:spLocks noGrp="1"/>
          </p:cNvSpPr>
          <p:nvPr>
            <p:ph type="body" sz="half" idx="2"/>
          </p:nvPr>
        </p:nvSpPr>
        <p:spPr>
          <a:xfrm>
            <a:off x="8549640" y="3337560"/>
            <a:ext cx="3200400" cy="1421476"/>
          </a:xfrm>
        </p:spPr>
        <p:txBody>
          <a:bodyPr/>
          <a:lstStyle/>
          <a:p>
            <a:endParaRPr lang="tr-TR" dirty="0" smtClean="0"/>
          </a:p>
          <a:p>
            <a:r>
              <a:rPr lang="tr-TR" sz="1800" dirty="0" smtClean="0"/>
              <a:t>İyi bir soru mu? Düzeyi ne olmalı?</a:t>
            </a:r>
            <a:endParaRPr lang="tr-TR" sz="1800" dirty="0"/>
          </a:p>
        </p:txBody>
      </p:sp>
      <p:sp>
        <p:nvSpPr>
          <p:cNvPr id="6" name="Rectangle 3"/>
          <p:cNvSpPr>
            <a:spLocks noChangeArrowheads="1"/>
          </p:cNvSpPr>
          <p:nvPr/>
        </p:nvSpPr>
        <p:spPr bwMode="auto">
          <a:xfrm>
            <a:off x="1172926" y="2423160"/>
            <a:ext cx="914400" cy="914400"/>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tr-TR"/>
          </a:p>
        </p:txBody>
      </p:sp>
      <p:sp>
        <p:nvSpPr>
          <p:cNvPr id="7" name="AutoShape 4"/>
          <p:cNvSpPr>
            <a:spLocks noChangeArrowheads="1"/>
          </p:cNvSpPr>
          <p:nvPr/>
        </p:nvSpPr>
        <p:spPr bwMode="auto">
          <a:xfrm>
            <a:off x="3287857" y="2423160"/>
            <a:ext cx="1057275" cy="914400"/>
          </a:xfrm>
          <a:prstGeom prst="triangle">
            <a:avLst>
              <a:gd name="adj" fmla="val 50000"/>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tr-TR"/>
          </a:p>
        </p:txBody>
      </p:sp>
      <p:sp>
        <p:nvSpPr>
          <p:cNvPr id="8" name="Oval 5"/>
          <p:cNvSpPr>
            <a:spLocks noChangeArrowheads="1"/>
          </p:cNvSpPr>
          <p:nvPr/>
        </p:nvSpPr>
        <p:spPr bwMode="auto">
          <a:xfrm>
            <a:off x="5696383" y="2423160"/>
            <a:ext cx="914400" cy="914400"/>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9231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288473"/>
            <a:ext cx="3200400" cy="1737360"/>
          </a:xfrm>
        </p:spPr>
        <p:txBody>
          <a:bodyPr/>
          <a:lstStyle/>
          <a:p>
            <a:r>
              <a:rPr lang="tr-TR" dirty="0" smtClean="0"/>
              <a:t>Uygulama</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b="1" dirty="0"/>
              <a:t>Bir otobüste 7 kadın yolcu ve 7 erkek yolcu bulunmaktadır. 1.durakta 2 erkek yolcu inip 3 kadın yolcu binmiştir. 2. Durakta 4 kadın yolcu inip 1 erkek yolcu binmiştir. Son durumda otobüste kaç kadın yolcu bulunmaktadır</a:t>
            </a:r>
            <a:r>
              <a:rPr lang="tr-TR" dirty="0"/>
              <a:t> </a:t>
            </a:r>
            <a:r>
              <a:rPr lang="tr-TR" b="1" dirty="0"/>
              <a:t>?</a:t>
            </a:r>
            <a:endParaRPr lang="tr-TR" dirty="0"/>
          </a:p>
          <a:p>
            <a:pPr marL="0" indent="0">
              <a:buNone/>
            </a:pPr>
            <a:endParaRPr lang="tr-TR" dirty="0"/>
          </a:p>
        </p:txBody>
      </p:sp>
    </p:spTree>
    <p:extLst>
      <p:ext uri="{BB962C8B-B14F-4D97-AF65-F5344CB8AC3E}">
        <p14:creationId xmlns:p14="http://schemas.microsoft.com/office/powerpoint/2010/main" val="38404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80813" y="1724891"/>
            <a:ext cx="3200400" cy="1737360"/>
          </a:xfrm>
        </p:spPr>
        <p:txBody>
          <a:bodyPr/>
          <a:lstStyle/>
          <a:p>
            <a:r>
              <a:rPr lang="tr-TR" dirty="0" smtClean="0"/>
              <a:t>uygulama</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dirty="0"/>
                  <a:t>Bir sepette 36 tane misket vardır. Bu misketlerin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4</m:t>
                        </m:r>
                      </m:den>
                    </m:f>
                  </m:oMath>
                </a14:m>
                <a:r>
                  <a:rPr lang="tr-TR" dirty="0"/>
                  <a:t>’ü Kemal’in,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12</m:t>
                        </m:r>
                      </m:den>
                    </m:f>
                  </m:oMath>
                </a14:m>
                <a:r>
                  <a:rPr lang="tr-TR" dirty="0"/>
                  <a:t>’si </a:t>
                </a:r>
                <a:r>
                  <a:rPr lang="tr-TR" dirty="0" err="1"/>
                  <a:t>Aytül</a:t>
                </a:r>
                <a:r>
                  <a:rPr lang="tr-TR" dirty="0"/>
                  <a:t>’ ün, geri kalanı ise Ali’ye aittir. En az kimin misketi vardır? </a:t>
                </a: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454"/>
                </a:stretch>
              </a:blipFill>
            </p:spPr>
            <p:txBody>
              <a:bodyPr/>
              <a:lstStyle/>
              <a:p>
                <a:r>
                  <a:rPr lang="tr-TR">
                    <a:noFill/>
                  </a:rPr>
                  <a:t> </a:t>
                </a:r>
              </a:p>
            </p:txBody>
          </p:sp>
        </mc:Fallback>
      </mc:AlternateContent>
    </p:spTree>
    <p:extLst>
      <p:ext uri="{BB962C8B-B14F-4D97-AF65-F5344CB8AC3E}">
        <p14:creationId xmlns:p14="http://schemas.microsoft.com/office/powerpoint/2010/main" val="1101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43158" y="1153391"/>
            <a:ext cx="3200400" cy="1737360"/>
          </a:xfrm>
        </p:spPr>
        <p:txBody>
          <a:bodyPr/>
          <a:lstStyle/>
          <a:p>
            <a:r>
              <a:rPr lang="tr-TR" dirty="0" smtClean="0"/>
              <a:t>uygulama</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dirty="0"/>
                  <a:t>Kemal ve ailesi pikniğe giderken 12 tane ekmek almışlardır. Piknikte ekmeklerin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4</m:t>
                        </m:r>
                      </m:den>
                    </m:f>
                  </m:oMath>
                </a14:m>
                <a:r>
                  <a:rPr lang="tr-TR" dirty="0"/>
                  <a:t>’ünü yemişlerdir. Geriye kaç ekmek kalmıştır ?</a:t>
                </a: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454"/>
                </a:stretch>
              </a:blipFill>
            </p:spPr>
            <p:txBody>
              <a:bodyPr/>
              <a:lstStyle/>
              <a:p>
                <a:r>
                  <a:rPr lang="tr-TR">
                    <a:noFill/>
                  </a:rPr>
                  <a:t> </a:t>
                </a:r>
              </a:p>
            </p:txBody>
          </p:sp>
        </mc:Fallback>
      </mc:AlternateContent>
    </p:spTree>
    <p:extLst>
      <p:ext uri="{BB962C8B-B14F-4D97-AF65-F5344CB8AC3E}">
        <p14:creationId xmlns:p14="http://schemas.microsoft.com/office/powerpoint/2010/main" val="352390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0422" y="1257300"/>
            <a:ext cx="3200400" cy="1737360"/>
          </a:xfrm>
        </p:spPr>
        <p:txBody>
          <a:bodyPr/>
          <a:lstStyle/>
          <a:p>
            <a:r>
              <a:rPr lang="tr-TR" dirty="0" smtClean="0"/>
              <a:t>Akıl yürütme</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dirty="0"/>
              <a:t>Kemal’in elinde 3 metre 35 cm uzunluğunda kurdele ipi vardır. Bir kurdele yapmak için 20 cm ip yeterlidir. Kemal  kaç tane kurdele yapabilir ?</a:t>
            </a:r>
          </a:p>
          <a:p>
            <a:pPr marL="0" indent="0">
              <a:buNone/>
            </a:pPr>
            <a:endParaRPr lang="tr-TR" dirty="0"/>
          </a:p>
        </p:txBody>
      </p:sp>
    </p:spTree>
    <p:extLst>
      <p:ext uri="{BB962C8B-B14F-4D97-AF65-F5344CB8AC3E}">
        <p14:creationId xmlns:p14="http://schemas.microsoft.com/office/powerpoint/2010/main" val="42222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87295" y="1886989"/>
            <a:ext cx="3200400" cy="1737360"/>
          </a:xfrm>
        </p:spPr>
        <p:txBody>
          <a:bodyPr/>
          <a:lstStyle/>
          <a:p>
            <a:r>
              <a:rPr lang="tr-TR" dirty="0" smtClean="0"/>
              <a:t>Akıl yürütme</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smtClean="0"/>
          </a:p>
          <a:p>
            <a:r>
              <a:rPr lang="tr-TR" dirty="0" smtClean="0"/>
              <a:t>                            A   B    C   D   E    F</a:t>
            </a:r>
            <a:endParaRPr lang="tr-TR" dirty="0"/>
          </a:p>
          <a:p>
            <a:r>
              <a:rPr lang="tr-TR" dirty="0" smtClean="0"/>
              <a:t>Bir </a:t>
            </a:r>
            <a:r>
              <a:rPr lang="tr-TR" dirty="0"/>
              <a:t>mağazadaki ürünlerin fiyatları yukarıda verilmiştir. Ailesi Kemal’ e 210 </a:t>
            </a:r>
            <a:r>
              <a:rPr lang="tr-TR" dirty="0" err="1"/>
              <a:t>tl</a:t>
            </a:r>
            <a:r>
              <a:rPr lang="tr-TR" dirty="0"/>
              <a:t> vermiştir. Kemal 44 </a:t>
            </a:r>
            <a:r>
              <a:rPr lang="tr-TR" dirty="0" err="1"/>
              <a:t>tl</a:t>
            </a:r>
            <a:r>
              <a:rPr lang="tr-TR" dirty="0"/>
              <a:t> ye en beğendiği ayakkabıyı almak istemiştir. Ayakkabının yanında en fazla kaç parça ürün alabilir ?</a:t>
            </a:r>
          </a:p>
          <a:p>
            <a:endParaRPr lang="tr-TR" dirty="0" smtClean="0"/>
          </a:p>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703345354"/>
              </p:ext>
            </p:extLst>
          </p:nvPr>
        </p:nvGraphicFramePr>
        <p:xfrm>
          <a:off x="2719878" y="1554480"/>
          <a:ext cx="2373630" cy="581891"/>
        </p:xfrm>
        <a:graphic>
          <a:graphicData uri="http://schemas.openxmlformats.org/drawingml/2006/table">
            <a:tbl>
              <a:tblPr firstRow="1" firstCol="1" bandRow="1">
                <a:tableStyleId>{5C22544A-7EE6-4342-B048-85BDC9FD1C3A}</a:tableStyleId>
              </a:tblPr>
              <a:tblGrid>
                <a:gridCol w="395605">
                  <a:extLst>
                    <a:ext uri="{9D8B030D-6E8A-4147-A177-3AD203B41FA5}">
                      <a16:colId xmlns:a16="http://schemas.microsoft.com/office/drawing/2014/main" xmlns="" val="20000"/>
                    </a:ext>
                  </a:extLst>
                </a:gridCol>
                <a:gridCol w="395605">
                  <a:extLst>
                    <a:ext uri="{9D8B030D-6E8A-4147-A177-3AD203B41FA5}">
                      <a16:colId xmlns:a16="http://schemas.microsoft.com/office/drawing/2014/main" xmlns="" val="20001"/>
                    </a:ext>
                  </a:extLst>
                </a:gridCol>
                <a:gridCol w="395605">
                  <a:extLst>
                    <a:ext uri="{9D8B030D-6E8A-4147-A177-3AD203B41FA5}">
                      <a16:colId xmlns:a16="http://schemas.microsoft.com/office/drawing/2014/main" xmlns="" val="20002"/>
                    </a:ext>
                  </a:extLst>
                </a:gridCol>
                <a:gridCol w="395605">
                  <a:extLst>
                    <a:ext uri="{9D8B030D-6E8A-4147-A177-3AD203B41FA5}">
                      <a16:colId xmlns:a16="http://schemas.microsoft.com/office/drawing/2014/main" xmlns="" val="20003"/>
                    </a:ext>
                  </a:extLst>
                </a:gridCol>
                <a:gridCol w="395605">
                  <a:extLst>
                    <a:ext uri="{9D8B030D-6E8A-4147-A177-3AD203B41FA5}">
                      <a16:colId xmlns:a16="http://schemas.microsoft.com/office/drawing/2014/main" xmlns="" val="20004"/>
                    </a:ext>
                  </a:extLst>
                </a:gridCol>
                <a:gridCol w="395605">
                  <a:extLst>
                    <a:ext uri="{9D8B030D-6E8A-4147-A177-3AD203B41FA5}">
                      <a16:colId xmlns:a16="http://schemas.microsoft.com/office/drawing/2014/main" xmlns="" val="20005"/>
                    </a:ext>
                  </a:extLst>
                </a:gridCol>
              </a:tblGrid>
              <a:tr h="581891">
                <a:tc>
                  <a:txBody>
                    <a:bodyPr/>
                    <a:lstStyle/>
                    <a:p>
                      <a:pPr algn="l">
                        <a:lnSpc>
                          <a:spcPct val="107000"/>
                        </a:lnSpc>
                        <a:spcAft>
                          <a:spcPts val="0"/>
                        </a:spcAft>
                      </a:pPr>
                      <a:r>
                        <a:rPr lang="tr-TR" sz="1100" dirty="0">
                          <a:effectLst/>
                        </a:rPr>
                        <a:t>30 </a:t>
                      </a:r>
                      <a:r>
                        <a:rPr lang="tr-TR" sz="1100" dirty="0" err="1">
                          <a:effectLst/>
                        </a:rPr>
                        <a:t>tl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100">
                          <a:effectLst/>
                        </a:rPr>
                        <a:t>53 tl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100" dirty="0">
                          <a:effectLst/>
                        </a:rPr>
                        <a:t>60 </a:t>
                      </a:r>
                      <a:r>
                        <a:rPr lang="tr-TR" sz="1100" dirty="0" err="1">
                          <a:effectLst/>
                        </a:rPr>
                        <a:t>tl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100">
                          <a:effectLst/>
                        </a:rPr>
                        <a:t>75 tl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100">
                          <a:effectLst/>
                        </a:rPr>
                        <a:t>82 tl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tr-TR" sz="1100" dirty="0">
                          <a:effectLst/>
                        </a:rPr>
                        <a:t>44 </a:t>
                      </a:r>
                      <a:r>
                        <a:rPr lang="tr-TR" sz="1100" dirty="0" err="1">
                          <a:effectLst/>
                        </a:rPr>
                        <a:t>tl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65314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663940" y="2130136"/>
            <a:ext cx="3200400" cy="687878"/>
          </a:xfrm>
        </p:spPr>
        <p:txBody>
          <a:bodyPr/>
          <a:lstStyle/>
          <a:p>
            <a:r>
              <a:rPr lang="tr-TR" dirty="0" smtClean="0">
                <a:latin typeface="Comic Sans MS" panose="030F0702030302020204" pitchFamily="66" charset="0"/>
              </a:rPr>
              <a:t>bilme</a:t>
            </a:r>
            <a:endParaRPr lang="tr-TR" dirty="0">
              <a:latin typeface="Comic Sans MS" panose="030F0702030302020204" pitchFamily="66" charset="0"/>
            </a:endParaRPr>
          </a:p>
        </p:txBody>
      </p:sp>
      <p:sp>
        <p:nvSpPr>
          <p:cNvPr id="5" name="İçerik Yer Tutucusu 4"/>
          <p:cNvSpPr>
            <a:spLocks noGrp="1"/>
          </p:cNvSpPr>
          <p:nvPr>
            <p:ph idx="1"/>
          </p:nvPr>
        </p:nvSpPr>
        <p:spPr/>
        <p:txBody>
          <a:bodyPr/>
          <a:lstStyle/>
          <a:p>
            <a:pPr marL="0" lvl="0" indent="0">
              <a:lnSpc>
                <a:spcPct val="115000"/>
              </a:lnSpc>
              <a:spcAft>
                <a:spcPts val="1000"/>
              </a:spcAft>
              <a:buNone/>
            </a:pP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r>
              <a:rPr lang="tr-TR" dirty="0" smtClean="0">
                <a:latin typeface="Calibri" panose="020F0502020204030204" pitchFamily="34" charset="0"/>
                <a:ea typeface="Calibri" panose="020F0502020204030204" pitchFamily="34" charset="0"/>
                <a:cs typeface="Times New Roman" panose="02020603050405020304" pitchFamily="18" charset="0"/>
              </a:rPr>
              <a:t>Defne </a:t>
            </a:r>
            <a:r>
              <a:rPr lang="tr-TR" dirty="0">
                <a:latin typeface="Calibri" panose="020F0502020204030204" pitchFamily="34" charset="0"/>
                <a:ea typeface="Calibri" panose="020F0502020204030204" pitchFamily="34" charset="0"/>
                <a:cs typeface="Times New Roman" panose="02020603050405020304" pitchFamily="18" charset="0"/>
              </a:rPr>
              <a:t>evden teyzesine 13 dakikada gitmiş ve teyzesinde 45 dakika oturmuştur. Teyzesinin evinden çıktıktan sonra 17 dakika daha yürüyerek parka gelmiştir. Defne parka gelene kadar ne kadar zaman geçmiştir</a:t>
            </a:r>
            <a:r>
              <a:rPr lang="tr-TR" sz="1200"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tr-TR" dirty="0"/>
          </a:p>
        </p:txBody>
      </p:sp>
      <p:sp>
        <p:nvSpPr>
          <p:cNvPr id="6" name="Metin Yer Tutucusu 5"/>
          <p:cNvSpPr>
            <a:spLocks noGrp="1"/>
          </p:cNvSpPr>
          <p:nvPr>
            <p:ph type="body" sz="half" idx="2"/>
          </p:nvPr>
        </p:nvSpPr>
        <p:spPr>
          <a:xfrm>
            <a:off x="8383386" y="3628506"/>
            <a:ext cx="3200400" cy="787631"/>
          </a:xfrm>
        </p:spPr>
        <p:txBody>
          <a:bodyPr>
            <a:normAutofit/>
          </a:bodyPr>
          <a:lstStyle/>
          <a:p>
            <a:r>
              <a:rPr lang="tr-TR" sz="1800" dirty="0" smtClean="0"/>
              <a:t>Soru cümlesine dair ne düşünüyorsunuz?</a:t>
            </a:r>
            <a:endParaRPr lang="tr-TR" sz="1800" dirty="0"/>
          </a:p>
        </p:txBody>
      </p:sp>
    </p:spTree>
    <p:extLst>
      <p:ext uri="{BB962C8B-B14F-4D97-AF65-F5344CB8AC3E}">
        <p14:creationId xmlns:p14="http://schemas.microsoft.com/office/powerpoint/2010/main" val="22472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67804" y="2059242"/>
            <a:ext cx="3200400" cy="1737360"/>
          </a:xfrm>
        </p:spPr>
        <p:txBody>
          <a:bodyPr/>
          <a:lstStyle/>
          <a:p>
            <a:r>
              <a:rPr lang="tr-TR" dirty="0" smtClean="0"/>
              <a:t>Akıl yürütme</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endParaRPr lang="tr-TR" dirty="0" smtClean="0"/>
          </a:p>
          <a:p>
            <a:endParaRPr lang="tr-TR" dirty="0" smtClean="0"/>
          </a:p>
          <a:p>
            <a:endParaRPr lang="tr-TR" dirty="0"/>
          </a:p>
          <a:p>
            <a:r>
              <a:rPr lang="tr-TR" dirty="0"/>
              <a:t>Yukarıda verilen 2 litrelik sürahi süt ile doldurulmak isteniyor. Sürahiyi tam doldurmak için hangi süt paketlerinden kaçar tane kullanılabilir? ( 4 olasılık yazın </a:t>
            </a:r>
            <a:r>
              <a:rPr lang="tr-TR" dirty="0" smtClean="0"/>
              <a:t>)</a:t>
            </a:r>
            <a:endParaRPr lang="tr-TR" dirty="0"/>
          </a:p>
        </p:txBody>
      </p:sp>
      <p:pic>
        <p:nvPicPr>
          <p:cNvPr id="7" name="Resim 6"/>
          <p:cNvPicPr>
            <a:picLocks noChangeAspect="1"/>
          </p:cNvPicPr>
          <p:nvPr/>
        </p:nvPicPr>
        <p:blipFill>
          <a:blip r:embed="rId2"/>
          <a:stretch>
            <a:fillRect/>
          </a:stretch>
        </p:blipFill>
        <p:spPr>
          <a:xfrm>
            <a:off x="1656537" y="1827922"/>
            <a:ext cx="857143" cy="1190476"/>
          </a:xfrm>
          <a:prstGeom prst="rect">
            <a:avLst/>
          </a:prstGeom>
        </p:spPr>
      </p:pic>
      <p:pic>
        <p:nvPicPr>
          <p:cNvPr id="9" name="Resim 8"/>
          <p:cNvPicPr>
            <a:picLocks noChangeAspect="1"/>
          </p:cNvPicPr>
          <p:nvPr/>
        </p:nvPicPr>
        <p:blipFill>
          <a:blip r:embed="rId3"/>
          <a:stretch>
            <a:fillRect/>
          </a:stretch>
        </p:blipFill>
        <p:spPr>
          <a:xfrm>
            <a:off x="3227709" y="2423160"/>
            <a:ext cx="571429" cy="504762"/>
          </a:xfrm>
          <a:prstGeom prst="rect">
            <a:avLst/>
          </a:prstGeom>
        </p:spPr>
      </p:pic>
      <p:pic>
        <p:nvPicPr>
          <p:cNvPr id="10" name="Resim 9"/>
          <p:cNvPicPr>
            <a:picLocks noChangeAspect="1"/>
          </p:cNvPicPr>
          <p:nvPr/>
        </p:nvPicPr>
        <p:blipFill>
          <a:blip r:embed="rId4"/>
          <a:stretch>
            <a:fillRect/>
          </a:stretch>
        </p:blipFill>
        <p:spPr>
          <a:xfrm>
            <a:off x="4194048" y="2085065"/>
            <a:ext cx="685714" cy="933333"/>
          </a:xfrm>
          <a:prstGeom prst="rect">
            <a:avLst/>
          </a:prstGeom>
        </p:spPr>
      </p:pic>
      <p:pic>
        <p:nvPicPr>
          <p:cNvPr id="11" name="Resim 10"/>
          <p:cNvPicPr>
            <a:picLocks noChangeAspect="1"/>
          </p:cNvPicPr>
          <p:nvPr/>
        </p:nvPicPr>
        <p:blipFill>
          <a:blip r:embed="rId5"/>
          <a:stretch>
            <a:fillRect/>
          </a:stretch>
        </p:blipFill>
        <p:spPr>
          <a:xfrm>
            <a:off x="5500544" y="2566017"/>
            <a:ext cx="476190" cy="361905"/>
          </a:xfrm>
          <a:prstGeom prst="rect">
            <a:avLst/>
          </a:prstGeom>
        </p:spPr>
      </p:pic>
    </p:spTree>
    <p:extLst>
      <p:ext uri="{BB962C8B-B14F-4D97-AF65-F5344CB8AC3E}">
        <p14:creationId xmlns:p14="http://schemas.microsoft.com/office/powerpoint/2010/main" val="5522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r>
              <a:rPr lang="tr-TR" dirty="0"/>
              <a:t>1 kolide 15 tane şeker vardır. 50 tane şekeri bulunan Mehmet’in kaç kolisi vardır? </a:t>
            </a:r>
          </a:p>
        </p:txBody>
      </p:sp>
      <p:sp>
        <p:nvSpPr>
          <p:cNvPr id="4" name="Metin Yer Tutucusu 3"/>
          <p:cNvSpPr>
            <a:spLocks noGrp="1"/>
          </p:cNvSpPr>
          <p:nvPr>
            <p:ph type="body" sz="half" idx="2"/>
          </p:nvPr>
        </p:nvSpPr>
        <p:spPr>
          <a:xfrm>
            <a:off x="8560031" y="1539517"/>
            <a:ext cx="3200400" cy="3312622"/>
          </a:xfrm>
        </p:spPr>
        <p:txBody>
          <a:bodyPr/>
          <a:lstStyle/>
          <a:p>
            <a:endParaRPr lang="tr-TR" dirty="0" smtClean="0"/>
          </a:p>
          <a:p>
            <a:endParaRPr lang="tr-TR" dirty="0"/>
          </a:p>
          <a:p>
            <a:r>
              <a:rPr lang="tr-TR" sz="1800" dirty="0" smtClean="0"/>
              <a:t>Soru ifadesi üzerine düşünmeli…</a:t>
            </a:r>
          </a:p>
          <a:p>
            <a:endParaRPr lang="tr-TR" sz="1800" dirty="0"/>
          </a:p>
          <a:p>
            <a:r>
              <a:rPr lang="tr-TR" sz="1800" dirty="0" smtClean="0"/>
              <a:t>Akıl yürütme sorusuna dönüştürülebilir.</a:t>
            </a:r>
            <a:endParaRPr lang="tr-TR" sz="1800" dirty="0"/>
          </a:p>
        </p:txBody>
      </p:sp>
    </p:spTree>
    <p:extLst>
      <p:ext uri="{BB962C8B-B14F-4D97-AF65-F5344CB8AC3E}">
        <p14:creationId xmlns:p14="http://schemas.microsoft.com/office/powerpoint/2010/main" val="307714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r>
              <a:rPr lang="tr-TR" dirty="0"/>
              <a:t>Ceylin 15 yaşında Ceyda  10 yaşındadır. Kaç yıl sonra yaşları toplamı 65 olur?</a:t>
            </a:r>
          </a:p>
        </p:txBody>
      </p:sp>
      <p:sp>
        <p:nvSpPr>
          <p:cNvPr id="4" name="Metin Yer Tutucusu 3"/>
          <p:cNvSpPr>
            <a:spLocks noGrp="1"/>
          </p:cNvSpPr>
          <p:nvPr>
            <p:ph type="body" sz="half" idx="2"/>
          </p:nvPr>
        </p:nvSpPr>
        <p:spPr>
          <a:xfrm>
            <a:off x="8591203" y="1810096"/>
            <a:ext cx="3200400" cy="3291840"/>
          </a:xfrm>
        </p:spPr>
        <p:txBody>
          <a:bodyPr/>
          <a:lstStyle/>
          <a:p>
            <a:endParaRPr lang="tr-TR" b="1" dirty="0" smtClean="0"/>
          </a:p>
          <a:p>
            <a:endParaRPr lang="tr-TR" b="1" dirty="0"/>
          </a:p>
          <a:p>
            <a:r>
              <a:rPr lang="tr-TR" sz="1800" b="1" dirty="0" smtClean="0"/>
              <a:t>Uygulama mı?</a:t>
            </a:r>
          </a:p>
          <a:p>
            <a:r>
              <a:rPr lang="tr-TR" sz="1800" b="1" dirty="0" smtClean="0"/>
              <a:t>Akıl Yürütme mi?</a:t>
            </a:r>
            <a:endParaRPr lang="tr-TR" sz="1800" b="1" dirty="0"/>
          </a:p>
        </p:txBody>
      </p:sp>
    </p:spTree>
    <p:extLst>
      <p:ext uri="{BB962C8B-B14F-4D97-AF65-F5344CB8AC3E}">
        <p14:creationId xmlns:p14="http://schemas.microsoft.com/office/powerpoint/2010/main" val="32288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11986" y="1458468"/>
            <a:ext cx="3200400" cy="1737360"/>
          </a:xfrm>
        </p:spPr>
        <p:txBody>
          <a:bodyPr/>
          <a:lstStyle/>
          <a:p>
            <a:r>
              <a:rPr lang="tr-TR" dirty="0" smtClean="0"/>
              <a:t>uygulama</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a:t>Murat  18 katlı apartmanın 3. katında oturmaktadır. Katlar arasında 5 basamaklı merdiven vardır. Murat 15. kattaki arkadaşının yanına çıkmak için kaç basamak çıkmıştır? </a:t>
            </a:r>
            <a:endParaRPr lang="tr-TR" dirty="0" smtClean="0"/>
          </a:p>
          <a:p>
            <a:endParaRPr lang="tr-TR" dirty="0"/>
          </a:p>
          <a:p>
            <a:endParaRPr lang="tr-TR" dirty="0"/>
          </a:p>
        </p:txBody>
      </p:sp>
    </p:spTree>
    <p:extLst>
      <p:ext uri="{BB962C8B-B14F-4D97-AF65-F5344CB8AC3E}">
        <p14:creationId xmlns:p14="http://schemas.microsoft.com/office/powerpoint/2010/main" val="260979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01595" y="1818409"/>
            <a:ext cx="3200400" cy="1737360"/>
          </a:xfrm>
        </p:spPr>
        <p:txBody>
          <a:bodyPr/>
          <a:lstStyle/>
          <a:p>
            <a:r>
              <a:rPr lang="tr-TR" dirty="0" smtClean="0"/>
              <a:t>Akıl yürütme</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a:t>Tuna’nın elma ağacından topladığı  her 4 elmadan bir tanesi çürüktür. Tuna elinde bulunan 3 sepetin içini doldurmak zorundadır. Her sepetin içine 10 tane elma koyabildiğine göre tuna en az kaç tane elma toplarsa 3 sepette dolmuş olur?     </a:t>
            </a:r>
          </a:p>
          <a:p>
            <a:endParaRPr lang="tr-TR" dirty="0"/>
          </a:p>
        </p:txBody>
      </p:sp>
    </p:spTree>
    <p:extLst>
      <p:ext uri="{BB962C8B-B14F-4D97-AF65-F5344CB8AC3E}">
        <p14:creationId xmlns:p14="http://schemas.microsoft.com/office/powerpoint/2010/main" val="107574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32768" y="1548245"/>
            <a:ext cx="3200400" cy="1737360"/>
          </a:xfrm>
        </p:spPr>
        <p:txBody>
          <a:bodyPr/>
          <a:lstStyle/>
          <a:p>
            <a:r>
              <a:rPr lang="tr-TR" dirty="0" smtClean="0"/>
              <a:t>uygulama</a:t>
            </a:r>
            <a:endParaRPr lang="tr-TR" dirty="0"/>
          </a:p>
        </p:txBody>
      </p:sp>
      <p:sp>
        <p:nvSpPr>
          <p:cNvPr id="3" name="İçerik Yer Tutucusu 2"/>
          <p:cNvSpPr>
            <a:spLocks noGrp="1"/>
          </p:cNvSpPr>
          <p:nvPr>
            <p:ph idx="1"/>
          </p:nvPr>
        </p:nvSpPr>
        <p:spPr/>
        <p:txBody>
          <a:bodyPr/>
          <a:lstStyle/>
          <a:p>
            <a:endParaRPr lang="tr-TR" dirty="0" smtClean="0"/>
          </a:p>
          <a:p>
            <a:endParaRPr lang="tr-TR" dirty="0"/>
          </a:p>
          <a:p>
            <a:r>
              <a:rPr lang="tr-TR" dirty="0"/>
              <a:t>3×8 işlemi aşağıdakilerden hangisine eşittir </a:t>
            </a:r>
            <a:r>
              <a:rPr lang="tr-TR" dirty="0" smtClean="0"/>
              <a:t>?</a:t>
            </a:r>
          </a:p>
          <a:p>
            <a:pPr marL="0" indent="0">
              <a:buNone/>
            </a:pPr>
            <a:r>
              <a:rPr lang="tr-TR" dirty="0" smtClean="0"/>
              <a:t>   </a:t>
            </a:r>
          </a:p>
          <a:p>
            <a:pPr marL="0" indent="0">
              <a:buNone/>
            </a:pPr>
            <a:r>
              <a:rPr lang="tr-TR" dirty="0" smtClean="0"/>
              <a:t>A</a:t>
            </a:r>
            <a:r>
              <a:rPr lang="tr-TR" dirty="0"/>
              <a:t>) </a:t>
            </a:r>
            <a:r>
              <a:rPr lang="tr-TR" dirty="0" smtClean="0"/>
              <a:t>8+8</a:t>
            </a:r>
          </a:p>
          <a:p>
            <a:pPr marL="0" indent="0">
              <a:buNone/>
            </a:pPr>
            <a:r>
              <a:rPr lang="tr-TR" dirty="0" smtClean="0"/>
              <a:t>B</a:t>
            </a:r>
            <a:r>
              <a:rPr lang="tr-TR" dirty="0"/>
              <a:t>) 3×2×4</a:t>
            </a:r>
          </a:p>
          <a:p>
            <a:pPr marL="0" indent="0">
              <a:buNone/>
            </a:pPr>
            <a:r>
              <a:rPr lang="tr-TR" dirty="0" smtClean="0"/>
              <a:t>C</a:t>
            </a:r>
            <a:r>
              <a:rPr lang="tr-TR" dirty="0"/>
              <a:t>) 3+8</a:t>
            </a:r>
          </a:p>
          <a:p>
            <a:pPr marL="0" indent="0">
              <a:buNone/>
            </a:pPr>
            <a:r>
              <a:rPr lang="tr-TR" dirty="0" smtClean="0"/>
              <a:t>D</a:t>
            </a:r>
            <a:r>
              <a:rPr lang="tr-TR" dirty="0"/>
              <a:t>) 8×8×8</a:t>
            </a:r>
          </a:p>
          <a:p>
            <a:endParaRPr lang="tr-TR" dirty="0"/>
          </a:p>
        </p:txBody>
      </p:sp>
    </p:spTree>
    <p:extLst>
      <p:ext uri="{BB962C8B-B14F-4D97-AF65-F5344CB8AC3E}">
        <p14:creationId xmlns:p14="http://schemas.microsoft.com/office/powerpoint/2010/main" val="4195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a:t>Bir çiftçinin geçen sene 106 tavuğu 63 horozu vardır. Bu sene 172 si tavuk olan toplam 235 kümes hayvanı vardır. Çiftçinin bu sene ile geçen seneki hayvanları arasındaki  değişim nedir ?  Sorudan kastedilen ne?</a:t>
            </a:r>
          </a:p>
          <a:p>
            <a:endParaRPr lang="tr-TR" dirty="0"/>
          </a:p>
        </p:txBody>
      </p:sp>
      <p:sp>
        <p:nvSpPr>
          <p:cNvPr id="4" name="Metin Yer Tutucusu 3"/>
          <p:cNvSpPr>
            <a:spLocks noGrp="1"/>
          </p:cNvSpPr>
          <p:nvPr>
            <p:ph type="body" sz="half" idx="2"/>
          </p:nvPr>
        </p:nvSpPr>
        <p:spPr>
          <a:xfrm>
            <a:off x="8570422" y="1934787"/>
            <a:ext cx="3200400" cy="3291840"/>
          </a:xfrm>
        </p:spPr>
        <p:txBody>
          <a:bodyPr/>
          <a:lstStyle/>
          <a:p>
            <a:endParaRPr lang="tr-TR" dirty="0" smtClean="0"/>
          </a:p>
          <a:p>
            <a:endParaRPr lang="tr-TR" dirty="0"/>
          </a:p>
          <a:p>
            <a:r>
              <a:rPr lang="tr-TR" sz="1800" dirty="0" smtClean="0"/>
              <a:t>Sorudan beklentimiz ne? Soruluş ifadesi uygun mu?</a:t>
            </a:r>
            <a:endParaRPr lang="tr-TR" sz="1800" dirty="0"/>
          </a:p>
        </p:txBody>
      </p:sp>
    </p:spTree>
    <p:extLst>
      <p:ext uri="{BB962C8B-B14F-4D97-AF65-F5344CB8AC3E}">
        <p14:creationId xmlns:p14="http://schemas.microsoft.com/office/powerpoint/2010/main" val="130895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225731"/>
            <a:ext cx="3200400" cy="1737360"/>
          </a:xfrm>
        </p:spPr>
        <p:txBody>
          <a:bodyPr>
            <a:normAutofit/>
          </a:bodyPr>
          <a:lstStyle/>
          <a:p>
            <a:r>
              <a:rPr lang="tr-TR" sz="2400" dirty="0" smtClean="0"/>
              <a:t>Soru düzeyi hangi sınıfa uygun?</a:t>
            </a:r>
            <a:br>
              <a:rPr lang="tr-TR" sz="2400" dirty="0" smtClean="0"/>
            </a:br>
            <a:r>
              <a:rPr lang="tr-TR" sz="2400" dirty="0"/>
              <a:t/>
            </a:r>
            <a:br>
              <a:rPr lang="tr-TR" sz="2400" dirty="0"/>
            </a:br>
            <a:r>
              <a:rPr lang="tr-TR" sz="2400" dirty="0" smtClean="0"/>
              <a:t>Soruda bir eksiklik var mı?</a:t>
            </a:r>
            <a:endParaRPr lang="tr-TR" sz="2400" dirty="0"/>
          </a:p>
        </p:txBody>
      </p:sp>
      <p:sp>
        <p:nvSpPr>
          <p:cNvPr id="3" name="İçerik Yer Tutucusu 2"/>
          <p:cNvSpPr>
            <a:spLocks noGrp="1"/>
          </p:cNvSpPr>
          <p:nvPr>
            <p:ph idx="1"/>
          </p:nvPr>
        </p:nvSpPr>
        <p:spPr/>
        <p:txBody>
          <a:bodyPr/>
          <a:lstStyle/>
          <a:p>
            <a:endParaRPr lang="tr-TR" dirty="0" smtClean="0"/>
          </a:p>
          <a:p>
            <a:endParaRPr lang="tr-TR" dirty="0"/>
          </a:p>
          <a:p>
            <a:r>
              <a:rPr lang="tr-TR" dirty="0"/>
              <a:t>İmran kek yapmak için tarif defterine bakmaktadır. İmran’ın kek tarifi 2 </a:t>
            </a:r>
            <a:r>
              <a:rPr lang="tr-TR" dirty="0" err="1"/>
              <a:t>cm’e</a:t>
            </a:r>
            <a:r>
              <a:rPr lang="tr-TR" dirty="0"/>
              <a:t> 2 </a:t>
            </a:r>
            <a:r>
              <a:rPr lang="tr-TR" dirty="0" err="1"/>
              <a:t>cm’lik</a:t>
            </a:r>
            <a:r>
              <a:rPr lang="tr-TR" dirty="0"/>
              <a:t> bir tepsi için geçerlidir. Tarifte 3 yumurta kullanılması gerekmektedir. İmran’ın keki yapacağı tepsi ise 2 cm’ye 4 </a:t>
            </a:r>
            <a:r>
              <a:rPr lang="tr-TR" dirty="0" err="1"/>
              <a:t>cm’lik</a:t>
            </a:r>
            <a:r>
              <a:rPr lang="tr-TR" dirty="0"/>
              <a:t> bir tepsidir. İmran’ın kaç yumurtaya ihtiyacı vardır ?  </a:t>
            </a:r>
          </a:p>
        </p:txBody>
      </p:sp>
      <p:sp>
        <p:nvSpPr>
          <p:cNvPr id="4" name="Metin Yer Tutucusu 3"/>
          <p:cNvSpPr>
            <a:spLocks noGrp="1"/>
          </p:cNvSpPr>
          <p:nvPr>
            <p:ph type="body" sz="half" idx="2"/>
          </p:nvPr>
        </p:nvSpPr>
        <p:spPr>
          <a:xfrm>
            <a:off x="8749937" y="3518263"/>
            <a:ext cx="3200400" cy="844731"/>
          </a:xfrm>
        </p:spPr>
        <p:txBody>
          <a:bodyPr>
            <a:normAutofit/>
          </a:bodyPr>
          <a:lstStyle/>
          <a:p>
            <a:r>
              <a:rPr lang="tr-TR" sz="2400" dirty="0" smtClean="0"/>
              <a:t>Akıl Yürütme</a:t>
            </a:r>
            <a:endParaRPr lang="tr-TR" sz="2400" dirty="0"/>
          </a:p>
        </p:txBody>
      </p:sp>
    </p:spTree>
    <p:extLst>
      <p:ext uri="{BB962C8B-B14F-4D97-AF65-F5344CB8AC3E}">
        <p14:creationId xmlns:p14="http://schemas.microsoft.com/office/powerpoint/2010/main" val="787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077685"/>
            <a:ext cx="3200400" cy="1737360"/>
          </a:xfrm>
        </p:spPr>
        <p:txBody>
          <a:bodyPr/>
          <a:lstStyle/>
          <a:p>
            <a:r>
              <a:rPr lang="tr-TR" dirty="0" smtClean="0"/>
              <a:t>Soruya dair yorumlarınızı alalım…</a:t>
            </a:r>
            <a:endParaRPr lang="tr-TR" dirty="0"/>
          </a:p>
        </p:txBody>
      </p:sp>
      <p:sp>
        <p:nvSpPr>
          <p:cNvPr id="3" name="İçerik Yer Tutucusu 2"/>
          <p:cNvSpPr>
            <a:spLocks noGrp="1"/>
          </p:cNvSpPr>
          <p:nvPr>
            <p:ph idx="1"/>
          </p:nvPr>
        </p:nvSpPr>
        <p:spPr/>
        <p:txBody>
          <a:bodyPr/>
          <a:lstStyle/>
          <a:p>
            <a:endParaRPr lang="tr-TR" dirty="0" smtClean="0"/>
          </a:p>
          <a:p>
            <a:endParaRPr lang="tr-TR" dirty="0" smtClean="0"/>
          </a:p>
          <a:p>
            <a:endParaRPr lang="tr-TR" dirty="0"/>
          </a:p>
          <a:p>
            <a:endParaRPr lang="tr-TR" dirty="0"/>
          </a:p>
          <a:p>
            <a:r>
              <a:rPr lang="tr-TR" dirty="0"/>
              <a:t>X aracı 30 km’yi 40 </a:t>
            </a:r>
            <a:r>
              <a:rPr lang="tr-TR" dirty="0" err="1"/>
              <a:t>dk’da</a:t>
            </a:r>
            <a:r>
              <a:rPr lang="tr-TR" dirty="0"/>
              <a:t> gitmektedir. X aracı 80 km’lik mesafeye en geç 14.20’de ulaşmak için saat kaçta yola çıkmalıdır?    Sorunun ifadesi??</a:t>
            </a:r>
          </a:p>
          <a:p>
            <a:endParaRPr lang="tr-TR" dirty="0"/>
          </a:p>
        </p:txBody>
      </p:sp>
      <p:sp>
        <p:nvSpPr>
          <p:cNvPr id="4" name="Metin Yer Tutucusu 3"/>
          <p:cNvSpPr>
            <a:spLocks noGrp="1"/>
          </p:cNvSpPr>
          <p:nvPr>
            <p:ph type="body" sz="half" idx="2"/>
          </p:nvPr>
        </p:nvSpPr>
        <p:spPr>
          <a:xfrm>
            <a:off x="8697685" y="3300548"/>
            <a:ext cx="3200400" cy="1201783"/>
          </a:xfrm>
        </p:spPr>
        <p:txBody>
          <a:bodyPr/>
          <a:lstStyle/>
          <a:p>
            <a:endParaRPr lang="tr-TR" dirty="0" smtClean="0"/>
          </a:p>
          <a:p>
            <a:endParaRPr lang="tr-TR" dirty="0"/>
          </a:p>
          <a:p>
            <a:r>
              <a:rPr lang="tr-TR" sz="2400" dirty="0" smtClean="0"/>
              <a:t>Akıl Yürütme</a:t>
            </a:r>
            <a:endParaRPr lang="tr-TR" sz="2400" dirty="0"/>
          </a:p>
        </p:txBody>
      </p:sp>
    </p:spTree>
    <p:extLst>
      <p:ext uri="{BB962C8B-B14F-4D97-AF65-F5344CB8AC3E}">
        <p14:creationId xmlns:p14="http://schemas.microsoft.com/office/powerpoint/2010/main" val="19086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dirty="0"/>
              <a:t>1$ = 3,5 </a:t>
            </a:r>
            <a:r>
              <a:rPr lang="tr-TR" dirty="0" err="1"/>
              <a:t>tl</a:t>
            </a:r>
            <a:r>
              <a:rPr lang="tr-TR" dirty="0"/>
              <a:t>   </a:t>
            </a:r>
            <a:endParaRPr lang="tr-TR" dirty="0" smtClean="0"/>
          </a:p>
          <a:p>
            <a:pPr lvl="0"/>
            <a:r>
              <a:rPr lang="tr-TR" dirty="0"/>
              <a:t>1€ = 4 </a:t>
            </a:r>
            <a:r>
              <a:rPr lang="tr-TR" dirty="0" err="1"/>
              <a:t>tl</a:t>
            </a:r>
            <a:r>
              <a:rPr lang="tr-TR" dirty="0" smtClean="0"/>
              <a:t> </a:t>
            </a:r>
            <a:endParaRPr lang="tr-TR" dirty="0"/>
          </a:p>
          <a:p>
            <a:pPr marL="0" lvl="0" indent="0">
              <a:buNone/>
            </a:pPr>
            <a:r>
              <a:rPr lang="tr-TR" dirty="0" smtClean="0"/>
              <a:t>Aslı </a:t>
            </a:r>
            <a:r>
              <a:rPr lang="tr-TR" dirty="0"/>
              <a:t>alışverişe gitmiş ve 1 tişört 8$, 1 pantolon 12€ ve 1 kazak 10$’a </a:t>
            </a:r>
            <a:r>
              <a:rPr lang="tr-TR" dirty="0" smtClean="0"/>
              <a:t>almıştır. Aslı </a:t>
            </a:r>
            <a:r>
              <a:rPr lang="tr-TR" dirty="0"/>
              <a:t>toplam kaç </a:t>
            </a:r>
            <a:r>
              <a:rPr lang="tr-TR" dirty="0" err="1"/>
              <a:t>tl</a:t>
            </a:r>
            <a:r>
              <a:rPr lang="tr-TR" dirty="0"/>
              <a:t> harcamıştır? </a:t>
            </a:r>
          </a:p>
        </p:txBody>
      </p:sp>
      <p:sp>
        <p:nvSpPr>
          <p:cNvPr id="4" name="Metin Yer Tutucusu 3"/>
          <p:cNvSpPr>
            <a:spLocks noGrp="1"/>
          </p:cNvSpPr>
          <p:nvPr>
            <p:ph type="body" sz="half" idx="2"/>
          </p:nvPr>
        </p:nvSpPr>
        <p:spPr>
          <a:xfrm>
            <a:off x="8549640" y="2812867"/>
            <a:ext cx="3200400" cy="1404257"/>
          </a:xfrm>
        </p:spPr>
        <p:txBody>
          <a:bodyPr/>
          <a:lstStyle/>
          <a:p>
            <a:endParaRPr lang="tr-TR" dirty="0" smtClean="0"/>
          </a:p>
          <a:p>
            <a:r>
              <a:rPr lang="tr-TR" sz="2400" dirty="0" smtClean="0"/>
              <a:t>Uygulama</a:t>
            </a:r>
            <a:endParaRPr lang="tr-TR" sz="2400" dirty="0"/>
          </a:p>
        </p:txBody>
      </p:sp>
    </p:spTree>
    <p:extLst>
      <p:ext uri="{BB962C8B-B14F-4D97-AF65-F5344CB8AC3E}">
        <p14:creationId xmlns:p14="http://schemas.microsoft.com/office/powerpoint/2010/main" val="19252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43159" y="2140526"/>
            <a:ext cx="3200400" cy="625533"/>
          </a:xfrm>
        </p:spPr>
        <p:txBody>
          <a:bodyPr/>
          <a:lstStyle/>
          <a:p>
            <a:r>
              <a:rPr lang="tr-TR" dirty="0" smtClean="0"/>
              <a:t>uygulama</a:t>
            </a:r>
            <a:endParaRPr lang="tr-TR" dirty="0"/>
          </a:p>
        </p:txBody>
      </p:sp>
      <p:sp>
        <p:nvSpPr>
          <p:cNvPr id="3" name="İçerik Yer Tutucusu 2"/>
          <p:cNvSpPr>
            <a:spLocks noGrp="1"/>
          </p:cNvSpPr>
          <p:nvPr>
            <p:ph idx="1"/>
          </p:nvPr>
        </p:nvSpPr>
        <p:spPr/>
        <p:txBody>
          <a:bodyPr/>
          <a:lstStyle/>
          <a:p>
            <a:pPr lvl="0"/>
            <a:endParaRPr lang="tr-TR" dirty="0" smtClean="0"/>
          </a:p>
          <a:p>
            <a:pPr lvl="0"/>
            <a:endParaRPr lang="tr-TR" dirty="0"/>
          </a:p>
          <a:p>
            <a:pPr lvl="0"/>
            <a:endParaRPr lang="tr-TR" dirty="0" smtClean="0"/>
          </a:p>
          <a:p>
            <a:pPr lvl="0"/>
            <a:r>
              <a:rPr lang="tr-TR" dirty="0" smtClean="0"/>
              <a:t>Ayşe’nin</a:t>
            </a:r>
            <a:r>
              <a:rPr lang="tr-TR" dirty="0"/>
              <a:t>  91 tane şekeri vardır. Şekerlerini 7 kuzeni arasında eşit paylaştırmak istiyor. Buna göre her bir kuzenine kaç şeker </a:t>
            </a:r>
            <a:r>
              <a:rPr lang="tr-TR" dirty="0" smtClean="0"/>
              <a:t>düşer </a:t>
            </a:r>
            <a:r>
              <a:rPr lang="tr-TR" dirty="0"/>
              <a:t>modelleyerek anlatınız.</a:t>
            </a:r>
          </a:p>
          <a:p>
            <a:endParaRPr lang="tr-TR" dirty="0"/>
          </a:p>
        </p:txBody>
      </p:sp>
    </p:spTree>
    <p:extLst>
      <p:ext uri="{BB962C8B-B14F-4D97-AF65-F5344CB8AC3E}">
        <p14:creationId xmlns:p14="http://schemas.microsoft.com/office/powerpoint/2010/main" val="7791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a:t>Cansu bahçelerindeki 4 elma ağacından sepete elma toplayacaktır. İlk ağaçtan 20 elma, ikinci ağaçtan 18 elma, üçüncü ağaçtan 4 elma ve son ağaçtan 15 elma toplamıştır. Cansu’nun sepetinde toplam kaç elma vardır? </a:t>
            </a:r>
          </a:p>
        </p:txBody>
      </p:sp>
      <p:sp>
        <p:nvSpPr>
          <p:cNvPr id="4" name="Metin Yer Tutucusu 3"/>
          <p:cNvSpPr>
            <a:spLocks noGrp="1"/>
          </p:cNvSpPr>
          <p:nvPr>
            <p:ph type="body" sz="half" idx="2"/>
          </p:nvPr>
        </p:nvSpPr>
        <p:spPr/>
        <p:txBody>
          <a:bodyPr/>
          <a:lstStyle/>
          <a:p>
            <a:endParaRPr lang="tr-TR" dirty="0" smtClean="0"/>
          </a:p>
          <a:p>
            <a:r>
              <a:rPr lang="tr-TR" sz="2400" dirty="0" smtClean="0"/>
              <a:t>Bilgi</a:t>
            </a:r>
            <a:endParaRPr lang="tr-TR" sz="2400" dirty="0"/>
          </a:p>
        </p:txBody>
      </p:sp>
    </p:spTree>
    <p:extLst>
      <p:ext uri="{BB962C8B-B14F-4D97-AF65-F5344CB8AC3E}">
        <p14:creationId xmlns:p14="http://schemas.microsoft.com/office/powerpoint/2010/main" val="385124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Soru cümlesi üzerine düşünmeli</a:t>
            </a:r>
            <a:endParaRPr lang="tr-TR" sz="2800" dirty="0"/>
          </a:p>
        </p:txBody>
      </p:sp>
      <p:sp>
        <p:nvSpPr>
          <p:cNvPr id="3" name="İçerik Yer Tutucusu 2"/>
          <p:cNvSpPr>
            <a:spLocks noGrp="1"/>
          </p:cNvSpPr>
          <p:nvPr>
            <p:ph idx="1"/>
          </p:nvPr>
        </p:nvSpPr>
        <p:spPr>
          <a:xfrm>
            <a:off x="1212669" y="1190898"/>
            <a:ext cx="6711696" cy="5020056"/>
          </a:xfrm>
        </p:spPr>
        <p:txBody>
          <a:bodyPr/>
          <a:lstStyle/>
          <a:p>
            <a:endParaRPr lang="tr-TR" dirty="0" smtClean="0"/>
          </a:p>
          <a:p>
            <a:endParaRPr lang="tr-TR" dirty="0"/>
          </a:p>
          <a:p>
            <a:r>
              <a:rPr lang="tr-TR" dirty="0"/>
              <a:t>Suat ve Şenay’ın harçlıklarının toplamı 85 </a:t>
            </a:r>
            <a:r>
              <a:rPr lang="tr-TR" dirty="0" err="1"/>
              <a:t>tl’dir</a:t>
            </a:r>
            <a:r>
              <a:rPr lang="tr-TR" dirty="0"/>
              <a:t>. Suat ve Şenay 2 hamburger menüye 25 </a:t>
            </a:r>
            <a:r>
              <a:rPr lang="tr-TR" dirty="0" err="1"/>
              <a:t>tl</a:t>
            </a:r>
            <a:r>
              <a:rPr lang="tr-TR" dirty="0"/>
              <a:t> verip yedikten sonra kalan parayı eşit şekilde paylaşacaklardır. Her birine kaç </a:t>
            </a:r>
            <a:r>
              <a:rPr lang="tr-TR" dirty="0" err="1"/>
              <a:t>tl</a:t>
            </a:r>
            <a:r>
              <a:rPr lang="tr-TR" dirty="0"/>
              <a:t> para kalmıştır? </a:t>
            </a:r>
          </a:p>
        </p:txBody>
      </p:sp>
      <p:sp>
        <p:nvSpPr>
          <p:cNvPr id="4" name="Metin Yer Tutucusu 3"/>
          <p:cNvSpPr>
            <a:spLocks noGrp="1"/>
          </p:cNvSpPr>
          <p:nvPr>
            <p:ph type="body" sz="half" idx="2"/>
          </p:nvPr>
        </p:nvSpPr>
        <p:spPr>
          <a:xfrm>
            <a:off x="8549640" y="3065416"/>
            <a:ext cx="3200400" cy="2649583"/>
          </a:xfrm>
        </p:spPr>
        <p:txBody>
          <a:bodyPr/>
          <a:lstStyle/>
          <a:p>
            <a:endParaRPr lang="tr-TR" dirty="0" smtClean="0"/>
          </a:p>
          <a:p>
            <a:r>
              <a:rPr lang="tr-TR" sz="2400" dirty="0" smtClean="0"/>
              <a:t>Uygulama</a:t>
            </a:r>
            <a:endParaRPr lang="tr-TR" sz="2400" dirty="0"/>
          </a:p>
        </p:txBody>
      </p:sp>
    </p:spTree>
    <p:extLst>
      <p:ext uri="{BB962C8B-B14F-4D97-AF65-F5344CB8AC3E}">
        <p14:creationId xmlns:p14="http://schemas.microsoft.com/office/powerpoint/2010/main" val="6470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114695"/>
            <a:ext cx="3200400" cy="907869"/>
          </a:xfrm>
        </p:spPr>
        <p:txBody>
          <a:bodyPr/>
          <a:lstStyle/>
          <a:p>
            <a:r>
              <a:rPr lang="tr-TR" dirty="0" smtClean="0"/>
              <a:t>Soru ifadesi?</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dirty="0"/>
              <a:t>Bir sınıfta 20 kişi ve 5sıra var. Her sıraya kaç öğrenci oturur? </a:t>
            </a:r>
          </a:p>
          <a:p>
            <a:pPr marL="0" indent="0">
              <a:buNone/>
            </a:pPr>
            <a:endParaRPr lang="tr-TR" dirty="0"/>
          </a:p>
        </p:txBody>
      </p:sp>
      <p:sp>
        <p:nvSpPr>
          <p:cNvPr id="4" name="Metin Yer Tutucusu 3"/>
          <p:cNvSpPr>
            <a:spLocks noGrp="1"/>
          </p:cNvSpPr>
          <p:nvPr>
            <p:ph type="body" sz="half" idx="2"/>
          </p:nvPr>
        </p:nvSpPr>
        <p:spPr>
          <a:xfrm>
            <a:off x="8697686" y="2551611"/>
            <a:ext cx="3200400" cy="1961606"/>
          </a:xfrm>
        </p:spPr>
        <p:txBody>
          <a:bodyPr/>
          <a:lstStyle/>
          <a:p>
            <a:endParaRPr lang="tr-TR" dirty="0" smtClean="0"/>
          </a:p>
          <a:p>
            <a:endParaRPr lang="tr-TR" dirty="0"/>
          </a:p>
          <a:p>
            <a:r>
              <a:rPr lang="tr-TR" sz="2400" dirty="0" smtClean="0"/>
              <a:t>Bilgi</a:t>
            </a:r>
            <a:endParaRPr lang="tr-TR" sz="2400" dirty="0"/>
          </a:p>
        </p:txBody>
      </p:sp>
    </p:spTree>
    <p:extLst>
      <p:ext uri="{BB962C8B-B14F-4D97-AF65-F5344CB8AC3E}">
        <p14:creationId xmlns:p14="http://schemas.microsoft.com/office/powerpoint/2010/main" val="22308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685799"/>
            <a:ext cx="3200400" cy="3165338"/>
          </a:xfrm>
        </p:spPr>
        <p:txBody>
          <a:bodyPr>
            <a:normAutofit fontScale="90000"/>
          </a:bodyPr>
          <a:lstStyle/>
          <a:p>
            <a:pPr lvl="0"/>
            <a:r>
              <a:rPr lang="tr-TR" sz="1800" dirty="0">
                <a:latin typeface="Comic Sans MS" panose="030F0702030302020204" pitchFamily="66" charset="0"/>
              </a:rPr>
              <a:t>Kübra üçgen, kare ve dikdörtgen şekildeki  oyuncaklarıyla oyun oynamaktadır. Annesi Kübra’dan üçgen şekildeki oyuncaklarını bir araya toplamasını ister. Kübra aşağıda verilen oyuncaklardan hangilerini bir araya toplamalıdır?</a:t>
            </a:r>
            <a:r>
              <a:rPr lang="tr-TR" dirty="0"/>
              <a:t/>
            </a:r>
            <a:br>
              <a:rPr lang="tr-TR" dirty="0"/>
            </a:br>
            <a:endParaRPr lang="tr-TR" dirty="0"/>
          </a:p>
        </p:txBody>
      </p:sp>
      <p:sp>
        <p:nvSpPr>
          <p:cNvPr id="3" name="İçerik Yer Tutucusu 2"/>
          <p:cNvSpPr>
            <a:spLocks noGrp="1"/>
          </p:cNvSpPr>
          <p:nvPr>
            <p:ph idx="1"/>
          </p:nvPr>
        </p:nvSpPr>
        <p:spPr>
          <a:xfrm>
            <a:off x="838200" y="685800"/>
            <a:ext cx="6711696" cy="5756276"/>
          </a:xfrm>
        </p:spPr>
        <p:txBody>
          <a:bodyPr/>
          <a:lstStyle/>
          <a:p>
            <a:endParaRPr lang="tr-TR" dirty="0"/>
          </a:p>
        </p:txBody>
      </p:sp>
      <p:sp>
        <p:nvSpPr>
          <p:cNvPr id="4" name="Metin Yer Tutucusu 3"/>
          <p:cNvSpPr>
            <a:spLocks noGrp="1"/>
          </p:cNvSpPr>
          <p:nvPr>
            <p:ph type="body" sz="half" idx="2"/>
          </p:nvPr>
        </p:nvSpPr>
        <p:spPr>
          <a:xfrm>
            <a:off x="8549640" y="4151812"/>
            <a:ext cx="3200400" cy="1062987"/>
          </a:xfrm>
        </p:spPr>
        <p:txBody>
          <a:bodyPr/>
          <a:lstStyle/>
          <a:p>
            <a:endParaRPr lang="tr-TR" dirty="0" smtClean="0"/>
          </a:p>
          <a:p>
            <a:r>
              <a:rPr lang="tr-TR" sz="2800" dirty="0" smtClean="0"/>
              <a:t>Bilgi</a:t>
            </a:r>
            <a:endParaRPr lang="tr-TR" sz="2800" dirty="0"/>
          </a:p>
        </p:txBody>
      </p:sp>
      <p:pic>
        <p:nvPicPr>
          <p:cNvPr id="2060" name="Resim 1" descr="Ã¼Ã§gen Åekildeki oyuncakla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777399"/>
            <a:ext cx="1295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Resim 4" descr="dikdÃ¶rtgen Åekildeki tahta oyuncak kÃ¼pler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l="11957" t="24762" r="14946" b="51192"/>
          <a:stretch>
            <a:fillRect/>
          </a:stretch>
        </p:blipFill>
        <p:spPr bwMode="auto">
          <a:xfrm>
            <a:off x="4395107" y="862150"/>
            <a:ext cx="2087563" cy="9604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Resim 7"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891" y="2676027"/>
            <a:ext cx="1477963" cy="1249362"/>
          </a:xfrm>
          <a:prstGeom prst="rect">
            <a:avLst/>
          </a:prstGeom>
          <a:noFill/>
          <a:extLst>
            <a:ext uri="{909E8E84-426E-40DD-AFC4-6F175D3DCCD1}">
              <a14:hiddenFill xmlns:a14="http://schemas.microsoft.com/office/drawing/2010/main">
                <a:solidFill>
                  <a:srgbClr val="FFFFFF"/>
                </a:solidFill>
              </a14:hiddenFill>
            </a:ext>
          </a:extLst>
        </p:spPr>
      </p:pic>
      <p:pic>
        <p:nvPicPr>
          <p:cNvPr id="2055" name="Resim 10" descr="Ã¼Ã§gen Åekildeki oyuncaklar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632" y="2500450"/>
            <a:ext cx="1570038" cy="13636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Resim 13" descr="fgtrgn"/>
          <p:cNvPicPr>
            <a:picLocks noChangeAspect="1" noChangeArrowheads="1"/>
          </p:cNvPicPr>
          <p:nvPr/>
        </p:nvPicPr>
        <p:blipFill>
          <a:blip r:embed="rId6">
            <a:extLst>
              <a:ext uri="{28A0092B-C50C-407E-A947-70E740481C1C}">
                <a14:useLocalDpi xmlns:a14="http://schemas.microsoft.com/office/drawing/2010/main" val="0"/>
              </a:ext>
            </a:extLst>
          </a:blip>
          <a:srcRect l="15536" t="6387" r="9917" b="39648"/>
          <a:stretch>
            <a:fillRect/>
          </a:stretch>
        </p:blipFill>
        <p:spPr bwMode="auto">
          <a:xfrm>
            <a:off x="1323703" y="4716463"/>
            <a:ext cx="2201863" cy="906462"/>
          </a:xfrm>
          <a:prstGeom prst="rect">
            <a:avLst/>
          </a:prstGeom>
          <a:noFill/>
          <a:extLst>
            <a:ext uri="{909E8E84-426E-40DD-AFC4-6F175D3DCCD1}">
              <a14:hiddenFill xmlns:a14="http://schemas.microsoft.com/office/drawing/2010/main">
                <a:solidFill>
                  <a:srgbClr val="FFFFFF"/>
                </a:solidFill>
              </a14:hiddenFill>
            </a:ext>
          </a:extLst>
        </p:spPr>
      </p:pic>
      <p:pic>
        <p:nvPicPr>
          <p:cNvPr id="2049" name="Resim 14" descr="kare Åeklindeki oyuncaklar ile ilgili gÃ¶rsel sonucu"/>
          <p:cNvPicPr>
            <a:picLocks noChangeAspect="1" noChangeArrowheads="1"/>
          </p:cNvPicPr>
          <p:nvPr/>
        </p:nvPicPr>
        <p:blipFill>
          <a:blip r:embed="rId7">
            <a:extLst>
              <a:ext uri="{28A0092B-C50C-407E-A947-70E740481C1C}">
                <a14:useLocalDpi xmlns:a14="http://schemas.microsoft.com/office/drawing/2010/main" val="0"/>
              </a:ext>
            </a:extLst>
          </a:blip>
          <a:srcRect r="56125"/>
          <a:stretch>
            <a:fillRect/>
          </a:stretch>
        </p:blipFill>
        <p:spPr bwMode="auto">
          <a:xfrm>
            <a:off x="5070748" y="4549913"/>
            <a:ext cx="1470025"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p:cNvSpPr>
            <a:spLocks noChangeArrowheads="1"/>
          </p:cNvSpPr>
          <p:nvPr/>
        </p:nvSpPr>
        <p:spPr bwMode="auto">
          <a:xfrm>
            <a:off x="1892300" y="1939449"/>
            <a:ext cx="390525" cy="209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6" name="AutoShape 10"/>
          <p:cNvSpPr>
            <a:spLocks noChangeArrowheads="1"/>
          </p:cNvSpPr>
          <p:nvPr/>
        </p:nvSpPr>
        <p:spPr bwMode="auto">
          <a:xfrm>
            <a:off x="5243625" y="2062300"/>
            <a:ext cx="390525" cy="209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7" name="AutoShape 5"/>
          <p:cNvSpPr>
            <a:spLocks noChangeArrowheads="1"/>
          </p:cNvSpPr>
          <p:nvPr/>
        </p:nvSpPr>
        <p:spPr bwMode="auto">
          <a:xfrm>
            <a:off x="1892299" y="4047037"/>
            <a:ext cx="390525" cy="209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8" name="AutoShape 6"/>
          <p:cNvSpPr>
            <a:spLocks noChangeArrowheads="1"/>
          </p:cNvSpPr>
          <p:nvPr/>
        </p:nvSpPr>
        <p:spPr bwMode="auto">
          <a:xfrm>
            <a:off x="5243624" y="4016514"/>
            <a:ext cx="390525" cy="209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9" name="AutoShape 4"/>
          <p:cNvSpPr>
            <a:spLocks noChangeArrowheads="1"/>
          </p:cNvSpPr>
          <p:nvPr/>
        </p:nvSpPr>
        <p:spPr bwMode="auto">
          <a:xfrm>
            <a:off x="5243623" y="5991226"/>
            <a:ext cx="390525" cy="209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0" name="AutoShape 3"/>
          <p:cNvSpPr>
            <a:spLocks noChangeArrowheads="1"/>
          </p:cNvSpPr>
          <p:nvPr/>
        </p:nvSpPr>
        <p:spPr bwMode="auto">
          <a:xfrm>
            <a:off x="1892299" y="5907497"/>
            <a:ext cx="390525" cy="209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1"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2" name="Rectangle 14"/>
          <p:cNvSpPr>
            <a:spLocks noChangeArrowheads="1"/>
          </p:cNvSpPr>
          <p:nvPr/>
        </p:nvSpPr>
        <p:spPr bwMode="auto">
          <a:xfrm>
            <a:off x="0" y="1371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t>
            </a:r>
          </a:p>
        </p:txBody>
      </p:sp>
      <p:sp>
        <p:nvSpPr>
          <p:cNvPr id="13" name="Rectangle 15"/>
          <p:cNvSpPr>
            <a:spLocks noChangeArrowheads="1"/>
          </p:cNvSpPr>
          <p:nvPr/>
        </p:nvSpPr>
        <p:spPr bwMode="auto">
          <a:xfrm>
            <a:off x="0" y="2332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Rectangle 16"/>
          <p:cNvSpPr>
            <a:spLocks noChangeArrowheads="1"/>
          </p:cNvSpPr>
          <p:nvPr/>
        </p:nvSpPr>
        <p:spPr bwMode="auto">
          <a:xfrm>
            <a:off x="0" y="2789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2825" algn="l"/>
              </a:tabLst>
              <a:defRPr>
                <a:solidFill>
                  <a:schemeClr val="tx1"/>
                </a:solidFill>
                <a:latin typeface="Arial" panose="020B0604020202020204" pitchFamily="34" charset="0"/>
              </a:defRPr>
            </a:lvl1pPr>
            <a:lvl2pPr eaLnBrk="0" fontAlgn="base" hangingPunct="0">
              <a:spcBef>
                <a:spcPct val="0"/>
              </a:spcBef>
              <a:spcAft>
                <a:spcPct val="0"/>
              </a:spcAft>
              <a:tabLst>
                <a:tab pos="3552825" algn="l"/>
              </a:tabLst>
              <a:defRPr>
                <a:solidFill>
                  <a:schemeClr val="tx1"/>
                </a:solidFill>
                <a:latin typeface="Arial" panose="020B0604020202020204" pitchFamily="34" charset="0"/>
              </a:defRPr>
            </a:lvl2pPr>
            <a:lvl3pPr eaLnBrk="0" fontAlgn="base" hangingPunct="0">
              <a:spcBef>
                <a:spcPct val="0"/>
              </a:spcBef>
              <a:spcAft>
                <a:spcPct val="0"/>
              </a:spcAft>
              <a:tabLst>
                <a:tab pos="3552825" algn="l"/>
              </a:tabLst>
              <a:defRPr>
                <a:solidFill>
                  <a:schemeClr val="tx1"/>
                </a:solidFill>
                <a:latin typeface="Arial" panose="020B0604020202020204" pitchFamily="34" charset="0"/>
              </a:defRPr>
            </a:lvl3pPr>
            <a:lvl4pPr eaLnBrk="0" fontAlgn="base" hangingPunct="0">
              <a:spcBef>
                <a:spcPct val="0"/>
              </a:spcBef>
              <a:spcAft>
                <a:spcPct val="0"/>
              </a:spcAft>
              <a:tabLst>
                <a:tab pos="3552825" algn="l"/>
              </a:tabLst>
              <a:defRPr>
                <a:solidFill>
                  <a:schemeClr val="tx1"/>
                </a:solidFill>
                <a:latin typeface="Arial" panose="020B0604020202020204" pitchFamily="34" charset="0"/>
              </a:defRPr>
            </a:lvl4pPr>
            <a:lvl5pPr eaLnBrk="0" fontAlgn="base" hangingPunct="0">
              <a:spcBef>
                <a:spcPct val="0"/>
              </a:spcBef>
              <a:spcAft>
                <a:spcPct val="0"/>
              </a:spcAft>
              <a:tabLst>
                <a:tab pos="3552825" algn="l"/>
              </a:tabLst>
              <a:defRPr>
                <a:solidFill>
                  <a:schemeClr val="tx1"/>
                </a:solidFill>
                <a:latin typeface="Arial" panose="020B0604020202020204" pitchFamily="34" charset="0"/>
              </a:defRPr>
            </a:lvl5pPr>
            <a:lvl6pPr eaLnBrk="0" fontAlgn="base" hangingPunct="0">
              <a:spcBef>
                <a:spcPct val="0"/>
              </a:spcBef>
              <a:spcAft>
                <a:spcPct val="0"/>
              </a:spcAft>
              <a:tabLst>
                <a:tab pos="3552825" algn="l"/>
              </a:tabLst>
              <a:defRPr>
                <a:solidFill>
                  <a:schemeClr val="tx1"/>
                </a:solidFill>
                <a:latin typeface="Arial" panose="020B0604020202020204" pitchFamily="34" charset="0"/>
              </a:defRPr>
            </a:lvl6pPr>
            <a:lvl7pPr eaLnBrk="0" fontAlgn="base" hangingPunct="0">
              <a:spcBef>
                <a:spcPct val="0"/>
              </a:spcBef>
              <a:spcAft>
                <a:spcPct val="0"/>
              </a:spcAft>
              <a:tabLst>
                <a:tab pos="3552825" algn="l"/>
              </a:tabLst>
              <a:defRPr>
                <a:solidFill>
                  <a:schemeClr val="tx1"/>
                </a:solidFill>
                <a:latin typeface="Arial" panose="020B0604020202020204" pitchFamily="34" charset="0"/>
              </a:defRPr>
            </a:lvl7pPr>
            <a:lvl8pPr eaLnBrk="0" fontAlgn="base" hangingPunct="0">
              <a:spcBef>
                <a:spcPct val="0"/>
              </a:spcBef>
              <a:spcAft>
                <a:spcPct val="0"/>
              </a:spcAft>
              <a:tabLst>
                <a:tab pos="3552825" algn="l"/>
              </a:tabLst>
              <a:defRPr>
                <a:solidFill>
                  <a:schemeClr val="tx1"/>
                </a:solidFill>
                <a:latin typeface="Arial" panose="020B0604020202020204" pitchFamily="34" charset="0"/>
              </a:defRPr>
            </a:lvl8pPr>
            <a:lvl9pPr eaLnBrk="0" fontAlgn="base" hangingPunct="0">
              <a:spcBef>
                <a:spcPct val="0"/>
              </a:spcBef>
              <a:spcAft>
                <a:spcPct val="0"/>
              </a:spcAft>
              <a:tabLst>
                <a:tab pos="35528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2825" algn="l"/>
              </a:tabLst>
            </a:pPr>
            <a:r>
              <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2825" algn="l"/>
              </a:tabLst>
            </a:pPr>
            <a:r>
              <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5" name="Rectangle 17"/>
          <p:cNvSpPr>
            <a:spLocks noChangeArrowheads="1"/>
          </p:cNvSpPr>
          <p:nvPr/>
        </p:nvSpPr>
        <p:spPr bwMode="auto">
          <a:xfrm>
            <a:off x="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6" name="Rectangle 18"/>
          <p:cNvSpPr>
            <a:spLocks noChangeArrowheads="1"/>
          </p:cNvSpPr>
          <p:nvPr/>
        </p:nvSpPr>
        <p:spPr bwMode="auto">
          <a:xfrm>
            <a:off x="0" y="5402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Rectangle 19"/>
          <p:cNvSpPr>
            <a:spLocks noChangeArrowheads="1"/>
          </p:cNvSpPr>
          <p:nvPr/>
        </p:nvSpPr>
        <p:spPr bwMode="auto">
          <a:xfrm>
            <a:off x="0" y="58594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76275" algn="l"/>
              </a:tabLst>
              <a:defRPr>
                <a:solidFill>
                  <a:schemeClr val="tx1"/>
                </a:solidFill>
                <a:latin typeface="Arial" panose="020B0604020202020204" pitchFamily="34" charset="0"/>
              </a:defRPr>
            </a:lvl1pPr>
            <a:lvl2pPr eaLnBrk="0" fontAlgn="base" hangingPunct="0">
              <a:spcBef>
                <a:spcPct val="0"/>
              </a:spcBef>
              <a:spcAft>
                <a:spcPct val="0"/>
              </a:spcAft>
              <a:tabLst>
                <a:tab pos="676275" algn="l"/>
              </a:tabLst>
              <a:defRPr>
                <a:solidFill>
                  <a:schemeClr val="tx1"/>
                </a:solidFill>
                <a:latin typeface="Arial" panose="020B0604020202020204" pitchFamily="34" charset="0"/>
              </a:defRPr>
            </a:lvl2pPr>
            <a:lvl3pPr eaLnBrk="0" fontAlgn="base" hangingPunct="0">
              <a:spcBef>
                <a:spcPct val="0"/>
              </a:spcBef>
              <a:spcAft>
                <a:spcPct val="0"/>
              </a:spcAft>
              <a:tabLst>
                <a:tab pos="676275" algn="l"/>
              </a:tabLst>
              <a:defRPr>
                <a:solidFill>
                  <a:schemeClr val="tx1"/>
                </a:solidFill>
                <a:latin typeface="Arial" panose="020B0604020202020204" pitchFamily="34" charset="0"/>
              </a:defRPr>
            </a:lvl3pPr>
            <a:lvl4pPr eaLnBrk="0" fontAlgn="base" hangingPunct="0">
              <a:spcBef>
                <a:spcPct val="0"/>
              </a:spcBef>
              <a:spcAft>
                <a:spcPct val="0"/>
              </a:spcAft>
              <a:tabLst>
                <a:tab pos="676275" algn="l"/>
              </a:tabLst>
              <a:defRPr>
                <a:solidFill>
                  <a:schemeClr val="tx1"/>
                </a:solidFill>
                <a:latin typeface="Arial" panose="020B0604020202020204" pitchFamily="34" charset="0"/>
              </a:defRPr>
            </a:lvl4pPr>
            <a:lvl5pPr eaLnBrk="0" fontAlgn="base" hangingPunct="0">
              <a:spcBef>
                <a:spcPct val="0"/>
              </a:spcBef>
              <a:spcAft>
                <a:spcPct val="0"/>
              </a:spcAft>
              <a:tabLst>
                <a:tab pos="676275" algn="l"/>
              </a:tabLst>
              <a:defRPr>
                <a:solidFill>
                  <a:schemeClr val="tx1"/>
                </a:solidFill>
                <a:latin typeface="Arial" panose="020B0604020202020204" pitchFamily="34" charset="0"/>
              </a:defRPr>
            </a:lvl5pPr>
            <a:lvl6pPr eaLnBrk="0" fontAlgn="base" hangingPunct="0">
              <a:spcBef>
                <a:spcPct val="0"/>
              </a:spcBef>
              <a:spcAft>
                <a:spcPct val="0"/>
              </a:spcAft>
              <a:tabLst>
                <a:tab pos="676275" algn="l"/>
              </a:tabLst>
              <a:defRPr>
                <a:solidFill>
                  <a:schemeClr val="tx1"/>
                </a:solidFill>
                <a:latin typeface="Arial" panose="020B0604020202020204" pitchFamily="34" charset="0"/>
              </a:defRPr>
            </a:lvl6pPr>
            <a:lvl7pPr eaLnBrk="0" fontAlgn="base" hangingPunct="0">
              <a:spcBef>
                <a:spcPct val="0"/>
              </a:spcBef>
              <a:spcAft>
                <a:spcPct val="0"/>
              </a:spcAft>
              <a:tabLst>
                <a:tab pos="676275" algn="l"/>
              </a:tabLst>
              <a:defRPr>
                <a:solidFill>
                  <a:schemeClr val="tx1"/>
                </a:solidFill>
                <a:latin typeface="Arial" panose="020B0604020202020204" pitchFamily="34" charset="0"/>
              </a:defRPr>
            </a:lvl7pPr>
            <a:lvl8pPr eaLnBrk="0" fontAlgn="base" hangingPunct="0">
              <a:spcBef>
                <a:spcPct val="0"/>
              </a:spcBef>
              <a:spcAft>
                <a:spcPct val="0"/>
              </a:spcAft>
              <a:tabLst>
                <a:tab pos="676275" algn="l"/>
              </a:tabLst>
              <a:defRPr>
                <a:solidFill>
                  <a:schemeClr val="tx1"/>
                </a:solidFill>
                <a:latin typeface="Arial" panose="020B0604020202020204" pitchFamily="34" charset="0"/>
              </a:defRPr>
            </a:lvl8pPr>
            <a:lvl9pPr eaLnBrk="0" fontAlgn="base" hangingPunct="0">
              <a:spcBef>
                <a:spcPct val="0"/>
              </a:spcBef>
              <a:spcAft>
                <a:spcPct val="0"/>
              </a:spcAft>
              <a:tabLst>
                <a:tab pos="6762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6275" algn="l"/>
              </a:tabLst>
            </a:pPr>
            <a:r>
              <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6275" algn="l"/>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8" name="Rectangle 20"/>
          <p:cNvSpPr>
            <a:spLocks noChangeArrowheads="1"/>
          </p:cNvSpPr>
          <p:nvPr/>
        </p:nvSpPr>
        <p:spPr bwMode="auto">
          <a:xfrm>
            <a:off x="0" y="58594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Rectangle 21"/>
          <p:cNvSpPr>
            <a:spLocks noChangeArrowheads="1"/>
          </p:cNvSpPr>
          <p:nvPr/>
        </p:nvSpPr>
        <p:spPr bwMode="auto">
          <a:xfrm>
            <a:off x="0" y="6765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0" name="Rectangle 22"/>
          <p:cNvSpPr>
            <a:spLocks noChangeArrowheads="1"/>
          </p:cNvSpPr>
          <p:nvPr/>
        </p:nvSpPr>
        <p:spPr bwMode="auto">
          <a:xfrm>
            <a:off x="0" y="7756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8650" algn="l"/>
              </a:tabLst>
              <a:defRPr>
                <a:solidFill>
                  <a:schemeClr val="tx1"/>
                </a:solidFill>
                <a:latin typeface="Arial" panose="020B0604020202020204" pitchFamily="34" charset="0"/>
              </a:defRPr>
            </a:lvl1pPr>
            <a:lvl2pPr eaLnBrk="0" fontAlgn="base" hangingPunct="0">
              <a:spcBef>
                <a:spcPct val="0"/>
              </a:spcBef>
              <a:spcAft>
                <a:spcPct val="0"/>
              </a:spcAft>
              <a:tabLst>
                <a:tab pos="628650" algn="l"/>
              </a:tabLst>
              <a:defRPr>
                <a:solidFill>
                  <a:schemeClr val="tx1"/>
                </a:solidFill>
                <a:latin typeface="Arial" panose="020B0604020202020204" pitchFamily="34" charset="0"/>
              </a:defRPr>
            </a:lvl2pPr>
            <a:lvl3pPr eaLnBrk="0" fontAlgn="base" hangingPunct="0">
              <a:spcBef>
                <a:spcPct val="0"/>
              </a:spcBef>
              <a:spcAft>
                <a:spcPct val="0"/>
              </a:spcAft>
              <a:tabLst>
                <a:tab pos="628650" algn="l"/>
              </a:tabLst>
              <a:defRPr>
                <a:solidFill>
                  <a:schemeClr val="tx1"/>
                </a:solidFill>
                <a:latin typeface="Arial" panose="020B0604020202020204" pitchFamily="34" charset="0"/>
              </a:defRPr>
            </a:lvl3pPr>
            <a:lvl4pPr eaLnBrk="0" fontAlgn="base" hangingPunct="0">
              <a:spcBef>
                <a:spcPct val="0"/>
              </a:spcBef>
              <a:spcAft>
                <a:spcPct val="0"/>
              </a:spcAft>
              <a:tabLst>
                <a:tab pos="628650" algn="l"/>
              </a:tabLst>
              <a:defRPr>
                <a:solidFill>
                  <a:schemeClr val="tx1"/>
                </a:solidFill>
                <a:latin typeface="Arial" panose="020B0604020202020204" pitchFamily="34" charset="0"/>
              </a:defRPr>
            </a:lvl4pPr>
            <a:lvl5pPr eaLnBrk="0" fontAlgn="base" hangingPunct="0">
              <a:spcBef>
                <a:spcPct val="0"/>
              </a:spcBef>
              <a:spcAft>
                <a:spcPct val="0"/>
              </a:spcAft>
              <a:tabLst>
                <a:tab pos="628650" algn="l"/>
              </a:tabLst>
              <a:defRPr>
                <a:solidFill>
                  <a:schemeClr val="tx1"/>
                </a:solidFill>
                <a:latin typeface="Arial" panose="020B0604020202020204" pitchFamily="34" charset="0"/>
              </a:defRPr>
            </a:lvl5pPr>
            <a:lvl6pPr eaLnBrk="0" fontAlgn="base" hangingPunct="0">
              <a:spcBef>
                <a:spcPct val="0"/>
              </a:spcBef>
              <a:spcAft>
                <a:spcPct val="0"/>
              </a:spcAft>
              <a:tabLst>
                <a:tab pos="628650" algn="l"/>
              </a:tabLst>
              <a:defRPr>
                <a:solidFill>
                  <a:schemeClr val="tx1"/>
                </a:solidFill>
                <a:latin typeface="Arial" panose="020B0604020202020204" pitchFamily="34" charset="0"/>
              </a:defRPr>
            </a:lvl6pPr>
            <a:lvl7pPr eaLnBrk="0" fontAlgn="base" hangingPunct="0">
              <a:spcBef>
                <a:spcPct val="0"/>
              </a:spcBef>
              <a:spcAft>
                <a:spcPct val="0"/>
              </a:spcAft>
              <a:tabLst>
                <a:tab pos="628650" algn="l"/>
              </a:tabLst>
              <a:defRPr>
                <a:solidFill>
                  <a:schemeClr val="tx1"/>
                </a:solidFill>
                <a:latin typeface="Arial" panose="020B0604020202020204" pitchFamily="34" charset="0"/>
              </a:defRPr>
            </a:lvl7pPr>
            <a:lvl8pPr eaLnBrk="0" fontAlgn="base" hangingPunct="0">
              <a:spcBef>
                <a:spcPct val="0"/>
              </a:spcBef>
              <a:spcAft>
                <a:spcPct val="0"/>
              </a:spcAft>
              <a:tabLst>
                <a:tab pos="628650" algn="l"/>
              </a:tabLst>
              <a:defRPr>
                <a:solidFill>
                  <a:schemeClr val="tx1"/>
                </a:solidFill>
                <a:latin typeface="Arial" panose="020B0604020202020204" pitchFamily="34" charset="0"/>
              </a:defRPr>
            </a:lvl8pPr>
            <a:lvl9pPr eaLnBrk="0" fontAlgn="base" hangingPunct="0">
              <a:spcBef>
                <a:spcPct val="0"/>
              </a:spcBef>
              <a:spcAft>
                <a:spcPct val="0"/>
              </a:spcAft>
              <a:tabLst>
                <a:tab pos="628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12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endParaRPr lang="tr-TR" dirty="0" smtClean="0"/>
          </a:p>
          <a:p>
            <a:endParaRPr lang="tr-TR" dirty="0"/>
          </a:p>
          <a:p>
            <a:r>
              <a:rPr lang="tr-TR" dirty="0" smtClean="0"/>
              <a:t>      </a:t>
            </a:r>
            <a:r>
              <a:rPr lang="tr-TR" dirty="0"/>
              <a:t>Taralı kısmın kesir sayısı kaçtır?</a:t>
            </a:r>
          </a:p>
          <a:p>
            <a:pPr marL="0" indent="0">
              <a:buNone/>
            </a:pPr>
            <a:r>
              <a:rPr lang="tr-TR" dirty="0" smtClean="0"/>
              <a:t>          a)1/2    </a:t>
            </a:r>
            <a:r>
              <a:rPr lang="tr-TR" dirty="0"/>
              <a:t>b) 1/4   c) 6/8   d) 3/8</a:t>
            </a:r>
          </a:p>
          <a:p>
            <a:pPr marL="0" indent="0">
              <a:buNone/>
            </a:pPr>
            <a:r>
              <a:rPr lang="tr-TR" dirty="0" smtClean="0"/>
              <a:t>       </a:t>
            </a:r>
            <a:endParaRPr lang="tr-TR" dirty="0"/>
          </a:p>
        </p:txBody>
      </p:sp>
      <p:sp>
        <p:nvSpPr>
          <p:cNvPr id="4" name="Metin Yer Tutucusu 3"/>
          <p:cNvSpPr>
            <a:spLocks noGrp="1"/>
          </p:cNvSpPr>
          <p:nvPr>
            <p:ph type="body" sz="half" idx="2"/>
          </p:nvPr>
        </p:nvSpPr>
        <p:spPr>
          <a:xfrm>
            <a:off x="8671560" y="1800497"/>
            <a:ext cx="3200400" cy="1800497"/>
          </a:xfrm>
        </p:spPr>
        <p:txBody>
          <a:bodyPr/>
          <a:lstStyle/>
          <a:p>
            <a:endParaRPr lang="tr-TR" dirty="0" smtClean="0"/>
          </a:p>
          <a:p>
            <a:endParaRPr lang="tr-TR" dirty="0"/>
          </a:p>
          <a:p>
            <a:r>
              <a:rPr lang="tr-TR" sz="3600" dirty="0" smtClean="0"/>
              <a:t>Bilgi</a:t>
            </a:r>
            <a:endParaRPr lang="tr-TR" sz="3600" dirty="0"/>
          </a:p>
        </p:txBody>
      </p:sp>
      <p:pic>
        <p:nvPicPr>
          <p:cNvPr id="52" name="Resim 51"/>
          <p:cNvPicPr>
            <a:picLocks noChangeAspect="1"/>
          </p:cNvPicPr>
          <p:nvPr/>
        </p:nvPicPr>
        <p:blipFill>
          <a:blip r:embed="rId2"/>
          <a:stretch>
            <a:fillRect/>
          </a:stretch>
        </p:blipFill>
        <p:spPr>
          <a:xfrm>
            <a:off x="1594847" y="1100902"/>
            <a:ext cx="5762717" cy="1399190"/>
          </a:xfrm>
          <a:prstGeom prst="rect">
            <a:avLst/>
          </a:prstGeom>
        </p:spPr>
      </p:pic>
    </p:spTree>
    <p:extLst>
      <p:ext uri="{BB962C8B-B14F-4D97-AF65-F5344CB8AC3E}">
        <p14:creationId xmlns:p14="http://schemas.microsoft.com/office/powerpoint/2010/main" val="240174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881743" y="616131"/>
            <a:ext cx="6711696" cy="5020056"/>
          </a:xfrm>
        </p:spPr>
        <p:txBody>
          <a:bodyPr/>
          <a:lstStyle/>
          <a:p>
            <a:endParaRPr lang="tr-TR" dirty="0" smtClean="0"/>
          </a:p>
          <a:p>
            <a:pPr lvl="0"/>
            <a:r>
              <a:rPr lang="tr-TR" dirty="0"/>
              <a:t>Bir sınıftaki öğrenciler arasında sevdiği oyunlarla ilgili bir araştırma yapılmıştır. </a:t>
            </a:r>
          </a:p>
          <a:p>
            <a:endParaRPr lang="tr-TR" dirty="0"/>
          </a:p>
          <a:p>
            <a:r>
              <a:rPr lang="tr-TR" dirty="0" smtClean="0"/>
              <a:t>  </a:t>
            </a:r>
          </a:p>
          <a:p>
            <a:pPr marL="0" indent="0">
              <a:buNone/>
            </a:pPr>
            <a:endParaRPr lang="tr-TR" dirty="0" smtClean="0"/>
          </a:p>
          <a:p>
            <a:pPr marL="0" indent="0">
              <a:buNone/>
            </a:pPr>
            <a:r>
              <a:rPr lang="tr-TR" dirty="0" smtClean="0"/>
              <a:t>             </a:t>
            </a:r>
            <a:r>
              <a:rPr lang="tr-TR" sz="1100" dirty="0" smtClean="0"/>
              <a:t>Saklambaç             </a:t>
            </a:r>
            <a:r>
              <a:rPr lang="tr-TR" sz="1100" dirty="0"/>
              <a:t>ip atlamak          futbol           mendil </a:t>
            </a:r>
            <a:r>
              <a:rPr lang="tr-TR" sz="1100" dirty="0" smtClean="0"/>
              <a:t>kapmaca</a:t>
            </a:r>
          </a:p>
          <a:p>
            <a:pPr marL="0" indent="0">
              <a:buNone/>
            </a:pPr>
            <a:r>
              <a:rPr lang="tr-TR" dirty="0"/>
              <a:t> </a:t>
            </a:r>
          </a:p>
          <a:p>
            <a:r>
              <a:rPr lang="tr-TR" dirty="0"/>
              <a:t>En az sevilen oyun hangisidir?</a:t>
            </a:r>
          </a:p>
          <a:p>
            <a:pPr marL="0" indent="0">
              <a:buNone/>
            </a:pPr>
            <a:endParaRPr lang="tr-TR" dirty="0"/>
          </a:p>
        </p:txBody>
      </p:sp>
      <p:sp>
        <p:nvSpPr>
          <p:cNvPr id="4" name="Metin Yer Tutucusu 3"/>
          <p:cNvSpPr>
            <a:spLocks noGrp="1"/>
          </p:cNvSpPr>
          <p:nvPr>
            <p:ph type="body" sz="half" idx="2"/>
          </p:nvPr>
        </p:nvSpPr>
        <p:spPr>
          <a:xfrm>
            <a:off x="8549640" y="1909355"/>
            <a:ext cx="3200400" cy="1748246"/>
          </a:xfrm>
        </p:spPr>
        <p:txBody>
          <a:bodyPr/>
          <a:lstStyle/>
          <a:p>
            <a:endParaRPr lang="tr-TR" dirty="0" smtClean="0"/>
          </a:p>
          <a:p>
            <a:endParaRPr lang="tr-TR" dirty="0"/>
          </a:p>
          <a:p>
            <a:r>
              <a:rPr lang="tr-TR" sz="3200" dirty="0"/>
              <a:t>B</a:t>
            </a:r>
            <a:r>
              <a:rPr lang="tr-TR" sz="3200" dirty="0" smtClean="0"/>
              <a:t>ilgi</a:t>
            </a:r>
            <a:endParaRPr lang="tr-TR" sz="3200" dirty="0"/>
          </a:p>
        </p:txBody>
      </p:sp>
      <p:graphicFrame>
        <p:nvGraphicFramePr>
          <p:cNvPr id="6" name="Grafik 5"/>
          <p:cNvGraphicFramePr/>
          <p:nvPr>
            <p:extLst>
              <p:ext uri="{D42A27DB-BD31-4B8C-83A1-F6EECF244321}">
                <p14:modId xmlns:p14="http://schemas.microsoft.com/office/powerpoint/2010/main" val="601617508"/>
              </p:ext>
            </p:extLst>
          </p:nvPr>
        </p:nvGraphicFramePr>
        <p:xfrm>
          <a:off x="1591491" y="1589722"/>
          <a:ext cx="4114800" cy="1666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8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254034"/>
            <a:ext cx="3200400" cy="777240"/>
          </a:xfrm>
        </p:spPr>
        <p:txBody>
          <a:bodyPr/>
          <a:lstStyle/>
          <a:p>
            <a:r>
              <a:rPr lang="tr-TR" dirty="0" smtClean="0"/>
              <a:t>Soru ifadesi?</a:t>
            </a:r>
            <a:endParaRPr lang="tr-TR" dirty="0"/>
          </a:p>
        </p:txBody>
      </p:sp>
      <p:sp>
        <p:nvSpPr>
          <p:cNvPr id="3" name="İçerik Yer Tutucusu 2"/>
          <p:cNvSpPr>
            <a:spLocks noGrp="1"/>
          </p:cNvSpPr>
          <p:nvPr>
            <p:ph idx="1"/>
          </p:nvPr>
        </p:nvSpPr>
        <p:spPr>
          <a:xfrm>
            <a:off x="829491" y="685800"/>
            <a:ext cx="6711696" cy="5020056"/>
          </a:xfrm>
        </p:spPr>
        <p:txBody>
          <a:bodyPr/>
          <a:lstStyle/>
          <a:p>
            <a:endParaRPr lang="tr-TR" dirty="0" smtClean="0"/>
          </a:p>
          <a:p>
            <a:pPr lvl="0"/>
            <a:r>
              <a:rPr lang="tr-TR" dirty="0"/>
              <a:t>Aşağıda Pelin’in her gün okuduğu sayfa sayısı verilmiştir.</a:t>
            </a:r>
          </a:p>
          <a:p>
            <a:endParaRPr lang="tr-TR" dirty="0"/>
          </a:p>
          <a:p>
            <a:endParaRPr lang="tr-TR" dirty="0" smtClean="0"/>
          </a:p>
          <a:p>
            <a:endParaRPr lang="tr-TR" dirty="0"/>
          </a:p>
          <a:p>
            <a:endParaRPr lang="tr-TR" dirty="0" smtClean="0"/>
          </a:p>
          <a:p>
            <a:endParaRPr lang="tr-TR" dirty="0"/>
          </a:p>
          <a:p>
            <a:r>
              <a:rPr lang="tr-TR" dirty="0"/>
              <a:t>Pelin en çok soru çözdüğü gün hangisidir</a:t>
            </a:r>
            <a:r>
              <a:rPr lang="tr-TR" dirty="0" smtClean="0"/>
              <a:t>?</a:t>
            </a:r>
          </a:p>
          <a:p>
            <a:pPr marL="0" indent="0">
              <a:buNone/>
            </a:pPr>
            <a:r>
              <a:rPr lang="tr-TR" dirty="0" smtClean="0"/>
              <a:t>   </a:t>
            </a:r>
            <a:r>
              <a:rPr lang="tr-TR" sz="1600" dirty="0" smtClean="0"/>
              <a:t>YANIT</a:t>
            </a:r>
            <a:r>
              <a:rPr lang="tr-TR" sz="1600" dirty="0"/>
              <a:t>:…………………………..</a:t>
            </a:r>
          </a:p>
          <a:p>
            <a:endParaRPr lang="tr-TR" dirty="0" smtClean="0"/>
          </a:p>
          <a:p>
            <a:endParaRPr lang="tr-TR" dirty="0"/>
          </a:p>
          <a:p>
            <a:endParaRPr lang="tr-TR" dirty="0" smtClean="0"/>
          </a:p>
          <a:p>
            <a:endParaRPr lang="tr-TR" dirty="0"/>
          </a:p>
        </p:txBody>
      </p:sp>
      <p:sp>
        <p:nvSpPr>
          <p:cNvPr id="4" name="Metin Yer Tutucusu 3"/>
          <p:cNvSpPr>
            <a:spLocks noGrp="1"/>
          </p:cNvSpPr>
          <p:nvPr>
            <p:ph type="body" sz="half" idx="2"/>
          </p:nvPr>
        </p:nvSpPr>
        <p:spPr>
          <a:xfrm>
            <a:off x="8549640" y="2423160"/>
            <a:ext cx="3200400" cy="1426029"/>
          </a:xfrm>
        </p:spPr>
        <p:txBody>
          <a:bodyPr/>
          <a:lstStyle/>
          <a:p>
            <a:endParaRPr lang="tr-TR" dirty="0" smtClean="0"/>
          </a:p>
          <a:p>
            <a:r>
              <a:rPr lang="tr-TR" sz="3200" dirty="0" smtClean="0"/>
              <a:t>Uygulama</a:t>
            </a:r>
            <a:endParaRPr lang="tr-TR" sz="3200" dirty="0"/>
          </a:p>
        </p:txBody>
      </p:sp>
      <p:graphicFrame>
        <p:nvGraphicFramePr>
          <p:cNvPr id="5" name="Tablo 4"/>
          <p:cNvGraphicFramePr>
            <a:graphicFrameLocks noGrp="1"/>
          </p:cNvGraphicFramePr>
          <p:nvPr>
            <p:extLst>
              <p:ext uri="{D42A27DB-BD31-4B8C-83A1-F6EECF244321}">
                <p14:modId xmlns:p14="http://schemas.microsoft.com/office/powerpoint/2010/main" val="3999596924"/>
              </p:ext>
            </p:extLst>
          </p:nvPr>
        </p:nvGraphicFramePr>
        <p:xfrm>
          <a:off x="1160462" y="1764320"/>
          <a:ext cx="5488305" cy="1879092"/>
        </p:xfrm>
        <a:graphic>
          <a:graphicData uri="http://schemas.openxmlformats.org/drawingml/2006/table">
            <a:tbl>
              <a:tblPr firstRow="1" firstCol="1" bandRow="1">
                <a:tableStyleId>{5C22544A-7EE6-4342-B048-85BDC9FD1C3A}</a:tableStyleId>
              </a:tblPr>
              <a:tblGrid>
                <a:gridCol w="1279525">
                  <a:extLst>
                    <a:ext uri="{9D8B030D-6E8A-4147-A177-3AD203B41FA5}">
                      <a16:colId xmlns:a16="http://schemas.microsoft.com/office/drawing/2014/main" xmlns="" val="33636750"/>
                    </a:ext>
                  </a:extLst>
                </a:gridCol>
                <a:gridCol w="2104390">
                  <a:extLst>
                    <a:ext uri="{9D8B030D-6E8A-4147-A177-3AD203B41FA5}">
                      <a16:colId xmlns:a16="http://schemas.microsoft.com/office/drawing/2014/main" xmlns="" val="3512067361"/>
                    </a:ext>
                  </a:extLst>
                </a:gridCol>
                <a:gridCol w="2104390">
                  <a:extLst>
                    <a:ext uri="{9D8B030D-6E8A-4147-A177-3AD203B41FA5}">
                      <a16:colId xmlns:a16="http://schemas.microsoft.com/office/drawing/2014/main" xmlns="" val="2879442860"/>
                    </a:ext>
                  </a:extLst>
                </a:gridCol>
              </a:tblGrid>
              <a:tr h="0">
                <a:tc>
                  <a:txBody>
                    <a:bodyPr/>
                    <a:lstStyle/>
                    <a:p>
                      <a:pPr marL="457200">
                        <a:lnSpc>
                          <a:spcPct val="115000"/>
                        </a:lnSpc>
                        <a:spcAft>
                          <a:spcPts val="0"/>
                        </a:spcAft>
                        <a:tabLst>
                          <a:tab pos="1752600" algn="l"/>
                        </a:tabLst>
                      </a:pPr>
                      <a:r>
                        <a:rPr lang="tr-TR" sz="1100">
                          <a:effectLst/>
                        </a:rPr>
                        <a:t>PAZARTESİ</a:t>
                      </a:r>
                    </a:p>
                    <a:p>
                      <a:pPr marL="457200">
                        <a:lnSpc>
                          <a:spcPct val="115000"/>
                        </a:lnSpc>
                        <a:spcAft>
                          <a:spcPts val="0"/>
                        </a:spcAft>
                        <a:tabLst>
                          <a:tab pos="1752600" algn="l"/>
                        </a:tabLs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a:effectLst/>
                        </a:rPr>
                        <a:t>MATEMATİK=10 SORU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a:effectLst/>
                        </a:rPr>
                        <a:t>TÜRKÇE=20 SORU</a:t>
                      </a:r>
                    </a:p>
                    <a:p>
                      <a:pPr marL="457200">
                        <a:lnSpc>
                          <a:spcPct val="115000"/>
                        </a:lnSpc>
                        <a:spcAft>
                          <a:spcPts val="0"/>
                        </a:spcAft>
                        <a:tabLst>
                          <a:tab pos="1752600" algn="l"/>
                        </a:tabLs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51807351"/>
                  </a:ext>
                </a:extLst>
              </a:tr>
              <a:tr h="0">
                <a:tc>
                  <a:txBody>
                    <a:bodyPr/>
                    <a:lstStyle/>
                    <a:p>
                      <a:pPr marL="457200">
                        <a:lnSpc>
                          <a:spcPct val="115000"/>
                        </a:lnSpc>
                        <a:spcAft>
                          <a:spcPts val="0"/>
                        </a:spcAft>
                        <a:tabLst>
                          <a:tab pos="1752600" algn="l"/>
                        </a:tabLst>
                      </a:pPr>
                      <a:r>
                        <a:rPr lang="tr-TR" sz="1100">
                          <a:effectLst/>
                        </a:rPr>
                        <a:t>SALI</a:t>
                      </a:r>
                    </a:p>
                    <a:p>
                      <a:pPr marL="457200">
                        <a:lnSpc>
                          <a:spcPct val="115000"/>
                        </a:lnSpc>
                        <a:spcAft>
                          <a:spcPts val="0"/>
                        </a:spcAft>
                        <a:tabLst>
                          <a:tab pos="1752600" algn="l"/>
                        </a:tabLs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a:effectLst/>
                        </a:rPr>
                        <a:t>MATEMATİK=80 SORU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a:effectLst/>
                        </a:rPr>
                        <a:t>TÜRKÇE =15 SORU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22695904"/>
                  </a:ext>
                </a:extLst>
              </a:tr>
              <a:tr h="0">
                <a:tc>
                  <a:txBody>
                    <a:bodyPr/>
                    <a:lstStyle/>
                    <a:p>
                      <a:pPr marL="457200">
                        <a:lnSpc>
                          <a:spcPct val="115000"/>
                        </a:lnSpc>
                        <a:spcAft>
                          <a:spcPts val="0"/>
                        </a:spcAft>
                        <a:tabLst>
                          <a:tab pos="1752600" algn="l"/>
                        </a:tabLst>
                      </a:pPr>
                      <a:r>
                        <a:rPr lang="tr-TR" sz="1100">
                          <a:effectLst/>
                        </a:rPr>
                        <a:t>ÇARŞAMBA</a:t>
                      </a:r>
                    </a:p>
                    <a:p>
                      <a:pPr marL="457200">
                        <a:lnSpc>
                          <a:spcPct val="115000"/>
                        </a:lnSpc>
                        <a:spcAft>
                          <a:spcPts val="0"/>
                        </a:spcAft>
                        <a:tabLst>
                          <a:tab pos="1752600" algn="l"/>
                        </a:tabLs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a:effectLst/>
                        </a:rPr>
                        <a:t>MATEMATİK=35 SORU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a:effectLst/>
                        </a:rPr>
                        <a:t>TÜRKÇE=10 SORU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53921304"/>
                  </a:ext>
                </a:extLst>
              </a:tr>
              <a:tr h="0">
                <a:tc>
                  <a:txBody>
                    <a:bodyPr/>
                    <a:lstStyle/>
                    <a:p>
                      <a:pPr marL="457200">
                        <a:lnSpc>
                          <a:spcPct val="115000"/>
                        </a:lnSpc>
                        <a:spcAft>
                          <a:spcPts val="0"/>
                        </a:spcAft>
                        <a:tabLst>
                          <a:tab pos="1752600" algn="l"/>
                        </a:tabLst>
                      </a:pPr>
                      <a:r>
                        <a:rPr lang="tr-TR" sz="1100">
                          <a:effectLst/>
                        </a:rPr>
                        <a:t>PERŞEMBE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a:effectLst/>
                        </a:rPr>
                        <a:t>MATEMATİK=70 SORU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tabLst>
                          <a:tab pos="1752600" algn="l"/>
                        </a:tabLst>
                      </a:pPr>
                      <a:r>
                        <a:rPr lang="tr-TR" sz="1100" dirty="0">
                          <a:effectLst/>
                        </a:rPr>
                        <a:t>TÜRKÇE=15 SORU</a:t>
                      </a:r>
                    </a:p>
                    <a:p>
                      <a:pPr marL="457200">
                        <a:lnSpc>
                          <a:spcPct val="115000"/>
                        </a:lnSpc>
                        <a:spcAft>
                          <a:spcPts val="0"/>
                        </a:spcAft>
                        <a:tabLst>
                          <a:tab pos="1752600" algn="l"/>
                        </a:tabLs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30162347"/>
                  </a:ext>
                </a:extLst>
              </a:tr>
            </a:tbl>
          </a:graphicData>
        </a:graphic>
      </p:graphicFrame>
    </p:spTree>
    <p:extLst>
      <p:ext uri="{BB962C8B-B14F-4D97-AF65-F5344CB8AC3E}">
        <p14:creationId xmlns:p14="http://schemas.microsoft.com/office/powerpoint/2010/main" val="261535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pPr lvl="0"/>
            <a:r>
              <a:rPr lang="tr-TR" dirty="0"/>
              <a:t>Sınıfta 23 öğrenci var. Öğretmen ikili gruplar oluşturmak istiyor. Kaç tane grup oluşturabilir?</a:t>
            </a:r>
          </a:p>
          <a:p>
            <a:endParaRPr lang="tr-TR" dirty="0"/>
          </a:p>
        </p:txBody>
      </p:sp>
      <p:sp>
        <p:nvSpPr>
          <p:cNvPr id="4" name="Metin Yer Tutucusu 3"/>
          <p:cNvSpPr>
            <a:spLocks noGrp="1"/>
          </p:cNvSpPr>
          <p:nvPr>
            <p:ph type="body" sz="half" idx="2"/>
          </p:nvPr>
        </p:nvSpPr>
        <p:spPr>
          <a:xfrm>
            <a:off x="8558349" y="1549908"/>
            <a:ext cx="3200400" cy="3291840"/>
          </a:xfrm>
        </p:spPr>
        <p:txBody>
          <a:bodyPr/>
          <a:lstStyle/>
          <a:p>
            <a:endParaRPr lang="tr-TR" dirty="0" smtClean="0"/>
          </a:p>
          <a:p>
            <a:endParaRPr lang="tr-TR" dirty="0"/>
          </a:p>
          <a:p>
            <a:endParaRPr lang="tr-TR" dirty="0" smtClean="0"/>
          </a:p>
          <a:p>
            <a:r>
              <a:rPr lang="tr-TR" sz="3200" dirty="0" smtClean="0"/>
              <a:t>Bilgi</a:t>
            </a:r>
            <a:endParaRPr lang="tr-TR" sz="3200" dirty="0"/>
          </a:p>
        </p:txBody>
      </p:sp>
    </p:spTree>
    <p:extLst>
      <p:ext uri="{BB962C8B-B14F-4D97-AF65-F5344CB8AC3E}">
        <p14:creationId xmlns:p14="http://schemas.microsoft.com/office/powerpoint/2010/main" val="151634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4360"/>
            <a:ext cx="6711696" cy="5020056"/>
          </a:xfrm>
        </p:spPr>
        <p:txBody>
          <a:bodyPr/>
          <a:lstStyle/>
          <a:p>
            <a:endParaRPr lang="tr-TR" dirty="0" smtClean="0"/>
          </a:p>
          <a:p>
            <a:endParaRPr lang="tr-TR" dirty="0"/>
          </a:p>
          <a:p>
            <a:endParaRPr lang="tr-TR" dirty="0" smtClean="0"/>
          </a:p>
          <a:p>
            <a:endParaRPr lang="tr-TR" dirty="0"/>
          </a:p>
          <a:p>
            <a:endParaRPr lang="tr-TR" dirty="0" smtClean="0"/>
          </a:p>
          <a:p>
            <a:endParaRPr lang="tr-TR" dirty="0"/>
          </a:p>
          <a:p>
            <a:r>
              <a:rPr lang="tr-TR" dirty="0"/>
              <a:t>Öğrencinin 3lira 15kuruşu olması için yukarıda verilen kuruşların hangilerinden kaçar tane alması gerekir?</a:t>
            </a:r>
          </a:p>
          <a:p>
            <a:endParaRPr lang="tr-TR" dirty="0" smtClean="0"/>
          </a:p>
          <a:p>
            <a:endParaRPr lang="tr-TR" dirty="0"/>
          </a:p>
          <a:p>
            <a:endParaRPr lang="tr-TR" dirty="0" smtClean="0"/>
          </a:p>
          <a:p>
            <a:endParaRPr lang="tr-TR" dirty="0"/>
          </a:p>
        </p:txBody>
      </p:sp>
      <p:sp>
        <p:nvSpPr>
          <p:cNvPr id="4" name="Metin Yer Tutucusu 3"/>
          <p:cNvSpPr>
            <a:spLocks noGrp="1"/>
          </p:cNvSpPr>
          <p:nvPr>
            <p:ph type="body" sz="half" idx="2"/>
          </p:nvPr>
        </p:nvSpPr>
        <p:spPr>
          <a:xfrm>
            <a:off x="8471262" y="1926214"/>
            <a:ext cx="3200400" cy="1759132"/>
          </a:xfrm>
        </p:spPr>
        <p:txBody>
          <a:bodyPr/>
          <a:lstStyle/>
          <a:p>
            <a:endParaRPr lang="tr-TR" dirty="0" smtClean="0"/>
          </a:p>
          <a:p>
            <a:endParaRPr lang="tr-TR" dirty="0"/>
          </a:p>
          <a:p>
            <a:r>
              <a:rPr lang="tr-TR" sz="3200" dirty="0" smtClean="0"/>
              <a:t>Akıl Yürütme</a:t>
            </a:r>
            <a:endParaRPr lang="tr-TR" sz="3200" dirty="0"/>
          </a:p>
        </p:txBody>
      </p:sp>
      <p:sp>
        <p:nvSpPr>
          <p:cNvPr id="13" name="Rectangle 21"/>
          <p:cNvSpPr>
            <a:spLocks noChangeArrowheads="1"/>
          </p:cNvSpPr>
          <p:nvPr/>
        </p:nvSpPr>
        <p:spPr bwMode="auto">
          <a:xfrm>
            <a:off x="0" y="-914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t>
            </a:r>
          </a:p>
        </p:txBody>
      </p:sp>
      <p:sp>
        <p:nvSpPr>
          <p:cNvPr id="14" name="Rectangle 22"/>
          <p:cNvSpPr>
            <a:spLocks noChangeArrowheads="1"/>
          </p:cNvSpPr>
          <p:nvPr/>
        </p:nvSpPr>
        <p:spPr bwMode="auto">
          <a:xfrm>
            <a:off x="0" y="1051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t>
            </a:r>
          </a:p>
        </p:txBody>
      </p:sp>
      <p:sp>
        <p:nvSpPr>
          <p:cNvPr id="15" name="Rectangle 23"/>
          <p:cNvSpPr>
            <a:spLocks noChangeArrowheads="1"/>
          </p:cNvSpPr>
          <p:nvPr/>
        </p:nvSpPr>
        <p:spPr bwMode="auto">
          <a:xfrm>
            <a:off x="0" y="17373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chemeClr val="tx1"/>
                </a:solidFill>
                <a:effectLst/>
                <a:latin typeface="Arial" panose="020B0604020202020204" pitchFamily="34" charset="0"/>
              </a:rPr>
              <a:t>         </a:t>
            </a:r>
          </a:p>
        </p:txBody>
      </p:sp>
      <p:sp>
        <p:nvSpPr>
          <p:cNvPr id="16" name="Rectangle 24"/>
          <p:cNvSpPr>
            <a:spLocks noChangeArrowheads="1"/>
          </p:cNvSpPr>
          <p:nvPr/>
        </p:nvSpPr>
        <p:spPr bwMode="auto">
          <a:xfrm>
            <a:off x="0" y="2423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t>
            </a:r>
          </a:p>
        </p:txBody>
      </p:sp>
      <p:pic>
        <p:nvPicPr>
          <p:cNvPr id="17" name="Resim 16"/>
          <p:cNvPicPr>
            <a:picLocks noChangeAspect="1"/>
          </p:cNvPicPr>
          <p:nvPr/>
        </p:nvPicPr>
        <p:blipFill>
          <a:blip r:embed="rId2"/>
          <a:stretch>
            <a:fillRect/>
          </a:stretch>
        </p:blipFill>
        <p:spPr>
          <a:xfrm>
            <a:off x="1142001" y="1965961"/>
            <a:ext cx="5762717" cy="839819"/>
          </a:xfrm>
          <a:prstGeom prst="rect">
            <a:avLst/>
          </a:prstGeom>
        </p:spPr>
      </p:pic>
    </p:spTree>
    <p:extLst>
      <p:ext uri="{BB962C8B-B14F-4D97-AF65-F5344CB8AC3E}">
        <p14:creationId xmlns:p14="http://schemas.microsoft.com/office/powerpoint/2010/main" val="39444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a:t>Nuray’ın dolabında 2.5kg sütü üç pakette puding harcı bulunmaktadır. Her bir paket puding harcı ve 0.50ml sütten 10 tabak puding çıkmaktadır. Nuray elindeki malzemelerle kaç tabak puding çıkarabilir? </a:t>
            </a:r>
          </a:p>
        </p:txBody>
      </p:sp>
      <p:sp>
        <p:nvSpPr>
          <p:cNvPr id="4" name="Metin Yer Tutucusu 3"/>
          <p:cNvSpPr>
            <a:spLocks noGrp="1"/>
          </p:cNvSpPr>
          <p:nvPr>
            <p:ph type="body" sz="half" idx="2"/>
          </p:nvPr>
        </p:nvSpPr>
        <p:spPr>
          <a:xfrm>
            <a:off x="8628017" y="1750205"/>
            <a:ext cx="3200400" cy="1445623"/>
          </a:xfrm>
        </p:spPr>
        <p:txBody>
          <a:bodyPr/>
          <a:lstStyle/>
          <a:p>
            <a:endParaRPr lang="tr-TR" dirty="0" smtClean="0"/>
          </a:p>
          <a:p>
            <a:endParaRPr lang="tr-TR" dirty="0"/>
          </a:p>
          <a:p>
            <a:r>
              <a:rPr lang="tr-TR" sz="3200" dirty="0" smtClean="0"/>
              <a:t>Akıl Yürütme</a:t>
            </a:r>
            <a:endParaRPr lang="tr-TR" sz="3200" dirty="0"/>
          </a:p>
        </p:txBody>
      </p:sp>
    </p:spTree>
    <p:extLst>
      <p:ext uri="{BB962C8B-B14F-4D97-AF65-F5344CB8AC3E}">
        <p14:creationId xmlns:p14="http://schemas.microsoft.com/office/powerpoint/2010/main" val="122007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963882"/>
            <a:ext cx="3200400" cy="687878"/>
          </a:xfrm>
        </p:spPr>
        <p:txBody>
          <a:bodyPr/>
          <a:lstStyle/>
          <a:p>
            <a:r>
              <a:rPr lang="tr-TR" dirty="0" smtClean="0"/>
              <a:t>uygulama</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smtClean="0"/>
              <a:t>Bir </a:t>
            </a:r>
            <a:r>
              <a:rPr lang="tr-TR" dirty="0"/>
              <a:t>fabrika her bir koliye 7 bardak girecek şekilde 63 bardağı kolilemiştir. Teslimat sırasında 2 koli bardak kırıldığına göre geriye kaç koli bardak kalmıştır   </a:t>
            </a:r>
            <a:endParaRPr lang="tr-TR" dirty="0" smtClean="0"/>
          </a:p>
          <a:p>
            <a:endParaRPr lang="tr-TR" dirty="0"/>
          </a:p>
          <a:p>
            <a:endParaRPr lang="tr-TR" dirty="0" smtClean="0"/>
          </a:p>
        </p:txBody>
      </p:sp>
      <p:sp>
        <p:nvSpPr>
          <p:cNvPr id="4" name="Metin Yer Tutucusu 3"/>
          <p:cNvSpPr>
            <a:spLocks noGrp="1"/>
          </p:cNvSpPr>
          <p:nvPr>
            <p:ph type="body" sz="half" idx="2"/>
          </p:nvPr>
        </p:nvSpPr>
        <p:spPr>
          <a:xfrm>
            <a:off x="8549640" y="3337560"/>
            <a:ext cx="3200400" cy="1088967"/>
          </a:xfrm>
        </p:spPr>
        <p:txBody>
          <a:bodyPr>
            <a:normAutofit/>
          </a:bodyPr>
          <a:lstStyle/>
          <a:p>
            <a:r>
              <a:rPr lang="tr-TR" sz="1800" dirty="0" smtClean="0"/>
              <a:t>Peki bu soru nasıl akıl yürütme sorusu haline getirilir?</a:t>
            </a:r>
            <a:endParaRPr lang="tr-TR" sz="1800" dirty="0"/>
          </a:p>
        </p:txBody>
      </p:sp>
    </p:spTree>
    <p:extLst>
      <p:ext uri="{BB962C8B-B14F-4D97-AF65-F5344CB8AC3E}">
        <p14:creationId xmlns:p14="http://schemas.microsoft.com/office/powerpoint/2010/main" val="25703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smtClean="0"/>
              <a:t>Aşağıdaki bileşik kesri bulup modelleyiniz.</a:t>
            </a:r>
          </a:p>
          <a:p>
            <a:endParaRPr lang="tr-TR" dirty="0"/>
          </a:p>
          <a:p>
            <a:pPr marL="0" indent="0">
              <a:buNone/>
            </a:pPr>
            <a:r>
              <a:rPr lang="tr-TR" dirty="0" smtClean="0"/>
              <a:t>      3/4     7/9     1/2     8/6      5/6   </a:t>
            </a:r>
          </a:p>
        </p:txBody>
      </p:sp>
      <p:sp>
        <p:nvSpPr>
          <p:cNvPr id="4" name="Metin Yer Tutucusu 3"/>
          <p:cNvSpPr>
            <a:spLocks noGrp="1"/>
          </p:cNvSpPr>
          <p:nvPr>
            <p:ph type="body" sz="half" idx="2"/>
          </p:nvPr>
        </p:nvSpPr>
        <p:spPr>
          <a:xfrm>
            <a:off x="8558348" y="2142309"/>
            <a:ext cx="3200400" cy="1628503"/>
          </a:xfrm>
        </p:spPr>
        <p:txBody>
          <a:bodyPr/>
          <a:lstStyle/>
          <a:p>
            <a:endParaRPr lang="tr-TR" dirty="0"/>
          </a:p>
          <a:p>
            <a:r>
              <a:rPr lang="tr-TR" sz="3200" dirty="0" smtClean="0"/>
              <a:t>Uygulama</a:t>
            </a:r>
            <a:endParaRPr lang="tr-TR" sz="3200" dirty="0"/>
          </a:p>
        </p:txBody>
      </p:sp>
    </p:spTree>
    <p:extLst>
      <p:ext uri="{BB962C8B-B14F-4D97-AF65-F5344CB8AC3E}">
        <p14:creationId xmlns:p14="http://schemas.microsoft.com/office/powerpoint/2010/main" val="309239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smtClean="0"/>
          </a:p>
          <a:p>
            <a:endParaRPr lang="tr-TR" dirty="0"/>
          </a:p>
          <a:p>
            <a:r>
              <a:rPr lang="tr-TR" dirty="0" smtClean="0"/>
              <a:t>Ali manavdan 15 kg portakal almıştır. Sonra kasaba gidip 8 kg portakal  karşılığında 3 kg et almıştır. Daha sonra bakkala gidip 5 kg portakal ve 1 kg et karşılığında 18 kg şeker almıştır. Son durumda Ali’nin aldıkları kaç kg tutar?</a:t>
            </a:r>
            <a:endParaRPr lang="tr-TR" dirty="0"/>
          </a:p>
        </p:txBody>
      </p:sp>
      <p:sp>
        <p:nvSpPr>
          <p:cNvPr id="4" name="Metin Yer Tutucusu 3"/>
          <p:cNvSpPr>
            <a:spLocks noGrp="1"/>
          </p:cNvSpPr>
          <p:nvPr>
            <p:ph type="body" sz="half" idx="2"/>
          </p:nvPr>
        </p:nvSpPr>
        <p:spPr>
          <a:xfrm>
            <a:off x="8688977" y="1970314"/>
            <a:ext cx="3200400" cy="1460863"/>
          </a:xfrm>
        </p:spPr>
        <p:txBody>
          <a:bodyPr/>
          <a:lstStyle/>
          <a:p>
            <a:endParaRPr lang="tr-TR" dirty="0" smtClean="0"/>
          </a:p>
          <a:p>
            <a:r>
              <a:rPr lang="tr-TR" sz="3200" dirty="0" smtClean="0"/>
              <a:t>Akıl Yürütme</a:t>
            </a:r>
            <a:endParaRPr lang="tr-TR" sz="3200" dirty="0"/>
          </a:p>
        </p:txBody>
      </p:sp>
    </p:spTree>
    <p:extLst>
      <p:ext uri="{BB962C8B-B14F-4D97-AF65-F5344CB8AC3E}">
        <p14:creationId xmlns:p14="http://schemas.microsoft.com/office/powerpoint/2010/main" val="37093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r>
              <a:rPr lang="tr-TR" dirty="0" smtClean="0"/>
              <a:t>Bir fırında ekmek yapmak için 3 kg una 2 </a:t>
            </a:r>
            <a:r>
              <a:rPr lang="tr-TR" dirty="0" err="1" smtClean="0"/>
              <a:t>lt</a:t>
            </a:r>
            <a:r>
              <a:rPr lang="tr-TR" dirty="0" smtClean="0"/>
              <a:t> su koyulmaktadır. Fırında 18 kg un olduğuna göre bu una kaç </a:t>
            </a:r>
            <a:r>
              <a:rPr lang="tr-TR" dirty="0" err="1" smtClean="0"/>
              <a:t>lt</a:t>
            </a:r>
            <a:r>
              <a:rPr lang="tr-TR" dirty="0" smtClean="0"/>
              <a:t> su gerekmektedir?</a:t>
            </a:r>
            <a:endParaRPr lang="tr-TR" dirty="0"/>
          </a:p>
        </p:txBody>
      </p:sp>
      <p:sp>
        <p:nvSpPr>
          <p:cNvPr id="4" name="Metin Yer Tutucusu 3"/>
          <p:cNvSpPr>
            <a:spLocks noGrp="1"/>
          </p:cNvSpPr>
          <p:nvPr>
            <p:ph type="body" sz="half" idx="2"/>
          </p:nvPr>
        </p:nvSpPr>
        <p:spPr>
          <a:xfrm>
            <a:off x="8427720" y="1325880"/>
            <a:ext cx="3200400" cy="3291840"/>
          </a:xfrm>
        </p:spPr>
        <p:txBody>
          <a:bodyPr/>
          <a:lstStyle/>
          <a:p>
            <a:endParaRPr lang="tr-TR" dirty="0" smtClean="0"/>
          </a:p>
          <a:p>
            <a:endParaRPr lang="tr-TR" dirty="0"/>
          </a:p>
          <a:p>
            <a:r>
              <a:rPr lang="tr-TR" sz="3200" dirty="0" smtClean="0"/>
              <a:t>Uygulama</a:t>
            </a:r>
            <a:endParaRPr lang="tr-TR" sz="3200" dirty="0"/>
          </a:p>
        </p:txBody>
      </p:sp>
    </p:spTree>
    <p:extLst>
      <p:ext uri="{BB962C8B-B14F-4D97-AF65-F5344CB8AC3E}">
        <p14:creationId xmlns:p14="http://schemas.microsoft.com/office/powerpoint/2010/main" val="276562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58349" y="1785256"/>
            <a:ext cx="3200400" cy="716280"/>
          </a:xfrm>
        </p:spPr>
        <p:txBody>
          <a:bodyPr/>
          <a:lstStyle/>
          <a:p>
            <a:r>
              <a:rPr lang="tr-TR" dirty="0" smtClean="0"/>
              <a:t>bilgi</a:t>
            </a:r>
            <a:endParaRPr lang="tr-TR" dirty="0"/>
          </a:p>
        </p:txBody>
      </p:sp>
      <p:sp>
        <p:nvSpPr>
          <p:cNvPr id="3" name="İçerik Yer Tutucusu 2"/>
          <p:cNvSpPr>
            <a:spLocks noGrp="1"/>
          </p:cNvSpPr>
          <p:nvPr>
            <p:ph idx="1"/>
          </p:nvPr>
        </p:nvSpPr>
        <p:spPr/>
        <p:txBody>
          <a:bodyPr/>
          <a:lstStyle/>
          <a:p>
            <a:endParaRPr lang="tr-TR" dirty="0" smtClean="0"/>
          </a:p>
          <a:p>
            <a:endParaRPr lang="tr-TR" dirty="0" smtClean="0"/>
          </a:p>
          <a:p>
            <a:endParaRPr lang="tr-TR" dirty="0"/>
          </a:p>
          <a:p>
            <a:r>
              <a:rPr lang="tr-TR" dirty="0" smtClean="0"/>
              <a:t>Aşağıdaki sayıları büyükten küçüğe sıralayınız. </a:t>
            </a:r>
          </a:p>
          <a:p>
            <a:pPr marL="0" indent="0">
              <a:buNone/>
            </a:pPr>
            <a:r>
              <a:rPr lang="tr-TR" dirty="0" smtClean="0"/>
              <a:t>        583    529    673    459    321</a:t>
            </a:r>
          </a:p>
          <a:p>
            <a:pPr marL="0" indent="0">
              <a:buNone/>
            </a:pPr>
            <a:endParaRPr lang="tr-TR" dirty="0" smtClean="0"/>
          </a:p>
          <a:p>
            <a:pPr marL="0" indent="0">
              <a:buNone/>
            </a:pPr>
            <a:endParaRPr lang="tr-TR" dirty="0"/>
          </a:p>
          <a:p>
            <a:r>
              <a:rPr lang="tr-TR" dirty="0"/>
              <a:t>Sıraladığınız sayıları önce 10 ile daha sonra 20 ile çarpıp sıralayınız. </a:t>
            </a:r>
          </a:p>
          <a:p>
            <a:endParaRPr lang="tr-TR" dirty="0"/>
          </a:p>
        </p:txBody>
      </p:sp>
      <p:sp>
        <p:nvSpPr>
          <p:cNvPr id="4" name="Metin Yer Tutucusu 3"/>
          <p:cNvSpPr>
            <a:spLocks noGrp="1"/>
          </p:cNvSpPr>
          <p:nvPr>
            <p:ph type="body" sz="half" idx="2"/>
          </p:nvPr>
        </p:nvSpPr>
        <p:spPr>
          <a:xfrm>
            <a:off x="8558349" y="3326674"/>
            <a:ext cx="3200400" cy="1201783"/>
          </a:xfrm>
        </p:spPr>
        <p:txBody>
          <a:bodyPr/>
          <a:lstStyle/>
          <a:p>
            <a:endParaRPr lang="tr-TR" dirty="0"/>
          </a:p>
          <a:p>
            <a:r>
              <a:rPr lang="tr-TR" sz="2800" dirty="0" smtClean="0"/>
              <a:t>UYGULAMA</a:t>
            </a:r>
            <a:endParaRPr lang="tr-TR" sz="2800" dirty="0"/>
          </a:p>
        </p:txBody>
      </p:sp>
    </p:spTree>
    <p:extLst>
      <p:ext uri="{BB962C8B-B14F-4D97-AF65-F5344CB8AC3E}">
        <p14:creationId xmlns:p14="http://schemas.microsoft.com/office/powerpoint/2010/main" val="14267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63940" y="2535381"/>
            <a:ext cx="3200400" cy="563187"/>
          </a:xfrm>
        </p:spPr>
        <p:txBody>
          <a:bodyPr/>
          <a:lstStyle/>
          <a:p>
            <a:r>
              <a:rPr lang="tr-TR" dirty="0" smtClean="0"/>
              <a:t>Akıl yürütme</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smtClean="0"/>
          </a:p>
          <a:p>
            <a:pPr lvl="0"/>
            <a:r>
              <a:rPr lang="tr-TR" dirty="0"/>
              <a:t>Enes tanesi 75 kuruştan 8 tane çikolata almak istiyor. Ancak 45 kuruşu eksik olduğuna göre Enes’in ne kadar parası vardır ?</a:t>
            </a:r>
          </a:p>
          <a:p>
            <a:pPr marL="0" indent="0">
              <a:buNone/>
            </a:pPr>
            <a:endParaRPr lang="tr-TR" dirty="0"/>
          </a:p>
        </p:txBody>
      </p:sp>
    </p:spTree>
    <p:extLst>
      <p:ext uri="{BB962C8B-B14F-4D97-AF65-F5344CB8AC3E}">
        <p14:creationId xmlns:p14="http://schemas.microsoft.com/office/powerpoint/2010/main" val="39975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2377" y="2452255"/>
            <a:ext cx="3200400" cy="635924"/>
          </a:xfrm>
        </p:spPr>
        <p:txBody>
          <a:bodyPr/>
          <a:lstStyle/>
          <a:p>
            <a:r>
              <a:rPr lang="tr-TR" dirty="0" smtClean="0"/>
              <a:t>Akıl yürütme</a:t>
            </a: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pPr lvl="0"/>
            <a:r>
              <a:rPr lang="tr-TR" dirty="0"/>
              <a:t>Duru evden 08.17’de çıkıyor. Yolda bir arkadaşıyla karşılaşıyor ve 12 dakika sohbet ediyor ve ardından su almak için markete giriyor. Marketten çıktıktan sonra 7 dakika daha yürüyen Duru okula varıyor. Okula geldiğinde saat 08.47’yi gösterdiğine göre Duru markette kaç dakika kalmıştır ?</a:t>
            </a:r>
          </a:p>
          <a:p>
            <a:pPr marL="0" indent="0">
              <a:buNone/>
            </a:pPr>
            <a:endParaRPr lang="tr-TR" dirty="0"/>
          </a:p>
        </p:txBody>
      </p:sp>
    </p:spTree>
    <p:extLst>
      <p:ext uri="{BB962C8B-B14F-4D97-AF65-F5344CB8AC3E}">
        <p14:creationId xmlns:p14="http://schemas.microsoft.com/office/powerpoint/2010/main" val="17763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685799"/>
            <a:ext cx="3200400" cy="3252355"/>
          </a:xfrm>
        </p:spPr>
        <p:txBody>
          <a:bodyPr>
            <a:normAutofit/>
          </a:bodyPr>
          <a:lstStyle/>
          <a:p>
            <a:pPr lvl="0">
              <a:lnSpc>
                <a:spcPct val="115000"/>
              </a:lnSpc>
              <a:spcAft>
                <a:spcPts val="0"/>
              </a:spcAft>
            </a:pPr>
            <a:r>
              <a:rPr lang="tr-TR" sz="1300" dirty="0" smtClean="0">
                <a:latin typeface="Calibri" panose="020F0502020204030204" pitchFamily="34" charset="0"/>
                <a:ea typeface="Calibri" panose="020F0502020204030204" pitchFamily="34" charset="0"/>
                <a:cs typeface="Times New Roman" panose="02020603050405020304" pitchFamily="18" charset="0"/>
              </a:rPr>
              <a:t>Yandaki grafikte Ayşe, Mehmet, Ufuk ve Zeynep’in tatilde okudukları kitap sayıları verilmiştir.</a:t>
            </a:r>
            <a:br>
              <a:rPr lang="tr-TR" sz="1300" dirty="0" smtClean="0">
                <a:latin typeface="Calibri" panose="020F0502020204030204" pitchFamily="34" charset="0"/>
                <a:ea typeface="Calibri" panose="020F0502020204030204" pitchFamily="34" charset="0"/>
                <a:cs typeface="Times New Roman" panose="02020603050405020304" pitchFamily="18" charset="0"/>
              </a:rPr>
            </a:br>
            <a:r>
              <a:rPr lang="tr-TR" sz="1300" dirty="0" smtClean="0">
                <a:latin typeface="Calibri" panose="020F0502020204030204" pitchFamily="34" charset="0"/>
                <a:ea typeface="Calibri" panose="020F0502020204030204" pitchFamily="34" charset="0"/>
                <a:cs typeface="Times New Roman" panose="02020603050405020304" pitchFamily="18" charset="0"/>
              </a:rPr>
              <a:t/>
            </a:r>
            <a:br>
              <a:rPr lang="tr-TR" sz="1300" dirty="0" smtClean="0">
                <a:latin typeface="Calibri" panose="020F0502020204030204" pitchFamily="34" charset="0"/>
                <a:ea typeface="Calibri" panose="020F0502020204030204" pitchFamily="34" charset="0"/>
                <a:cs typeface="Times New Roman" panose="02020603050405020304" pitchFamily="18" charset="0"/>
              </a:rPr>
            </a:br>
            <a:r>
              <a:rPr lang="tr-TR" sz="1300" dirty="0">
                <a:latin typeface="Calibri" panose="020F0502020204030204" pitchFamily="34" charset="0"/>
                <a:ea typeface="Calibri" panose="020F0502020204030204" pitchFamily="34" charset="0"/>
                <a:cs typeface="Times New Roman" panose="02020603050405020304" pitchFamily="18" charset="0"/>
              </a:rPr>
              <a:t>Zehra sütun grafiğinde Ufuk ile Zeynep’in tam ortasında yer aldığına göre kaç kitap okumuştur?</a:t>
            </a:r>
            <a:br>
              <a:rPr lang="tr-TR" sz="1300" dirty="0">
                <a:latin typeface="Calibri" panose="020F0502020204030204" pitchFamily="34" charset="0"/>
                <a:ea typeface="Calibri" panose="020F0502020204030204" pitchFamily="34" charset="0"/>
                <a:cs typeface="Times New Roman" panose="02020603050405020304" pitchFamily="18" charset="0"/>
              </a:rPr>
            </a:br>
            <a:r>
              <a:rPr lang="tr-TR" sz="1300" dirty="0">
                <a:latin typeface="Calibri" panose="020F0502020204030204" pitchFamily="34" charset="0"/>
                <a:ea typeface="Calibri" panose="020F0502020204030204" pitchFamily="34" charset="0"/>
                <a:cs typeface="Times New Roman" panose="02020603050405020304" pitchFamily="18" charset="0"/>
              </a:rPr>
              <a:t> </a:t>
            </a:r>
            <a:br>
              <a:rPr lang="tr-TR" sz="1300" dirty="0">
                <a:latin typeface="Calibri" panose="020F0502020204030204" pitchFamily="34" charset="0"/>
                <a:ea typeface="Calibri" panose="020F0502020204030204" pitchFamily="34" charset="0"/>
                <a:cs typeface="Times New Roman" panose="02020603050405020304" pitchFamily="18" charset="0"/>
              </a:rPr>
            </a:br>
            <a:r>
              <a:rPr lang="tr-TR" sz="1300" dirty="0">
                <a:latin typeface="Calibri" panose="020F0502020204030204" pitchFamily="34" charset="0"/>
                <a:ea typeface="Calibri" panose="020F0502020204030204" pitchFamily="34" charset="0"/>
                <a:cs typeface="Times New Roman" panose="02020603050405020304" pitchFamily="18" charset="0"/>
              </a:rPr>
              <a:t>Ayşe’nin okuduğu kitap sayısının Zehra okuduğu kitap sayısına eşit olması için kaç kitap daha okuması gerekir </a:t>
            </a:r>
            <a:r>
              <a:rPr lang="tr-TR" sz="1300" dirty="0" smtClean="0">
                <a:latin typeface="Calibri" panose="020F0502020204030204" pitchFamily="34" charset="0"/>
                <a:ea typeface="Calibri" panose="020F0502020204030204" pitchFamily="34" charset="0"/>
                <a:cs typeface="Times New Roman" panose="02020603050405020304" pitchFamily="18" charset="0"/>
              </a:rPr>
              <a:t>?</a:t>
            </a:r>
            <a:r>
              <a:rPr lang="tr-TR" sz="1200" dirty="0">
                <a:latin typeface="Calibri" panose="020F0502020204030204" pitchFamily="34" charset="0"/>
                <a:ea typeface="Calibri" panose="020F0502020204030204" pitchFamily="34" charset="0"/>
                <a:cs typeface="Times New Roman" panose="02020603050405020304" pitchFamily="18" charset="0"/>
              </a:rPr>
              <a:t/>
            </a:r>
            <a:br>
              <a:rPr lang="tr-TR" sz="1200" dirty="0">
                <a:latin typeface="Calibri" panose="020F0502020204030204" pitchFamily="34" charset="0"/>
                <a:ea typeface="Calibri" panose="020F0502020204030204" pitchFamily="34" charset="0"/>
                <a:cs typeface="Times New Roman" panose="02020603050405020304" pitchFamily="18" charset="0"/>
              </a:rPr>
            </a:br>
            <a:endParaRPr lang="tr-TR" sz="1600" dirty="0"/>
          </a:p>
        </p:txBody>
      </p:sp>
      <p:sp>
        <p:nvSpPr>
          <p:cNvPr id="4" name="Metin Yer Tutucusu 3"/>
          <p:cNvSpPr>
            <a:spLocks noGrp="1"/>
          </p:cNvSpPr>
          <p:nvPr>
            <p:ph type="body" sz="half" idx="2"/>
          </p:nvPr>
        </p:nvSpPr>
        <p:spPr>
          <a:xfrm>
            <a:off x="8715894" y="4488873"/>
            <a:ext cx="3200400" cy="644236"/>
          </a:xfrm>
        </p:spPr>
        <p:txBody>
          <a:bodyPr>
            <a:normAutofit/>
          </a:bodyPr>
          <a:lstStyle/>
          <a:p>
            <a:r>
              <a:rPr lang="tr-TR" sz="1600" dirty="0" smtClean="0"/>
              <a:t>Bu soru hakkında ne söyleyebiliriz?</a:t>
            </a:r>
            <a:endParaRPr lang="tr-TR" sz="1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465292172"/>
              </p:ext>
            </p:extLst>
          </p:nvPr>
        </p:nvGraphicFramePr>
        <p:xfrm>
          <a:off x="1638300" y="1226128"/>
          <a:ext cx="4533900" cy="3470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029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2376" y="2213263"/>
            <a:ext cx="3200400" cy="677487"/>
          </a:xfrm>
        </p:spPr>
        <p:txBody>
          <a:bodyPr/>
          <a:lstStyle/>
          <a:p>
            <a:r>
              <a:rPr lang="tr-TR" dirty="0" smtClean="0"/>
              <a:t>uygulama</a:t>
            </a:r>
            <a:endParaRPr lang="tr-TR" dirty="0"/>
          </a:p>
        </p:txBody>
      </p:sp>
      <p:sp>
        <p:nvSpPr>
          <p:cNvPr id="3" name="İçerik Yer Tutucusu 2"/>
          <p:cNvSpPr>
            <a:spLocks noGrp="1"/>
          </p:cNvSpPr>
          <p:nvPr>
            <p:ph idx="1"/>
          </p:nvPr>
        </p:nvSpPr>
        <p:spPr/>
        <p:txBody>
          <a:bodyPr/>
          <a:lstStyle/>
          <a:p>
            <a:endParaRPr lang="tr-TR" dirty="0" smtClean="0"/>
          </a:p>
          <a:p>
            <a:endParaRPr lang="tr-TR" dirty="0" smtClean="0"/>
          </a:p>
          <a:p>
            <a:endParaRPr lang="tr-TR" dirty="0"/>
          </a:p>
          <a:p>
            <a:pPr lvl="0"/>
            <a:r>
              <a:rPr lang="tr-TR" dirty="0"/>
              <a:t>346 ve 287 sayılarını en yakın yüzlüğe yuvarlayıp topladığınızda sayı ne olur? </a:t>
            </a:r>
          </a:p>
          <a:p>
            <a:pPr marL="0" indent="0">
              <a:buNone/>
            </a:pPr>
            <a:endParaRPr lang="tr-TR" dirty="0"/>
          </a:p>
        </p:txBody>
      </p:sp>
    </p:spTree>
    <p:extLst>
      <p:ext uri="{BB962C8B-B14F-4D97-AF65-F5344CB8AC3E}">
        <p14:creationId xmlns:p14="http://schemas.microsoft.com/office/powerpoint/2010/main" val="4564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0422" y="1818408"/>
            <a:ext cx="3200400" cy="854133"/>
          </a:xfrm>
        </p:spPr>
        <p:txBody>
          <a:bodyPr>
            <a:normAutofit/>
          </a:bodyPr>
          <a:lstStyle/>
          <a:p>
            <a:r>
              <a:rPr lang="tr-TR" sz="2400" dirty="0" smtClean="0">
                <a:latin typeface="Comic Sans MS" panose="030F0702030302020204" pitchFamily="66" charset="0"/>
              </a:rPr>
              <a:t>Soru iyi bir soru mu?</a:t>
            </a:r>
            <a:endParaRPr lang="tr-TR" sz="2400" dirty="0">
              <a:latin typeface="Comic Sans MS" panose="030F0702030302020204" pitchFamily="66" charset="0"/>
            </a:endParaRPr>
          </a:p>
        </p:txBody>
      </p:sp>
      <p:sp>
        <p:nvSpPr>
          <p:cNvPr id="3" name="İçerik Yer Tutucusu 2"/>
          <p:cNvSpPr>
            <a:spLocks noGrp="1"/>
          </p:cNvSpPr>
          <p:nvPr>
            <p:ph idx="1"/>
          </p:nvPr>
        </p:nvSpPr>
        <p:spPr/>
        <p:txBody>
          <a:bodyPr/>
          <a:lstStyle/>
          <a:p>
            <a:endParaRPr lang="tr-TR" dirty="0" smtClean="0"/>
          </a:p>
          <a:p>
            <a:endParaRPr lang="tr-TR" dirty="0"/>
          </a:p>
          <a:p>
            <a:pPr lvl="0"/>
            <a:r>
              <a:rPr lang="tr-TR" dirty="0"/>
              <a:t>Ahmet’in 23 tane, Mustafa’nın 15 tane oyuncak arabası vardır. Ahmet ve Mustafa, arkadaşları Semih’e oyuncak verdiğinde Semih’in toplamda 13 tane oyuncak arabası olur. Mustafa Semih’e 5 tane oyuncak verdiğine göre Ahmet oyuncak arabasından kaç tane vermiştir? </a:t>
            </a:r>
          </a:p>
        </p:txBody>
      </p:sp>
    </p:spTree>
    <p:extLst>
      <p:ext uri="{BB962C8B-B14F-4D97-AF65-F5344CB8AC3E}">
        <p14:creationId xmlns:p14="http://schemas.microsoft.com/office/powerpoint/2010/main" val="6988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TM03090434[[fn=Ahşap Türü]]</Template>
  <TotalTime>134</TotalTime>
  <Words>1220</Words>
  <Application>Microsoft Office PowerPoint</Application>
  <PresentationFormat>Geniş ekran</PresentationFormat>
  <Paragraphs>331</Paragraphs>
  <Slides>43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43</vt:i4>
      </vt:variant>
    </vt:vector>
  </HeadingPairs>
  <TitlesOfParts>
    <vt:vector size="53" baseType="lpstr">
      <vt:lpstr>Arial</vt:lpstr>
      <vt:lpstr>Arial Black</vt:lpstr>
      <vt:lpstr>Calibri</vt:lpstr>
      <vt:lpstr>Cambria Math</vt:lpstr>
      <vt:lpstr>Comic Sans MS</vt:lpstr>
      <vt:lpstr>Rockwell</vt:lpstr>
      <vt:lpstr>Rockwell Condensed</vt:lpstr>
      <vt:lpstr>Times New Roman</vt:lpstr>
      <vt:lpstr>Wingdings</vt:lpstr>
      <vt:lpstr>Wood Type Yazı Tipi</vt:lpstr>
      <vt:lpstr>Sorulara dair…</vt:lpstr>
      <vt:lpstr>bilme</vt:lpstr>
      <vt:lpstr>uygulama</vt:lpstr>
      <vt:lpstr>uygulama</vt:lpstr>
      <vt:lpstr>Akıl yürütme</vt:lpstr>
      <vt:lpstr>Akıl yürütme</vt:lpstr>
      <vt:lpstr>Yandaki grafikte Ayşe, Mehmet, Ufuk ve Zeynep’in tatilde okudukları kitap sayıları verilmiştir.  Zehra sütun grafiğinde Ufuk ile Zeynep’in tam ortasında yer aldığına göre kaç kitap okumuştur?   Ayşe’nin okuduğu kitap sayısının Zehra okuduğu kitap sayısına eşit olması için kaç kitap daha okuması gerekir ? </vt:lpstr>
      <vt:lpstr>uygulama</vt:lpstr>
      <vt:lpstr>Soru iyi bir soru mu?</vt:lpstr>
      <vt:lpstr>Soru ifadesine bir bakalım</vt:lpstr>
      <vt:lpstr>bilgi</vt:lpstr>
      <vt:lpstr>uygulama</vt:lpstr>
      <vt:lpstr>bilgi</vt:lpstr>
      <vt:lpstr>Yandaki görsellerden mavi daireyi işaretleyiniz. </vt:lpstr>
      <vt:lpstr>Uygulama</vt:lpstr>
      <vt:lpstr>uygulama</vt:lpstr>
      <vt:lpstr>uygulama</vt:lpstr>
      <vt:lpstr>Akıl yürütme</vt:lpstr>
      <vt:lpstr>Akıl yürütme</vt:lpstr>
      <vt:lpstr>Akıl yürütme</vt:lpstr>
      <vt:lpstr>PowerPoint Sunusu</vt:lpstr>
      <vt:lpstr>PowerPoint Sunusu</vt:lpstr>
      <vt:lpstr>uygulama</vt:lpstr>
      <vt:lpstr>Akıl yürütme</vt:lpstr>
      <vt:lpstr>uygulama</vt:lpstr>
      <vt:lpstr>PowerPoint Sunusu</vt:lpstr>
      <vt:lpstr>Soru düzeyi hangi sınıfa uygun?  Soruda bir eksiklik var mı?</vt:lpstr>
      <vt:lpstr>Soruya dair yorumlarınızı alalım…</vt:lpstr>
      <vt:lpstr>PowerPoint Sunusu</vt:lpstr>
      <vt:lpstr>PowerPoint Sunusu</vt:lpstr>
      <vt:lpstr>Soru cümlesi üzerine düşünmeli</vt:lpstr>
      <vt:lpstr>Soru ifadesi?</vt:lpstr>
      <vt:lpstr>Kübra üçgen, kare ve dikdörtgen şekildeki  oyuncaklarıyla oyun oynamaktadır. Annesi Kübra’dan üçgen şekildeki oyuncaklarını bir araya toplamasını ister. Kübra aşağıda verilen oyuncaklardan hangilerini bir araya toplamalıdır? </vt:lpstr>
      <vt:lpstr>PowerPoint Sunusu</vt:lpstr>
      <vt:lpstr>  </vt:lpstr>
      <vt:lpstr>Soru ifadesi?</vt:lpstr>
      <vt:lpstr>PowerPoint Sunusu</vt:lpstr>
      <vt:lpstr>PowerPoint Sunusu</vt:lpstr>
      <vt:lpstr>PowerPoint Sunusu</vt:lpstr>
      <vt:lpstr>PowerPoint Sunusu</vt:lpstr>
      <vt:lpstr>PowerPoint Sunusu</vt:lpstr>
      <vt:lpstr>PowerPoint Sunusu</vt:lpstr>
      <vt:lpstr>bilgi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ea</dc:creator>
  <cp:lastModifiedBy>ea</cp:lastModifiedBy>
  <cp:revision>26</cp:revision>
  <dcterms:created xsi:type="dcterms:W3CDTF">2018-03-08T09:27:57Z</dcterms:created>
  <dcterms:modified xsi:type="dcterms:W3CDTF">2018-04-24T10:56:20Z</dcterms:modified>
</cp:coreProperties>
</file>