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256" r:id="rId9"/>
    <p:sldId id="258" r:id="rId10"/>
    <p:sldId id="272" r:id="rId11"/>
    <p:sldId id="259" r:id="rId12"/>
    <p:sldId id="310" r:id="rId13"/>
    <p:sldId id="260" r:id="rId14"/>
    <p:sldId id="273" r:id="rId15"/>
    <p:sldId id="262" r:id="rId16"/>
    <p:sldId id="263" r:id="rId17"/>
    <p:sldId id="264" r:id="rId18"/>
    <p:sldId id="265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2" r:id="rId28"/>
    <p:sldId id="281" r:id="rId29"/>
    <p:sldId id="303" r:id="rId30"/>
    <p:sldId id="304" r:id="rId31"/>
    <p:sldId id="306" r:id="rId32"/>
    <p:sldId id="307" r:id="rId33"/>
    <p:sldId id="308" r:id="rId34"/>
    <p:sldId id="284" r:id="rId35"/>
    <p:sldId id="285" r:id="rId36"/>
    <p:sldId id="289" r:id="rId37"/>
    <p:sldId id="301" r:id="rId38"/>
    <p:sldId id="286" r:id="rId39"/>
    <p:sldId id="287" r:id="rId40"/>
    <p:sldId id="288" r:id="rId41"/>
    <p:sldId id="290" r:id="rId42"/>
    <p:sldId id="291" r:id="rId43"/>
    <p:sldId id="294" r:id="rId44"/>
    <p:sldId id="295" r:id="rId45"/>
    <p:sldId id="296" r:id="rId46"/>
    <p:sldId id="297" r:id="rId47"/>
    <p:sldId id="298" r:id="rId48"/>
    <p:sldId id="302" r:id="rId49"/>
    <p:sldId id="311" r:id="rId50"/>
    <p:sldId id="312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A0B0-D81F-48CF-8918-91B7279E5CEE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AAD01-5485-42EC-A9AC-9621710A966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23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Arnaldo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B5C5A-E814-4B84-9F46-72D8FF4193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134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Arnaldo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4E719-B832-4DE9-A92B-1FE56877FA9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062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712AE-04A8-4AE6-A717-3BB4D609B4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145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F9951-318D-4E49-BC84-C8D257254AF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27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E8C97-A8AC-41BF-9EED-42F0553DB1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623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22A3-A2C9-4DE6-A401-7D111B9A7996}" type="datetimeFigureOut">
              <a:rPr lang="tr-TR" smtClean="0"/>
              <a:pPr/>
              <a:t>08.03.2017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0mX3IIMyM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Ykn36DNGTI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Sondajcılıkta Standartlaşma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6"/>
            <a:ext cx="8686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/>
              <a:t>Sondajcılıkta</a:t>
            </a:r>
            <a:r>
              <a:rPr lang="en-US" b="1" dirty="0" smtClean="0"/>
              <a:t> </a:t>
            </a:r>
            <a:r>
              <a:rPr lang="en-US" b="1" dirty="0" err="1" smtClean="0"/>
              <a:t>kullanılan</a:t>
            </a:r>
            <a:r>
              <a:rPr lang="en-US" b="1" dirty="0" smtClean="0"/>
              <a:t> </a:t>
            </a:r>
            <a:r>
              <a:rPr lang="en-US" b="1" dirty="0" err="1" smtClean="0"/>
              <a:t>ölçü</a:t>
            </a:r>
            <a:r>
              <a:rPr lang="en-US" b="1" dirty="0" smtClean="0"/>
              <a:t> </a:t>
            </a:r>
            <a:r>
              <a:rPr lang="en-US" b="1" dirty="0" err="1" smtClean="0"/>
              <a:t>birimleri</a:t>
            </a:r>
            <a:r>
              <a:rPr lang="en-US" b="1" dirty="0" smtClean="0"/>
              <a:t> </a:t>
            </a:r>
            <a:endParaRPr lang="tr-TR" dirty="0" smtClean="0"/>
          </a:p>
          <a:p>
            <a:endParaRPr lang="tr-TR" b="1" dirty="0" smtClean="0"/>
          </a:p>
          <a:p>
            <a:r>
              <a:rPr lang="tr-TR" dirty="0"/>
              <a:t>1-DCDMA standardı </a:t>
            </a:r>
            <a:r>
              <a:rPr lang="tr-TR" dirty="0" smtClean="0"/>
              <a:t> (</a:t>
            </a:r>
            <a:r>
              <a:rPr lang="en-US" dirty="0" smtClean="0"/>
              <a:t>Diamond Core Drill Manufacturers Association</a:t>
            </a:r>
            <a:r>
              <a:rPr lang="tr-TR" dirty="0" smtClean="0"/>
              <a:t>)</a:t>
            </a:r>
            <a:endParaRPr lang="tr-TR" dirty="0"/>
          </a:p>
          <a:p>
            <a:r>
              <a:rPr lang="tr-TR" dirty="0"/>
              <a:t>2-</a:t>
            </a:r>
            <a:r>
              <a:rPr lang="tr-TR" dirty="0" err="1"/>
              <a:t>Craelius</a:t>
            </a:r>
            <a:r>
              <a:rPr lang="tr-TR" dirty="0"/>
              <a:t> metrik standardı </a:t>
            </a:r>
          </a:p>
          <a:p>
            <a:r>
              <a:rPr lang="tr-TR" dirty="0"/>
              <a:t>3-</a:t>
            </a:r>
            <a:r>
              <a:rPr lang="tr-TR" dirty="0" err="1"/>
              <a:t>Comecon</a:t>
            </a:r>
            <a:r>
              <a:rPr lang="tr-TR" dirty="0"/>
              <a:t> standardı </a:t>
            </a:r>
          </a:p>
          <a:p>
            <a:r>
              <a:rPr lang="tr-TR" dirty="0"/>
              <a:t>Bunlardan ilki Amerikan kökenlidir. BX</a:t>
            </a:r>
            <a:r>
              <a:rPr lang="tr-TR" dirty="0" smtClean="0"/>
              <a:t>, NX </a:t>
            </a:r>
            <a:r>
              <a:rPr lang="tr-TR" dirty="0"/>
              <a:t>gibi. </a:t>
            </a:r>
            <a:endParaRPr lang="tr-TR" dirty="0" smtClean="0"/>
          </a:p>
          <a:p>
            <a:r>
              <a:rPr lang="tr-TR" dirty="0" smtClean="0"/>
              <a:t>İkincisi </a:t>
            </a:r>
            <a:r>
              <a:rPr lang="tr-TR" dirty="0"/>
              <a:t>metrik sistemdir, mm ile söylenir. 76 mm</a:t>
            </a:r>
            <a:r>
              <a:rPr lang="tr-TR" dirty="0" smtClean="0"/>
              <a:t>, 84 </a:t>
            </a:r>
            <a:r>
              <a:rPr lang="tr-TR" dirty="0"/>
              <a:t>mm gibi. </a:t>
            </a:r>
            <a:endParaRPr lang="tr-TR" dirty="0" smtClean="0"/>
          </a:p>
          <a:p>
            <a:r>
              <a:rPr lang="tr-TR" dirty="0" smtClean="0"/>
              <a:t>Üçüncüsü </a:t>
            </a:r>
            <a:r>
              <a:rPr lang="tr-TR" dirty="0"/>
              <a:t>de mm ile ifade edilen ve eski Sovyetler Birliği’nde geliştirilmiş bir standarttır. </a:t>
            </a:r>
            <a:endParaRPr lang="tr-TR" dirty="0" smtClean="0"/>
          </a:p>
          <a:p>
            <a:r>
              <a:rPr lang="tr-TR" dirty="0" err="1" smtClean="0"/>
              <a:t>EİE’de</a:t>
            </a:r>
            <a:r>
              <a:rPr lang="tr-TR" dirty="0" smtClean="0"/>
              <a:t> </a:t>
            </a:r>
            <a:r>
              <a:rPr lang="tr-TR" dirty="0" err="1"/>
              <a:t>Craelius</a:t>
            </a:r>
            <a:r>
              <a:rPr lang="tr-TR" dirty="0"/>
              <a:t> metrik standarda uygun malzemeler kullanılmaktadır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38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54006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2483768" y="3501008"/>
            <a:ext cx="83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BARGE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475656" y="1412776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buFont typeface="Wingdings" pitchFamily="2" charset="2"/>
              <a:buChar char="q"/>
            </a:pPr>
            <a:r>
              <a:rPr lang="tr-TR" dirty="0" smtClean="0"/>
              <a:t>Göl, bataklık gibi durgun sularda kullanılan kulelere </a:t>
            </a:r>
            <a:r>
              <a:rPr lang="tr-TR" dirty="0" err="1" smtClean="0">
                <a:solidFill>
                  <a:srgbClr val="FF0000"/>
                </a:solidFill>
              </a:rPr>
              <a:t>Barge</a:t>
            </a:r>
            <a:r>
              <a:rPr lang="tr-TR" dirty="0" smtClean="0"/>
              <a:t>,</a:t>
            </a:r>
          </a:p>
        </p:txBody>
      </p:sp>
      <p:sp>
        <p:nvSpPr>
          <p:cNvPr id="6" name="5 Dikdörtgen"/>
          <p:cNvSpPr/>
          <p:nvPr/>
        </p:nvSpPr>
        <p:spPr>
          <a:xfrm>
            <a:off x="1979712" y="548680"/>
            <a:ext cx="40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Deniz Kuleleri (</a:t>
            </a:r>
            <a:r>
              <a:rPr lang="tr-TR" b="1" dirty="0" err="1" smtClean="0"/>
              <a:t>Offshore</a:t>
            </a:r>
            <a:r>
              <a:rPr lang="tr-TR" b="1" dirty="0" smtClean="0"/>
              <a:t> / </a:t>
            </a:r>
            <a:r>
              <a:rPr lang="tr-TR" b="1" dirty="0" err="1" smtClean="0"/>
              <a:t>Floating</a:t>
            </a:r>
            <a:r>
              <a:rPr lang="tr-TR" b="1" dirty="0" smtClean="0"/>
              <a:t> </a:t>
            </a:r>
            <a:r>
              <a:rPr lang="tr-TR" b="1" dirty="0" err="1" smtClean="0"/>
              <a:t>Rigs</a:t>
            </a:r>
            <a:r>
              <a:rPr lang="tr-TR" b="1" dirty="0" smtClean="0"/>
              <a:t>):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339752" y="5877272"/>
            <a:ext cx="40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 smtClean="0">
                <a:solidFill>
                  <a:srgbClr val="FF0000"/>
                </a:solidFill>
              </a:rPr>
              <a:t>Deniz Kuleleri (</a:t>
            </a:r>
            <a:r>
              <a:rPr lang="tr-TR" b="1" i="1" dirty="0" err="1" smtClean="0">
                <a:solidFill>
                  <a:srgbClr val="FF0000"/>
                </a:solidFill>
              </a:rPr>
              <a:t>Offshore</a:t>
            </a:r>
            <a:r>
              <a:rPr lang="tr-TR" b="1" i="1" dirty="0" smtClean="0">
                <a:solidFill>
                  <a:srgbClr val="FF0000"/>
                </a:solidFill>
              </a:rPr>
              <a:t> / </a:t>
            </a:r>
            <a:r>
              <a:rPr lang="tr-TR" b="1" i="1" dirty="0" err="1" smtClean="0">
                <a:solidFill>
                  <a:srgbClr val="FF0000"/>
                </a:solidFill>
              </a:rPr>
              <a:t>Floating</a:t>
            </a:r>
            <a:r>
              <a:rPr lang="tr-TR" b="1" i="1" dirty="0" smtClean="0">
                <a:solidFill>
                  <a:srgbClr val="FF0000"/>
                </a:solidFill>
              </a:rPr>
              <a:t> </a:t>
            </a:r>
            <a:r>
              <a:rPr lang="tr-TR" b="1" i="1" dirty="0" err="1" smtClean="0">
                <a:solidFill>
                  <a:srgbClr val="FF0000"/>
                </a:solidFill>
              </a:rPr>
              <a:t>Rigs</a:t>
            </a:r>
            <a:r>
              <a:rPr lang="tr-TR" b="1" i="1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3140968"/>
            <a:ext cx="324036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251520" y="5373216"/>
            <a:ext cx="143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Sub</a:t>
            </a:r>
            <a:r>
              <a:rPr lang="tr-TR" b="1" dirty="0" smtClean="0">
                <a:solidFill>
                  <a:srgbClr val="FF0000"/>
                </a:solidFill>
              </a:rPr>
              <a:t>-</a:t>
            </a:r>
            <a:r>
              <a:rPr lang="tr-TR" b="1" dirty="0" err="1" smtClean="0">
                <a:solidFill>
                  <a:srgbClr val="FF0000"/>
                </a:solidFill>
              </a:rPr>
              <a:t>mersible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4572000" y="335699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Drill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Ship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251520" y="548680"/>
            <a:ext cx="864096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0-150 m. arasında su derinliği olan yerlerde kullanılan kulelere </a:t>
            </a:r>
            <a:r>
              <a:rPr lang="tr-TR" dirty="0" err="1" smtClean="0">
                <a:solidFill>
                  <a:srgbClr val="FF0000"/>
                </a:solidFill>
              </a:rPr>
              <a:t>Jack</a:t>
            </a:r>
            <a:r>
              <a:rPr lang="tr-TR" dirty="0" smtClean="0">
                <a:solidFill>
                  <a:srgbClr val="FF0000"/>
                </a:solidFill>
              </a:rPr>
              <a:t>-</a:t>
            </a:r>
            <a:r>
              <a:rPr lang="tr-TR" dirty="0" err="1" smtClean="0">
                <a:solidFill>
                  <a:srgbClr val="FF0000"/>
                </a:solidFill>
              </a:rPr>
              <a:t>Up</a:t>
            </a:r>
            <a:r>
              <a:rPr lang="tr-TR" dirty="0" smtClean="0"/>
              <a:t>,</a:t>
            </a:r>
          </a:p>
          <a:p>
            <a:pPr indent="342900">
              <a:buFont typeface="Wingdings" pitchFamily="2" charset="2"/>
              <a:buChar char="q"/>
            </a:pPr>
            <a:endParaRPr lang="tr-TR" sz="1050" dirty="0" smtClean="0"/>
          </a:p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150-600 m. arasında su derinliği olan yerlerde kullanılan kulelere  Semi  </a:t>
            </a:r>
            <a:r>
              <a:rPr lang="tr-TR" dirty="0" err="1" smtClean="0">
                <a:solidFill>
                  <a:srgbClr val="FF0000"/>
                </a:solidFill>
              </a:rPr>
              <a:t>Submersible</a:t>
            </a:r>
            <a:r>
              <a:rPr lang="tr-TR" dirty="0" smtClean="0"/>
              <a:t>,  </a:t>
            </a:r>
          </a:p>
          <a:p>
            <a:pPr indent="342900">
              <a:buFont typeface="Wingdings" pitchFamily="2" charset="2"/>
              <a:buChar char="q"/>
            </a:pPr>
            <a:endParaRPr lang="tr-TR" sz="1200" dirty="0" smtClean="0"/>
          </a:p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Su derinliğinin 600 m.’ den fazla olduğu su derinliklerinde kullanılan kulelere ise </a:t>
            </a:r>
            <a:r>
              <a:rPr lang="tr-TR" dirty="0" err="1" smtClean="0">
                <a:solidFill>
                  <a:srgbClr val="FF0000"/>
                </a:solidFill>
              </a:rPr>
              <a:t>Drill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Ship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adı verilmektedir.  </a:t>
            </a:r>
            <a:endParaRPr lang="tr-TR" dirty="0"/>
          </a:p>
        </p:txBody>
      </p:sp>
      <p:pic>
        <p:nvPicPr>
          <p:cNvPr id="16" name="Picture 3" descr="C:\Documents and Settings\Caglar @ytepe\Desktop\ÇOMÜ MLP\jack u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2897192" cy="2592288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7308304" y="3140968"/>
            <a:ext cx="96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JACK UP</a:t>
            </a:r>
            <a:endParaRPr 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Resim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776863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992888" cy="59952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2699792" y="5805264"/>
            <a:ext cx="3603038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55563" indent="-55563"/>
            <a:r>
              <a:rPr lang="tr-TR" dirty="0" smtClean="0"/>
              <a:t>K</a:t>
            </a:r>
            <a:r>
              <a:rPr lang="tr-TR" b="1" dirty="0" smtClean="0"/>
              <a:t>ara kuleleri (</a:t>
            </a:r>
            <a:r>
              <a:rPr lang="tr-TR" b="1" dirty="0" err="1" smtClean="0"/>
              <a:t>Onshore</a:t>
            </a:r>
            <a:r>
              <a:rPr lang="tr-TR" b="1" dirty="0" smtClean="0"/>
              <a:t> / Land </a:t>
            </a:r>
            <a:r>
              <a:rPr lang="tr-TR" b="1" dirty="0" err="1" smtClean="0"/>
              <a:t>Rigs</a:t>
            </a:r>
            <a:r>
              <a:rPr lang="tr-TR" b="1" dirty="0" smtClean="0"/>
              <a:t>) </a:t>
            </a:r>
          </a:p>
        </p:txBody>
      </p:sp>
      <p:sp>
        <p:nvSpPr>
          <p:cNvPr id="4" name="3 Dikdörtgen"/>
          <p:cNvSpPr/>
          <p:nvPr/>
        </p:nvSpPr>
        <p:spPr>
          <a:xfrm>
            <a:off x="539552" y="188640"/>
            <a:ext cx="4572000" cy="1200329"/>
          </a:xfrm>
          <a:prstGeom prst="rect">
            <a:avLst/>
          </a:prstGeom>
          <a:ln w="28575">
            <a:noFill/>
          </a:ln>
        </p:spPr>
        <p:txBody>
          <a:bodyPr>
            <a:spAutoFit/>
          </a:bodyPr>
          <a:lstStyle/>
          <a:p>
            <a:r>
              <a:rPr lang="tr-TR" dirty="0" smtClean="0"/>
              <a:t>UPETROM F200</a:t>
            </a:r>
          </a:p>
          <a:p>
            <a:r>
              <a:rPr lang="tr-TR" dirty="0" smtClean="0"/>
              <a:t>200 ton kule taşıma kapasitesi</a:t>
            </a:r>
          </a:p>
          <a:p>
            <a:r>
              <a:rPr lang="tr-TR" dirty="0" smtClean="0"/>
              <a:t>4000 m. sondaj kapasitesi</a:t>
            </a:r>
          </a:p>
          <a:p>
            <a:r>
              <a:rPr lang="tr-TR" dirty="0" smtClean="0"/>
              <a:t>41.7 m. kule yüksekliği </a:t>
            </a:r>
            <a:endParaRPr lang="tr-TR" dirty="0"/>
          </a:p>
        </p:txBody>
      </p:sp>
      <p:cxnSp>
        <p:nvCxnSpPr>
          <p:cNvPr id="16" name="15 Düz Ok Bağlayıcısı"/>
          <p:cNvCxnSpPr/>
          <p:nvPr/>
        </p:nvCxnSpPr>
        <p:spPr>
          <a:xfrm>
            <a:off x="4788024" y="2708920"/>
            <a:ext cx="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im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161531" cy="64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11960" y="692696"/>
            <a:ext cx="4104456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SONDAJ MAKİNALARI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Genel olarak bir sondaj makinesi şu birimlerden oluşur;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1. Taşıyıcı Ünite (kamyon, kızak, palet, treyler vb.)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2. Güç Ünitesi (motor) / (dizel, elektrikli vb.)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3. Güç Aktarma Organları (şanzıman, şaft vb.)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4. Kule (sabit, seyyar vb.)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5. Vinç Sistemi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6. Hidrolik Sistemler(pompa, tank, hortumlar vb. 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7. Dönüş Sistemi(döner kafa, döner 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masa, top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drive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veya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morset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8. Çamur Pompası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9. Kompresör(Havalı sondaj için tasarlanmış makinede)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10. Kontrol Panosu veya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Sondör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Kabini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95536" y="836712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a. Kule (</a:t>
            </a:r>
            <a:r>
              <a:rPr lang="tr-TR" sz="2400" dirty="0" err="1" smtClean="0"/>
              <a:t>Mast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b. Temel (</a:t>
            </a:r>
            <a:r>
              <a:rPr lang="tr-TR" sz="2400" dirty="0" err="1" smtClean="0"/>
              <a:t>Substructure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c. Masa(</a:t>
            </a:r>
            <a:r>
              <a:rPr lang="tr-TR" sz="2400" dirty="0" err="1" smtClean="0"/>
              <a:t>Rig</a:t>
            </a:r>
            <a:r>
              <a:rPr lang="tr-TR" sz="2400" dirty="0" smtClean="0"/>
              <a:t> </a:t>
            </a:r>
            <a:r>
              <a:rPr lang="tr-TR" sz="2400" dirty="0" err="1" smtClean="0"/>
              <a:t>Floor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d. </a:t>
            </a:r>
            <a:r>
              <a:rPr lang="tr-TR" sz="2400" dirty="0" err="1" smtClean="0"/>
              <a:t>Drawworks</a:t>
            </a:r>
            <a:r>
              <a:rPr lang="tr-TR" sz="2400" dirty="0" smtClean="0"/>
              <a:t> </a:t>
            </a:r>
          </a:p>
          <a:p>
            <a:r>
              <a:rPr lang="tr-TR" sz="2400" dirty="0" smtClean="0"/>
              <a:t>e. </a:t>
            </a:r>
            <a:r>
              <a:rPr lang="tr-TR" sz="2400" dirty="0" smtClean="0"/>
              <a:t>Taç </a:t>
            </a:r>
            <a:r>
              <a:rPr lang="tr-TR" sz="2400" dirty="0" smtClean="0"/>
              <a:t>Makara (</a:t>
            </a:r>
            <a:r>
              <a:rPr lang="tr-TR" sz="2400" dirty="0" err="1" smtClean="0"/>
              <a:t>Crown</a:t>
            </a:r>
            <a:r>
              <a:rPr lang="tr-TR" sz="2400" dirty="0" smtClean="0"/>
              <a:t> </a:t>
            </a:r>
            <a:r>
              <a:rPr lang="tr-TR" sz="2400" dirty="0" err="1" smtClean="0"/>
              <a:t>Block</a:t>
            </a:r>
            <a:r>
              <a:rPr lang="tr-TR" sz="2400" dirty="0" smtClean="0"/>
              <a:t>)  </a:t>
            </a:r>
          </a:p>
          <a:p>
            <a:r>
              <a:rPr lang="tr-TR" sz="2400" dirty="0" smtClean="0"/>
              <a:t>f.  Hareketli Makara (</a:t>
            </a:r>
            <a:r>
              <a:rPr lang="tr-TR" sz="2400" dirty="0" err="1" smtClean="0"/>
              <a:t>Traveling</a:t>
            </a:r>
            <a:r>
              <a:rPr lang="tr-TR" sz="2400" dirty="0" smtClean="0"/>
              <a:t> </a:t>
            </a:r>
            <a:r>
              <a:rPr lang="tr-TR" sz="2400" dirty="0" err="1" smtClean="0"/>
              <a:t>Block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g. Kanca (</a:t>
            </a:r>
            <a:r>
              <a:rPr lang="tr-TR" sz="2400" dirty="0" err="1" smtClean="0"/>
              <a:t>Hook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h. </a:t>
            </a:r>
            <a:r>
              <a:rPr lang="tr-TR" sz="2400" dirty="0" err="1" smtClean="0"/>
              <a:t>Elevator</a:t>
            </a:r>
            <a:r>
              <a:rPr lang="tr-TR" sz="2400" dirty="0" smtClean="0"/>
              <a:t> </a:t>
            </a:r>
            <a:endParaRPr lang="tr-TR" sz="2400" dirty="0"/>
          </a:p>
        </p:txBody>
      </p:sp>
      <p:pic>
        <p:nvPicPr>
          <p:cNvPr id="5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5 Dikdörtgen"/>
          <p:cNvSpPr/>
          <p:nvPr/>
        </p:nvSpPr>
        <p:spPr>
          <a:xfrm>
            <a:off x="5436096" y="188640"/>
            <a:ext cx="3456384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436096" y="4149080"/>
            <a:ext cx="3456384" cy="5760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3995936" y="332656"/>
            <a:ext cx="2952328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3131840" y="1628800"/>
            <a:ext cx="2232248" cy="252028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Metin kutusu"/>
          <p:cNvSpPr txBox="1"/>
          <p:nvPr/>
        </p:nvSpPr>
        <p:spPr>
          <a:xfrm>
            <a:off x="7020272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323528" y="1886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B0F0"/>
                </a:solidFill>
              </a:rPr>
              <a:t>Petrol/Doğalgaz ve Jeotermal Sondaj </a:t>
            </a:r>
            <a:r>
              <a:rPr lang="tr-TR" b="1" dirty="0" smtClean="0">
                <a:solidFill>
                  <a:srgbClr val="00B0F0"/>
                </a:solidFill>
              </a:rPr>
              <a:t>Makineleri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Caglar @ytepe\Desktop\ÇOMÜ MLP\rig components\Drawwork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5220072" cy="2924944"/>
          </a:xfrm>
          <a:prstGeom prst="rect">
            <a:avLst/>
          </a:prstGeom>
          <a:noFill/>
        </p:spPr>
      </p:pic>
      <p:pic>
        <p:nvPicPr>
          <p:cNvPr id="10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6948264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pic>
        <p:nvPicPr>
          <p:cNvPr id="7171" name="Picture 3" descr="C:\Documents and Settings\Caglar @ytepe\Desktop\ÇOMÜ MLP\rig components\Drawwor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44075" cy="3933056"/>
          </a:xfrm>
          <a:prstGeom prst="rect">
            <a:avLst/>
          </a:prstGeom>
          <a:noFill/>
        </p:spPr>
      </p:pic>
      <p:cxnSp>
        <p:nvCxnSpPr>
          <p:cNvPr id="13" name="12 Düz Ok Bağlayıcısı"/>
          <p:cNvCxnSpPr/>
          <p:nvPr/>
        </p:nvCxnSpPr>
        <p:spPr>
          <a:xfrm>
            <a:off x="1907704" y="2924944"/>
            <a:ext cx="4320480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3928" cy="6858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763688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104456" cy="396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437112"/>
            <a:ext cx="1440160" cy="227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Düz Ok Bağlayıcısı"/>
          <p:cNvCxnSpPr/>
          <p:nvPr/>
        </p:nvCxnSpPr>
        <p:spPr>
          <a:xfrm>
            <a:off x="1979712" y="2420888"/>
            <a:ext cx="2736304" cy="20882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C:\Documents and Settings\Caglar @ytepe\Desktop\ÇOMÜ MLP\rig components\traveling blo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4809" y="3861048"/>
            <a:ext cx="3439191" cy="2996952"/>
          </a:xfrm>
          <a:prstGeom prst="rect">
            <a:avLst/>
          </a:prstGeom>
          <a:noFill/>
        </p:spPr>
      </p:pic>
      <p:cxnSp>
        <p:nvCxnSpPr>
          <p:cNvPr id="14" name="13 Düz Ok Bağlayıcısı"/>
          <p:cNvCxnSpPr/>
          <p:nvPr/>
        </p:nvCxnSpPr>
        <p:spPr>
          <a:xfrm flipH="1" flipV="1">
            <a:off x="5292080" y="4725144"/>
            <a:ext cx="208823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4067944" y="6596390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Hook</a:t>
            </a:r>
            <a:endParaRPr lang="tr-TR" sz="1100" b="1" dirty="0"/>
          </a:p>
        </p:txBody>
      </p:sp>
      <p:cxnSp>
        <p:nvCxnSpPr>
          <p:cNvPr id="13" name="12 Düz Ok Bağlayıcısı"/>
          <p:cNvCxnSpPr/>
          <p:nvPr/>
        </p:nvCxnSpPr>
        <p:spPr>
          <a:xfrm>
            <a:off x="2123728" y="404664"/>
            <a:ext cx="2664296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11156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Caglar @ytepe\Desktop\ÇOMÜ MLP\rig components\hook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3699063" cy="5184576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3645024"/>
            <a:ext cx="10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Hook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Documents and Settings\Caglar @ytepe\Desktop\ÇOMÜ MLP\rig components\elevator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0688"/>
            <a:ext cx="3214251" cy="518457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2420888"/>
            <a:ext cx="15716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7812360" y="3645024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Elevator</a:t>
            </a:r>
            <a:endParaRPr lang="tr-TR" sz="2400" b="1" dirty="0">
              <a:solidFill>
                <a:srgbClr val="FF0000"/>
              </a:solidFill>
            </a:endParaRPr>
          </a:p>
        </p:txBody>
      </p:sp>
      <p:cxnSp>
        <p:nvCxnSpPr>
          <p:cNvPr id="10" name="9 Düz Bağlayıcı"/>
          <p:cNvCxnSpPr/>
          <p:nvPr/>
        </p:nvCxnSpPr>
        <p:spPr>
          <a:xfrm flipV="1">
            <a:off x="4788024" y="620688"/>
            <a:ext cx="0" cy="5184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Su Sondaj </a:t>
            </a:r>
            <a:r>
              <a:rPr lang="tr-TR" b="1" dirty="0" smtClean="0"/>
              <a:t>Makineleri</a:t>
            </a:r>
            <a:endParaRPr lang="tr-TR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1268760"/>
            <a:ext cx="7560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1675" algn="l"/>
              </a:tabLst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Su sondaj çalışmalarında, genellikle kamyona monteli, düz çamur dolaşımlı veya hem çamur hem de havalı sondaj sistem bileşenlerini içeren(kombine tip) döner masalı veya döner kafalı sondaj makineleri kullanılmaktadır.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1675" algn="l"/>
              </a:tabLst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1" name="Picture 1" descr="Resi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060848"/>
            <a:ext cx="4680520" cy="4558268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0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tr-T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masalı, kombine tip bir su sondaj makinesi ve bileşenleri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 hem havalı ve hem de çamurlu sondaj yapabilen )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D.C.D.M.A. </a:t>
            </a:r>
            <a:r>
              <a:rPr lang="en-US" b="1" dirty="0" err="1"/>
              <a:t>Standardında</a:t>
            </a:r>
            <a:r>
              <a:rPr lang="en-US" b="1" dirty="0"/>
              <a:t> </a:t>
            </a:r>
            <a:r>
              <a:rPr lang="en-US" b="1" dirty="0" err="1"/>
              <a:t>Ekipmanların</a:t>
            </a:r>
            <a:r>
              <a:rPr lang="en-US" b="1" dirty="0"/>
              <a:t> </a:t>
            </a:r>
            <a:r>
              <a:rPr lang="en-US" b="1" dirty="0" err="1"/>
              <a:t>İsimlendirilmeleri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0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187624" y="332656"/>
            <a:ext cx="63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Jeoteknik</a:t>
            </a:r>
            <a:r>
              <a:rPr kumimoji="0" 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Etüt ve Maden Arama Sondaj Makineleri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043608" y="1268760"/>
            <a:ext cx="6912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Jeoteknik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etüt ve maden arama sondaj çalışmalarında kullanılan sondaj makineleri kamyon, treyler veya palet üzerine monte edilebilmektedir.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55550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Resim3q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797152"/>
            <a:ext cx="30670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115616" y="811451"/>
            <a:ext cx="6876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Yeraltında (tünel, galeri vb.) yapılan çalışmalarda ise; kızaklı, destekli veya paletli sondaj makineleri kullanılmaktadır.   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2770" name="Picture 2" descr="Resim4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590998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Resim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5040560" cy="274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Yerüstü Patlatma Deliği Sondaj </a:t>
            </a:r>
            <a:r>
              <a:rPr lang="tr-TR" b="1" dirty="0" smtClean="0"/>
              <a:t>Makineleri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000" dirty="0">
                <a:latin typeface="Arial TR" pitchFamily="34" charset="0"/>
                <a:cs typeface="Arial TR" pitchFamily="34" charset="0"/>
              </a:rPr>
              <a:t>Patlatma deliği sondajlarında, genellikle döner kafalı, paletli tip ve tam hidrolik sondaj makineleri kullanılmaktadır. Taşıma mesafesinin ve yer değiştirmenin fazla olduğu çalışmalarda kamyona veya treylere monteli sondaj makineleri da kullanılmaktadır. </a:t>
            </a:r>
          </a:p>
          <a:p>
            <a:endParaRPr lang="tr-TR" dirty="0"/>
          </a:p>
        </p:txBody>
      </p:sp>
      <p:pic>
        <p:nvPicPr>
          <p:cNvPr id="33794" name="Picture 2" descr="Resim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351164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Resim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3"/>
            <a:ext cx="3271726" cy="300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1520" y="6093296"/>
            <a:ext cx="3707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Küçük çaplı patlatma deliklerinin delinmesinde kullanılan yerüstü çekiçli, paletli sondaj makinesi ve bileşenleri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364088" y="6165304"/>
            <a:ext cx="3491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Geniş çaplı patlatma deliklerinin delinmesinde kullanılan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kafalı, paletli bir sondaj makinesi ve bileşenleri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Döner Sondaj </a:t>
            </a:r>
            <a:r>
              <a:rPr lang="tr-TR" b="1" dirty="0" smtClean="0"/>
              <a:t>Ekipmanları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1. Sondaj Makinası </a:t>
            </a:r>
          </a:p>
          <a:p>
            <a:r>
              <a:rPr lang="tr-TR" dirty="0"/>
              <a:t>2. Takım (üstten alta doğru) </a:t>
            </a:r>
          </a:p>
          <a:p>
            <a:r>
              <a:rPr lang="tr-TR" dirty="0"/>
              <a:t>- Subaşlığı</a:t>
            </a:r>
          </a:p>
          <a:p>
            <a:r>
              <a:rPr lang="tr-TR" dirty="0"/>
              <a:t>- </a:t>
            </a:r>
            <a:r>
              <a:rPr lang="tr-TR" dirty="0" err="1"/>
              <a:t>Kelly</a:t>
            </a:r>
            <a:r>
              <a:rPr lang="tr-TR" dirty="0"/>
              <a:t> (döner kafalı </a:t>
            </a:r>
            <a:r>
              <a:rPr lang="tr-TR" dirty="0" err="1"/>
              <a:t>makinalarda</a:t>
            </a:r>
            <a:r>
              <a:rPr lang="tr-TR" dirty="0"/>
              <a:t> bulunmaz)</a:t>
            </a:r>
          </a:p>
          <a:p>
            <a:r>
              <a:rPr lang="tr-TR" dirty="0"/>
              <a:t>- </a:t>
            </a:r>
            <a:r>
              <a:rPr lang="tr-TR" dirty="0" err="1"/>
              <a:t>Tijler</a:t>
            </a:r>
            <a:endParaRPr lang="tr-TR" dirty="0"/>
          </a:p>
          <a:p>
            <a:r>
              <a:rPr lang="tr-TR" dirty="0"/>
              <a:t>- Ağırlık Boruları</a:t>
            </a:r>
          </a:p>
          <a:p>
            <a:r>
              <a:rPr lang="tr-TR" dirty="0"/>
              <a:t>- Matkaplar</a:t>
            </a:r>
          </a:p>
          <a:p>
            <a:r>
              <a:rPr lang="tr-TR" dirty="0"/>
              <a:t>- Saplar(Bağlantı Elemanları)</a:t>
            </a:r>
          </a:p>
          <a:p>
            <a:r>
              <a:rPr lang="tr-TR" dirty="0"/>
              <a:t>3. Diğer Ekipmanlar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sim3üü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836712"/>
            <a:ext cx="5256584" cy="47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67744" y="5661248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masalı makinede                                     Döner kafalı makinede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takım dizisi                                              takım dizisi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115616" y="6211669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3"/>
              </a:rPr>
              <a:t>https://www.youtube.com/watch?v=wC0mX3IIMyM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TAKIM </a:t>
            </a:r>
            <a:r>
              <a:rPr lang="tr-TR" dirty="0" smtClean="0"/>
              <a:t>= SONDAJ DİZİSİ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smtClean="0"/>
              <a:t>Subaşlığı=Fırdöndü=</a:t>
            </a:r>
            <a:r>
              <a:rPr lang="tr-T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tr-TR" dirty="0"/>
          </a:p>
          <a:p>
            <a:pPr algn="just"/>
            <a:r>
              <a:rPr lang="tr-TR" dirty="0">
                <a:latin typeface="Arial TR" pitchFamily="34" charset="0"/>
                <a:cs typeface="Arial TR" pitchFamily="34" charset="0"/>
              </a:rPr>
              <a:t>Subaşlığının ortası devridaim sıvısının geçebilmesi için delik olup, alttan </a:t>
            </a:r>
            <a:r>
              <a:rPr lang="tr-TR" dirty="0" err="1">
                <a:latin typeface="Arial TR" pitchFamily="34" charset="0"/>
                <a:cs typeface="Arial TR" pitchFamily="34" charset="0"/>
              </a:rPr>
              <a:t>kelly’e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 üstten bir kulpla kancaya ve gezici makaraya bir taraftan da pompa hortumuna bağlıdır. Subaşlığı; sondaj esnasında bütün delme takımını üzerinde taşır. Takımın dönme hareketini daha üst kısma iletmez, dolaşım sıvısını takım elemanlarına sevk eder.</a:t>
            </a:r>
          </a:p>
          <a:p>
            <a:endParaRPr lang="tr-TR" dirty="0"/>
          </a:p>
        </p:txBody>
      </p:sp>
      <p:pic>
        <p:nvPicPr>
          <p:cNvPr id="37890" name="Picture 2" descr="swiv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116632"/>
            <a:ext cx="99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Documents and Settings\Caglar @ytepe\Desktop\ÇOMÜ MLP\rig components\kelly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Caglar @ytepe\Desktop\ÇOMÜ MLP\rig components\kelly bu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427984" y="5373216"/>
            <a:ext cx="187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bushing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427984" y="3501008"/>
            <a:ext cx="1386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saver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sub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572000" y="908720"/>
            <a:ext cx="100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499992" y="2492896"/>
            <a:ext cx="166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RotaryHose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1979712" y="1340768"/>
            <a:ext cx="2664296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1763688" y="3717032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2051720" y="5589240"/>
            <a:ext cx="2448272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915816" y="2708920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Metin kutusu"/>
          <p:cNvSpPr txBox="1"/>
          <p:nvPr/>
        </p:nvSpPr>
        <p:spPr>
          <a:xfrm>
            <a:off x="4644008" y="6396335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Mouse hole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3059832" y="6597352"/>
            <a:ext cx="1584176" cy="2606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Metin kutusu"/>
          <p:cNvSpPr txBox="1"/>
          <p:nvPr/>
        </p:nvSpPr>
        <p:spPr>
          <a:xfrm>
            <a:off x="4355976" y="4509120"/>
            <a:ext cx="79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18 Düz Ok Bağlayıcısı"/>
          <p:cNvCxnSpPr/>
          <p:nvPr/>
        </p:nvCxnSpPr>
        <p:spPr>
          <a:xfrm>
            <a:off x="1763688" y="4725144"/>
            <a:ext cx="26642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Metin kutusu"/>
          <p:cNvSpPr txBox="1"/>
          <p:nvPr/>
        </p:nvSpPr>
        <p:spPr>
          <a:xfrm>
            <a:off x="4572000" y="580526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Drill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Pipe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23 Düz Ok Bağlayıcısı"/>
          <p:cNvCxnSpPr/>
          <p:nvPr/>
        </p:nvCxnSpPr>
        <p:spPr>
          <a:xfrm flipV="1">
            <a:off x="2843808" y="6021288"/>
            <a:ext cx="180020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Düz Ok Bağlayıcısı"/>
          <p:cNvCxnSpPr>
            <a:endCxn id="18" idx="3"/>
          </p:cNvCxnSpPr>
          <p:nvPr/>
        </p:nvCxnSpPr>
        <p:spPr>
          <a:xfrm flipH="1" flipV="1">
            <a:off x="5155426" y="4739953"/>
            <a:ext cx="1072758" cy="571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Kelly</a:t>
            </a:r>
            <a:r>
              <a:rPr lang="tr-TR" b="1" dirty="0"/>
              <a:t> (Köşeli Boru</a:t>
            </a:r>
            <a:r>
              <a:rPr lang="tr-TR" b="1" dirty="0" smtClean="0"/>
              <a:t>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Kelly</a:t>
            </a:r>
            <a:r>
              <a:rPr lang="tr-TR" dirty="0"/>
              <a:t>, döner masa aracığı ile motordan aldığı hareketi </a:t>
            </a:r>
            <a:r>
              <a:rPr lang="tr-TR" dirty="0" err="1"/>
              <a:t>tijlere</a:t>
            </a:r>
            <a:r>
              <a:rPr lang="tr-TR" dirty="0"/>
              <a:t> ve matkaba ileten takım elemanıdır.  </a:t>
            </a:r>
            <a:r>
              <a:rPr lang="tr-TR" dirty="0" err="1"/>
              <a:t>Kelly’nin</a:t>
            </a:r>
            <a:r>
              <a:rPr lang="tr-TR" dirty="0"/>
              <a:t> içi dolaşım sıvısının geçebilmesi için delikli olarak yapılmıştır. </a:t>
            </a:r>
            <a:r>
              <a:rPr lang="tr-TR" dirty="0" err="1"/>
              <a:t>Kelly</a:t>
            </a:r>
            <a:r>
              <a:rPr lang="tr-TR" dirty="0"/>
              <a:t> yapılışı itibariyle yuvarlak, 4 veya 6 köşe olmak üzere değişik tiplerdedir. 4 ve 6 köşeli olanları dönme hareketini döner masadan, yuvarlak olanları ise </a:t>
            </a:r>
            <a:r>
              <a:rPr lang="tr-TR" dirty="0" err="1"/>
              <a:t>kelly</a:t>
            </a:r>
            <a:r>
              <a:rPr lang="tr-TR" dirty="0"/>
              <a:t> yatağından alırlar.</a:t>
            </a:r>
          </a:p>
        </p:txBody>
      </p:sp>
      <p:sp>
        <p:nvSpPr>
          <p:cNvPr id="4" name="3 Dikdörtgen"/>
          <p:cNvSpPr/>
          <p:nvPr/>
        </p:nvSpPr>
        <p:spPr>
          <a:xfrm>
            <a:off x="1907704" y="5949280"/>
            <a:ext cx="440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Boyları 12.9-16.46 metre arasında değişebilir.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Documents and Settings\Caglar @ytepe\Desktop\ÇOMÜ MLP\rig components\kelly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Caglar @ytepe\Desktop\ÇOMÜ MLP\rig components\kelly bu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427984" y="5373216"/>
            <a:ext cx="187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bushing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427984" y="3501008"/>
            <a:ext cx="1386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saver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sub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572000" y="908720"/>
            <a:ext cx="100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499992" y="2492896"/>
            <a:ext cx="166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RotaryHose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1979712" y="1340768"/>
            <a:ext cx="2664296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1763688" y="3717032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2051720" y="5589240"/>
            <a:ext cx="2448272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915816" y="2708920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Metin kutusu"/>
          <p:cNvSpPr txBox="1"/>
          <p:nvPr/>
        </p:nvSpPr>
        <p:spPr>
          <a:xfrm>
            <a:off x="4644008" y="6396335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Mouse hole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3059832" y="6597352"/>
            <a:ext cx="1584176" cy="2606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Metin kutusu"/>
          <p:cNvSpPr txBox="1"/>
          <p:nvPr/>
        </p:nvSpPr>
        <p:spPr>
          <a:xfrm>
            <a:off x="4355976" y="4509120"/>
            <a:ext cx="79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18 Düz Ok Bağlayıcısı"/>
          <p:cNvCxnSpPr/>
          <p:nvPr/>
        </p:nvCxnSpPr>
        <p:spPr>
          <a:xfrm>
            <a:off x="1763688" y="4725144"/>
            <a:ext cx="26642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Metin kutusu"/>
          <p:cNvSpPr txBox="1"/>
          <p:nvPr/>
        </p:nvSpPr>
        <p:spPr>
          <a:xfrm>
            <a:off x="4572000" y="580526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Drill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Pipe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23 Düz Ok Bağlayıcısı"/>
          <p:cNvCxnSpPr/>
          <p:nvPr/>
        </p:nvCxnSpPr>
        <p:spPr>
          <a:xfrm flipV="1">
            <a:off x="2843808" y="6021288"/>
            <a:ext cx="180020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Düz Ok Bağlayıcısı"/>
          <p:cNvCxnSpPr>
            <a:endCxn id="18" idx="3"/>
          </p:cNvCxnSpPr>
          <p:nvPr/>
        </p:nvCxnSpPr>
        <p:spPr>
          <a:xfrm flipH="1" flipV="1">
            <a:off x="5155426" y="4739953"/>
            <a:ext cx="1072758" cy="571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CuadroTexto"/>
          <p:cNvSpPr txBox="1">
            <a:spLocks noChangeArrowheads="1"/>
          </p:cNvSpPr>
          <p:nvPr/>
        </p:nvSpPr>
        <p:spPr bwMode="auto">
          <a:xfrm>
            <a:off x="179512" y="62068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 Rotary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Table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(Döner Masa)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2 CuadroTexto"/>
          <p:cNvSpPr txBox="1">
            <a:spLocks noChangeArrowheads="1"/>
          </p:cNvSpPr>
          <p:nvPr/>
        </p:nvSpPr>
        <p:spPr bwMode="auto">
          <a:xfrm>
            <a:off x="323528" y="1268760"/>
            <a:ext cx="3200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masa, dönme sisteminin başlıca bileşenidir.</a:t>
            </a:r>
          </a:p>
          <a:p>
            <a:pPr algn="just">
              <a:buFont typeface="Arial" charset="0"/>
              <a:buChar char="•"/>
            </a:pPr>
            <a:endParaRPr lang="tr-T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Ortalama olarak 1.5 metre çaplı bir masa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görünümünde döndürme düzeneği elemanıdır.</a:t>
            </a:r>
          </a:p>
          <a:p>
            <a:pPr algn="just">
              <a:buFont typeface="Arial" charset="0"/>
              <a:buChar char="•"/>
            </a:pPr>
            <a:endParaRPr lang="tr-T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masa kule üzerinde yer alır ve “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Tork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” denilen kuvvetli dönme gücü üretir. 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1 CuadroTexto"/>
          <p:cNvSpPr txBox="1">
            <a:spLocks noChangeArrowheads="1"/>
          </p:cNvSpPr>
          <p:nvPr/>
        </p:nvSpPr>
        <p:spPr bwMode="auto">
          <a:xfrm>
            <a:off x="683568" y="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Kelly S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 Bileşenleri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6" descr="shutterstock rotary  table.JPG"/>
          <p:cNvPicPr>
            <a:picLocks noChangeAspect="1"/>
          </p:cNvPicPr>
          <p:nvPr/>
        </p:nvPicPr>
        <p:blipFill>
          <a:blip r:embed="rId3" cstate="print"/>
          <a:srcRect b="5795"/>
          <a:stretch>
            <a:fillRect/>
          </a:stretch>
        </p:blipFill>
        <p:spPr bwMode="auto">
          <a:xfrm>
            <a:off x="3657600" y="1600200"/>
            <a:ext cx="25130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8 CuadroTexto"/>
          <p:cNvSpPr txBox="1">
            <a:spLocks noChangeArrowheads="1"/>
          </p:cNvSpPr>
          <p:nvPr/>
        </p:nvSpPr>
        <p:spPr bwMode="auto">
          <a:xfrm>
            <a:off x="6553200" y="13970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Slip</a:t>
            </a:r>
            <a:r>
              <a:rPr lang="tr-TR" sz="3200" b="1" dirty="0" err="1" smtClean="0">
                <a:latin typeface="Times New Roman" pitchFamily="18" charset="0"/>
                <a:cs typeface="Times New Roman" pitchFamily="18" charset="0"/>
              </a:rPr>
              <a:t>ler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9 CuadroTexto"/>
          <p:cNvSpPr txBox="1">
            <a:spLocks noChangeArrowheads="1"/>
          </p:cNvSpPr>
          <p:nvPr/>
        </p:nvSpPr>
        <p:spPr bwMode="auto">
          <a:xfrm>
            <a:off x="6372200" y="1905000"/>
            <a:ext cx="2771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 dizisini bağlama işlemi sırasında, sondaj dizisini askıda tutmaya yarayan bir ekipmandır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10 Imagen" descr="726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505200"/>
            <a:ext cx="2667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11 Imagen" descr="Casing_Slips_CMS_Product6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5181600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12 Imagen" descr="VarcoDrillpipeslips12955857445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51054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/>
              <a:t>Elmaslı</a:t>
            </a:r>
            <a:r>
              <a:rPr lang="en-US" dirty="0"/>
              <a:t> </a:t>
            </a:r>
            <a:r>
              <a:rPr lang="en-US" dirty="0" err="1"/>
              <a:t>sondaj</a:t>
            </a:r>
            <a:r>
              <a:rPr lang="en-US" dirty="0"/>
              <a:t> </a:t>
            </a:r>
            <a:r>
              <a:rPr lang="en-US" dirty="0" err="1"/>
              <a:t>tekniğinde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ekipmanlar</a:t>
            </a:r>
            <a:r>
              <a:rPr lang="en-US" dirty="0"/>
              <a:t> </a:t>
            </a:r>
            <a:r>
              <a:rPr lang="en-US" dirty="0" err="1"/>
              <a:t>özel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seçilmiş</a:t>
            </a:r>
            <a:r>
              <a:rPr lang="en-US" dirty="0"/>
              <a:t>,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harflerle</a:t>
            </a:r>
            <a:r>
              <a:rPr lang="en-US" dirty="0"/>
              <a:t> </a:t>
            </a:r>
            <a:r>
              <a:rPr lang="en-US" dirty="0" err="1"/>
              <a:t>tanımlanmaktadırlar</a:t>
            </a:r>
            <a:r>
              <a:rPr lang="en-US" dirty="0"/>
              <a:t>. </a:t>
            </a:r>
            <a:endParaRPr lang="tr-TR" dirty="0" smtClean="0"/>
          </a:p>
          <a:p>
            <a:endParaRPr lang="tr-TR" dirty="0"/>
          </a:p>
          <a:p>
            <a:pPr algn="just"/>
            <a:r>
              <a:rPr lang="en-US" dirty="0" smtClean="0"/>
              <a:t>Bu </a:t>
            </a:r>
            <a:r>
              <a:rPr lang="en-US" dirty="0" err="1"/>
              <a:t>tanımlamada</a:t>
            </a:r>
            <a:r>
              <a:rPr lang="en-US" dirty="0"/>
              <a:t>, 3-Harfli </a:t>
            </a:r>
            <a:r>
              <a:rPr lang="en-US" dirty="0" err="1"/>
              <a:t>ve</a:t>
            </a:r>
            <a:r>
              <a:rPr lang="en-US" dirty="0"/>
              <a:t> 2-Harfli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değişik</a:t>
            </a:r>
            <a:r>
              <a:rPr lang="en-US" dirty="0"/>
              <a:t> </a:t>
            </a:r>
            <a:r>
              <a:rPr lang="en-US" dirty="0" err="1"/>
              <a:t>yöntem</a:t>
            </a:r>
            <a:r>
              <a:rPr lang="en-US" dirty="0"/>
              <a:t> </a:t>
            </a:r>
            <a:r>
              <a:rPr lang="en-US" dirty="0" err="1" smtClean="0"/>
              <a:t>uygulanmakta</a:t>
            </a:r>
            <a:r>
              <a:rPr lang="tr-TR" dirty="0" smtClean="0"/>
              <a:t>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64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CuadroTexto"/>
          <p:cNvSpPr txBox="1">
            <a:spLocks noChangeArrowheads="1"/>
          </p:cNvSpPr>
          <p:nvPr/>
        </p:nvSpPr>
        <p:spPr bwMode="auto">
          <a:xfrm>
            <a:off x="323528" y="2060848"/>
            <a:ext cx="5904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Kelly Bushing 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Master Bushing.</a:t>
            </a:r>
          </a:p>
        </p:txBody>
      </p:sp>
      <p:sp>
        <p:nvSpPr>
          <p:cNvPr id="14339" name="2 CuadroTexto"/>
          <p:cNvSpPr txBox="1">
            <a:spLocks noChangeArrowheads="1"/>
          </p:cNvSpPr>
          <p:nvPr/>
        </p:nvSpPr>
        <p:spPr bwMode="auto">
          <a:xfrm>
            <a:off x="467544" y="2780928"/>
            <a:ext cx="8001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tabla içinde bulunan bir çalışan dişli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 döndürür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 döndürür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in dönmesiyle ona uyumlu olan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kendi ekseni etrafında döner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 çalışma sistemi, İngiliz anahtarının cıvatayı döndürme sistemi ile benzerdir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 dizisi ve matkap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ile döndürülür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Corbel" pitchFamily="34" charset="0"/>
            </a:endParaRPr>
          </a:p>
        </p:txBody>
      </p:sp>
      <p:sp>
        <p:nvSpPr>
          <p:cNvPr id="14340" name="1 CuadroTexto"/>
          <p:cNvSpPr txBox="1">
            <a:spLocks noChangeArrowheads="1"/>
          </p:cNvSpPr>
          <p:nvPr/>
        </p:nvSpPr>
        <p:spPr bwMode="auto">
          <a:xfrm>
            <a:off x="609600" y="609600"/>
            <a:ext cx="497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Kelly S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 Bileşenleri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general description 2.gif"/>
          <p:cNvPicPr>
            <a:picLocks noChangeAspect="1"/>
          </p:cNvPicPr>
          <p:nvPr/>
        </p:nvPicPr>
        <p:blipFill>
          <a:blip r:embed="rId3" cstate="print"/>
          <a:srcRect l="68988" t="3217" r="2441" b="54784"/>
          <a:stretch>
            <a:fillRect/>
          </a:stretch>
        </p:blipFill>
        <p:spPr bwMode="auto">
          <a:xfrm>
            <a:off x="5940152" y="-1"/>
            <a:ext cx="3096344" cy="278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6_rotary_tab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1447800"/>
            <a:ext cx="37242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2 CuadroTexto"/>
          <p:cNvSpPr txBox="1">
            <a:spLocks noChangeArrowheads="1"/>
          </p:cNvSpPr>
          <p:nvPr/>
        </p:nvSpPr>
        <p:spPr bwMode="auto">
          <a:xfrm>
            <a:off x="467544" y="1196752"/>
            <a:ext cx="41784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 hareketli blok altında asılıdır ve kendine ait ağır bir motoru vardır.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Bir veya daha fazla elektrik veya hidrolik motordan oluşur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Bunlar “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Quill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” olarak adlanan kısa bir boru ile sondaj dizisine bağlanır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kule boyunca aşağı ve yukarı hareket edebilir</a:t>
            </a:r>
            <a:endParaRPr lang="en-US" sz="20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2 CuadroTexto"/>
          <p:cNvSpPr txBox="1">
            <a:spLocks noChangeArrowheads="1"/>
          </p:cNvSpPr>
          <p:nvPr/>
        </p:nvSpPr>
        <p:spPr bwMode="auto">
          <a:xfrm>
            <a:off x="827584" y="1412776"/>
            <a:ext cx="3657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stem Kelly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Kelly Bushing,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veya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master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kullanmaz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 sistemde döner tabla kullanılmaz.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5" descr="6_rotary_tab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1447800"/>
            <a:ext cx="37242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2 CuadroTexto"/>
          <p:cNvSpPr txBox="1">
            <a:spLocks noChangeArrowheads="1"/>
          </p:cNvSpPr>
          <p:nvPr/>
        </p:nvSpPr>
        <p:spPr bwMode="auto">
          <a:xfrm>
            <a:off x="685800" y="1371600"/>
            <a:ext cx="7772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sıkışma sıklığını azaltır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Sondajcılara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tijin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sökülmesi veya birleştirilmesinde hız kazandırır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çok derin sondajlar ve yönlü sondajlarda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tercih edilir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sondajda kullanılan el emeğinin çoğunu kullanmaz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tamamen otomatiktir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tüm ortamlarda kullanılabilir </a:t>
            </a:r>
            <a:endParaRPr lang="en-US" sz="20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Tij</a:t>
            </a:r>
            <a:r>
              <a:rPr lang="tr-TR" b="1" dirty="0" smtClean="0"/>
              <a:t>=Sondaj Borusu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>
            <a:normAutofit/>
          </a:bodyPr>
          <a:lstStyle/>
          <a:p>
            <a:pPr algn="just"/>
            <a:r>
              <a:rPr lang="tr-TR" sz="2800" dirty="0" err="1">
                <a:latin typeface="Arial TR" pitchFamily="34" charset="0"/>
                <a:cs typeface="Arial TR" pitchFamily="34" charset="0"/>
              </a:rPr>
              <a:t>Kelly’in</a:t>
            </a:r>
            <a:r>
              <a:rPr lang="tr-TR" sz="2800" dirty="0">
                <a:latin typeface="Arial TR" pitchFamily="34" charset="0"/>
                <a:cs typeface="Arial TR" pitchFamily="34" charset="0"/>
              </a:rPr>
              <a:t> döndürme hareketini matkaba ileten takım elemanlarıdır. İçleri dolaşım sıvısının geçmesi için boştur. </a:t>
            </a:r>
            <a:r>
              <a:rPr lang="tr-TR" sz="2800" dirty="0" err="1">
                <a:latin typeface="Arial TR" pitchFamily="34" charset="0"/>
                <a:cs typeface="Arial TR" pitchFamily="34" charset="0"/>
              </a:rPr>
              <a:t>Tijler</a:t>
            </a:r>
            <a:r>
              <a:rPr lang="tr-TR" sz="2800" dirty="0">
                <a:latin typeface="Arial TR" pitchFamily="34" charset="0"/>
                <a:cs typeface="Arial TR" pitchFamily="34" charset="0"/>
              </a:rPr>
              <a:t>, etli borulardır. Şok etkilerine ve burulmaya karşı direnç gösterebilmeleri için esnek çelikten yapılmaktadırlar.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556792"/>
            <a:ext cx="2494012" cy="43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612"/>
            <a:ext cx="6675157" cy="687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Documents and Settings\Caglar @ytepe\Desktop\ÇOMÜ MLP\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5" y="188640"/>
            <a:ext cx="2304255" cy="1728192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6876256" y="2708920"/>
            <a:ext cx="2069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tr-TR" dirty="0" smtClean="0"/>
              <a:t>Ana gövde genellikle 3 ½” veya 5” çapındadır. </a:t>
            </a:r>
          </a:p>
          <a:p>
            <a:pPr marL="342900" indent="-342900"/>
            <a:endParaRPr lang="tr-TR" dirty="0" smtClean="0"/>
          </a:p>
          <a:p>
            <a:pPr marL="342900" indent="-342900"/>
            <a:r>
              <a:rPr lang="tr-TR" dirty="0" smtClean="0"/>
              <a:t>Genellikle bir tane DP “Tek”, iki tane DP “çift”, üç DP ise </a:t>
            </a:r>
          </a:p>
          <a:p>
            <a:pPr marL="342900" indent="-342900"/>
            <a:r>
              <a:rPr lang="tr-TR" dirty="0" smtClean="0"/>
              <a:t>“</a:t>
            </a:r>
            <a:r>
              <a:rPr lang="tr-TR" dirty="0" err="1" smtClean="0"/>
              <a:t>stand</a:t>
            </a:r>
            <a:r>
              <a:rPr lang="tr-TR" dirty="0" smtClean="0"/>
              <a:t>” olarak adlandırılır. </a:t>
            </a:r>
            <a:endParaRPr lang="tr-T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Saplar (</a:t>
            </a:r>
            <a:r>
              <a:rPr lang="tr-TR" b="1" dirty="0"/>
              <a:t>Bağlantı Elemanları</a:t>
            </a:r>
            <a:r>
              <a:rPr lang="tr-TR" b="1" dirty="0" smtClean="0"/>
              <a:t>)=</a:t>
            </a:r>
            <a:r>
              <a:rPr lang="tr-TR" b="1" dirty="0" err="1" smtClean="0"/>
              <a:t>Subs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Değişik yada aynı sondaj dizisi elemanlarını </a:t>
            </a:r>
            <a:r>
              <a:rPr lang="tr-TR" dirty="0" smtClean="0"/>
              <a:t>birbirine bağlayan </a:t>
            </a:r>
            <a:r>
              <a:rPr lang="tr-TR" dirty="0"/>
              <a:t>özel yardımcı ara bağlantı gereçleridir.</a:t>
            </a:r>
          </a:p>
          <a:p>
            <a:r>
              <a:rPr lang="tr-TR" dirty="0"/>
              <a:t>• Şekilli boru ile su başlığı arasındaki bağlantı </a:t>
            </a:r>
            <a:r>
              <a:rPr lang="tr-TR" dirty="0" err="1"/>
              <a:t>kelly</a:t>
            </a:r>
            <a:r>
              <a:rPr lang="tr-TR" dirty="0"/>
              <a:t> üst </a:t>
            </a:r>
            <a:r>
              <a:rPr lang="tr-TR" dirty="0" err="1" smtClean="0"/>
              <a:t>sub</a:t>
            </a:r>
            <a:r>
              <a:rPr lang="tr-TR" smtClean="0"/>
              <a:t> ile </a:t>
            </a:r>
            <a:r>
              <a:rPr lang="tr-TR" dirty="0"/>
              <a:t>sağlanır.</a:t>
            </a:r>
          </a:p>
          <a:p>
            <a:r>
              <a:rPr lang="tr-TR" dirty="0"/>
              <a:t>• Şekilli boru ile </a:t>
            </a:r>
            <a:r>
              <a:rPr lang="tr-TR" dirty="0" err="1"/>
              <a:t>tijler</a:t>
            </a:r>
            <a:r>
              <a:rPr lang="tr-TR" dirty="0"/>
              <a:t> arasındaki bağlantı </a:t>
            </a:r>
            <a:r>
              <a:rPr lang="tr-TR" dirty="0" err="1"/>
              <a:t>kelly</a:t>
            </a:r>
            <a:r>
              <a:rPr lang="tr-TR" dirty="0"/>
              <a:t> alt </a:t>
            </a:r>
            <a:r>
              <a:rPr lang="tr-TR" dirty="0" err="1"/>
              <a:t>sub</a:t>
            </a:r>
            <a:r>
              <a:rPr lang="tr-TR" dirty="0"/>
              <a:t> </a:t>
            </a:r>
            <a:r>
              <a:rPr lang="tr-TR" dirty="0" smtClean="0"/>
              <a:t>ile sağlanır</a:t>
            </a:r>
            <a:r>
              <a:rPr lang="tr-TR" dirty="0"/>
              <a:t>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05350"/>
            <a:ext cx="28575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8433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Ağırlık </a:t>
            </a:r>
            <a:r>
              <a:rPr lang="tr-TR" b="1" dirty="0" smtClean="0"/>
              <a:t>Boruları=</a:t>
            </a:r>
            <a:r>
              <a:rPr lang="tr-TR" dirty="0" err="1"/>
              <a:t>Drill</a:t>
            </a:r>
            <a:r>
              <a:rPr lang="tr-TR" dirty="0"/>
              <a:t> </a:t>
            </a:r>
            <a:r>
              <a:rPr lang="tr-TR" dirty="0" err="1"/>
              <a:t>collar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268760"/>
            <a:ext cx="4464496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>
                <a:latin typeface="Arial TR" pitchFamily="34" charset="0"/>
                <a:cs typeface="Arial TR" pitchFamily="34" charset="0"/>
              </a:rPr>
              <a:t>Ağırlık boruları, matkap üzerine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baskı (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yük) uygulamak, titreşimleri önlemek ve kuyunun sapmadan delinmesini sağlamak amacıyla kullanılmaktadır. Boyları dış çap ve et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kalınlıkları 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bağlı olarak, genelde,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9.15 - 12.80 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metre arasında değişir.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662929" cy="550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00B0F0"/>
                </a:solidFill>
              </a:rPr>
              <a:t>Döner sondajlarda kullanılan ağırlık</a:t>
            </a:r>
            <a:br>
              <a:rPr lang="tr-TR" dirty="0">
                <a:solidFill>
                  <a:srgbClr val="00B0F0"/>
                </a:solidFill>
              </a:rPr>
            </a:br>
            <a:r>
              <a:rPr lang="tr-TR" dirty="0">
                <a:solidFill>
                  <a:srgbClr val="00B0F0"/>
                </a:solidFill>
              </a:rPr>
              <a:t>borularının görevleri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Formasyonların parçalanması için </a:t>
            </a:r>
            <a:r>
              <a:rPr lang="tr-TR" dirty="0" smtClean="0"/>
              <a:t>delici üzerine </a:t>
            </a:r>
            <a:r>
              <a:rPr lang="tr-TR" dirty="0"/>
              <a:t>ağırlık sağlama</a:t>
            </a:r>
          </a:p>
          <a:p>
            <a:pPr>
              <a:buNone/>
            </a:pPr>
            <a:r>
              <a:rPr lang="tr-TR" dirty="0"/>
              <a:t>• Nötr (ölü nokta) noktayı üzerine alma</a:t>
            </a:r>
          </a:p>
          <a:p>
            <a:pPr>
              <a:buNone/>
            </a:pPr>
            <a:r>
              <a:rPr lang="tr-TR" dirty="0"/>
              <a:t>• Titreşimi önleme</a:t>
            </a:r>
          </a:p>
          <a:p>
            <a:pPr>
              <a:buNone/>
            </a:pPr>
            <a:r>
              <a:rPr lang="tr-TR" dirty="0"/>
              <a:t>• Burkulmayı önleme</a:t>
            </a:r>
          </a:p>
          <a:p>
            <a:pPr>
              <a:buNone/>
            </a:pPr>
            <a:r>
              <a:rPr lang="tr-TR" dirty="0"/>
              <a:t>• Sapmayı önleme</a:t>
            </a:r>
          </a:p>
          <a:p>
            <a:pPr>
              <a:buNone/>
            </a:pPr>
            <a:r>
              <a:rPr lang="tr-TR" dirty="0"/>
              <a:t>• Matkap tüketimini azaltma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3-Harfli </a:t>
            </a:r>
            <a:r>
              <a:rPr lang="en-US" i="1" dirty="0" err="1" smtClean="0"/>
              <a:t>İsimlendirme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tr-TR" dirty="0" smtClean="0"/>
              <a:t>Birinci harf, ekipmanın kullanılacak olduğu standart kuyu çapını göstermektedir. D.C.D.M.A. standartlarında küçükten büyüğe doğru E, A, B, N ve H olmak üzere beş adet standart kuyu çapı mevcut bulunmaktadır. 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İkinci harf, grup cinsini gösterir ve ekipmanın hangi cins ve serideki ekipmanlarla bir arada kullanılacağını ifade eder.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Üçüncü harf, o ekipmanın dizaynını (serisini, tipini ve özelliklerini) ifade eder.</a:t>
            </a:r>
          </a:p>
          <a:p>
            <a:pPr algn="just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Örneğin, NWM </a:t>
            </a:r>
            <a:r>
              <a:rPr lang="tr-TR" dirty="0" err="1" smtClean="0"/>
              <a:t>karotiyer</a:t>
            </a:r>
            <a:r>
              <a:rPr lang="tr-TR" dirty="0" smtClean="0"/>
              <a:t> dendiği zaman; birinci harf olan N, bu </a:t>
            </a:r>
            <a:r>
              <a:rPr lang="tr-TR" dirty="0" err="1" smtClean="0"/>
              <a:t>karotiyerin</a:t>
            </a:r>
            <a:r>
              <a:rPr lang="tr-TR" dirty="0" smtClean="0"/>
              <a:t> N-çaplı kuyuda kullanılacağını, ikinci harf olan W, bu </a:t>
            </a:r>
            <a:r>
              <a:rPr lang="tr-TR" dirty="0" err="1" smtClean="0"/>
              <a:t>karotiyerin</a:t>
            </a:r>
            <a:r>
              <a:rPr lang="tr-TR" dirty="0" smtClean="0"/>
              <a:t> W serisi </a:t>
            </a:r>
            <a:r>
              <a:rPr lang="tr-TR" dirty="0" err="1" smtClean="0"/>
              <a:t>tijlerle</a:t>
            </a:r>
            <a:r>
              <a:rPr lang="tr-TR" dirty="0" smtClean="0"/>
              <a:t> kullanılacağını, üçüncü harf olan M ise, bu </a:t>
            </a:r>
            <a:r>
              <a:rPr lang="tr-TR" dirty="0" err="1" smtClean="0"/>
              <a:t>karotiyerin</a:t>
            </a:r>
            <a:r>
              <a:rPr lang="tr-TR" dirty="0" smtClean="0"/>
              <a:t> M-serisi, çift tüplü ve döner kafalı olduğunu ifade eder.</a:t>
            </a:r>
          </a:p>
          <a:p>
            <a:pPr algn="just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Tüm standart </a:t>
            </a:r>
            <a:r>
              <a:rPr lang="tr-TR" dirty="0" err="1" smtClean="0"/>
              <a:t>karotiyerler</a:t>
            </a:r>
            <a:r>
              <a:rPr lang="tr-TR" dirty="0" smtClean="0"/>
              <a:t> ile bu </a:t>
            </a:r>
            <a:r>
              <a:rPr lang="tr-TR" dirty="0" err="1" smtClean="0"/>
              <a:t>karotiyerlere</a:t>
            </a:r>
            <a:r>
              <a:rPr lang="tr-TR" dirty="0" smtClean="0"/>
              <a:t> ait parçalar, elmas kronlar, </a:t>
            </a:r>
            <a:r>
              <a:rPr lang="tr-TR" dirty="0" err="1" smtClean="0"/>
              <a:t>portkronlar</a:t>
            </a:r>
            <a:r>
              <a:rPr lang="tr-TR" dirty="0" smtClean="0"/>
              <a:t> ve </a:t>
            </a:r>
            <a:r>
              <a:rPr lang="tr-TR" dirty="0" err="1" smtClean="0"/>
              <a:t>vidya</a:t>
            </a:r>
            <a:r>
              <a:rPr lang="tr-TR" dirty="0" smtClean="0"/>
              <a:t> kronlar, 3-Harfli sistemde adlandırılmaktadır. (BWG </a:t>
            </a:r>
            <a:r>
              <a:rPr lang="tr-TR" dirty="0" err="1" smtClean="0"/>
              <a:t>keçir</a:t>
            </a:r>
            <a:r>
              <a:rPr lang="tr-TR" dirty="0" smtClean="0"/>
              <a:t>, NXM </a:t>
            </a:r>
            <a:r>
              <a:rPr lang="tr-TR" dirty="0" err="1" smtClean="0"/>
              <a:t>karotiyer</a:t>
            </a:r>
            <a:r>
              <a:rPr lang="tr-TR" dirty="0" smtClean="0"/>
              <a:t>, AWG </a:t>
            </a:r>
            <a:r>
              <a:rPr lang="tr-TR" dirty="0" err="1" smtClean="0"/>
              <a:t>portkron</a:t>
            </a:r>
            <a:r>
              <a:rPr lang="tr-TR" dirty="0" smtClean="0"/>
              <a:t>, DWB elmas kron, gibi) (Alpan, 1969).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9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Matkap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Takımın en altında yer alan ve kendi ekseni etrafında dönerek kazı işlemini gerçekleştiren sondaj elemanlarına matkap denilmektedir. </a:t>
            </a:r>
            <a:endParaRPr lang="tr-TR" dirty="0" smtClean="0"/>
          </a:p>
          <a:p>
            <a:pPr>
              <a:buNone/>
            </a:pPr>
            <a:r>
              <a:rPr lang="tr-TR" dirty="0"/>
              <a:t> </a:t>
            </a: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01008"/>
            <a:ext cx="1374903" cy="1872208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144587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645024"/>
            <a:ext cx="1152128" cy="177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1403648" y="5661248"/>
            <a:ext cx="6899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 Üç konili matkap   </a:t>
            </a:r>
            <a:r>
              <a:rPr lang="tr-TR" i="1" dirty="0" smtClean="0"/>
              <a:t>                                                              </a:t>
            </a:r>
            <a:r>
              <a:rPr lang="tr-TR" i="1" dirty="0"/>
              <a:t>Kanatlı matkaplar </a:t>
            </a:r>
            <a:endParaRPr lang="tr-T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Kuyu </a:t>
            </a:r>
            <a:r>
              <a:rPr lang="tr-TR" b="1" dirty="0" smtClean="0"/>
              <a:t>Genişleticiler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268760"/>
            <a:ext cx="4402832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tr-TR" dirty="0"/>
              <a:t>Büyük çaplı bir kuyu açılacaksa, kuyuyu büyük çaplı </a:t>
            </a:r>
            <a:r>
              <a:rPr lang="tr-TR" dirty="0" smtClean="0"/>
              <a:t>bir matkapla </a:t>
            </a:r>
            <a:r>
              <a:rPr lang="tr-TR" dirty="0"/>
              <a:t>açmak oldukça güç ve zordur.</a:t>
            </a:r>
          </a:p>
          <a:p>
            <a:pPr algn="just"/>
            <a:r>
              <a:rPr lang="tr-TR" dirty="0"/>
              <a:t>• Önce küçük çaplı matkaplarla delik açılarak daha </a:t>
            </a:r>
            <a:r>
              <a:rPr lang="tr-TR" dirty="0" smtClean="0"/>
              <a:t>sonra istenen </a:t>
            </a:r>
            <a:r>
              <a:rPr lang="tr-TR" dirty="0"/>
              <a:t>çapa deliğin getirilmesi için </a:t>
            </a:r>
            <a:r>
              <a:rPr lang="tr-TR" dirty="0" smtClean="0"/>
              <a:t>genişletme matkaplarından </a:t>
            </a:r>
            <a:r>
              <a:rPr lang="tr-TR" dirty="0"/>
              <a:t>yararlanılır.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268760"/>
            <a:ext cx="2509559" cy="523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Kuyu </a:t>
            </a:r>
            <a:r>
              <a:rPr lang="tr-TR" b="1" dirty="0" smtClean="0"/>
              <a:t>Saptırmazlar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tr-TR" dirty="0" smtClean="0"/>
              <a:t>Çapları kuyu çapında olan ve sarsıntıları emerek matkabın kuyuda  istikrarlı bir yönde gitmesini sağlayan özel borulardır. </a:t>
            </a:r>
          </a:p>
          <a:p>
            <a:pPr algn="just"/>
            <a:r>
              <a:rPr lang="tr-TR" dirty="0" smtClean="0"/>
              <a:t>Sondaj </a:t>
            </a:r>
            <a:r>
              <a:rPr lang="tr-TR" dirty="0"/>
              <a:t>sırasında sondaj dizisinin kuyu içerisinde kendi </a:t>
            </a:r>
            <a:r>
              <a:rPr lang="tr-TR" dirty="0" smtClean="0"/>
              <a:t>ağırlığı altında </a:t>
            </a:r>
            <a:r>
              <a:rPr lang="tr-TR" dirty="0"/>
              <a:t>bükülmesini önlemek amacı ile kullanılırlar.</a:t>
            </a:r>
          </a:p>
          <a:p>
            <a:pPr algn="just">
              <a:buNone/>
            </a:pPr>
            <a:r>
              <a:rPr lang="tr-TR" dirty="0"/>
              <a:t>• Kullanılan sapmaz sayısı, dizinin uzunluğuna, kuyu ve </a:t>
            </a:r>
            <a:r>
              <a:rPr lang="tr-TR" dirty="0" smtClean="0"/>
              <a:t>kullanılan boru </a:t>
            </a:r>
            <a:r>
              <a:rPr lang="tr-TR" dirty="0"/>
              <a:t>çapına, geçilen formasyonların türüne ve kuyunun </a:t>
            </a:r>
            <a:r>
              <a:rPr lang="tr-TR" dirty="0" smtClean="0"/>
              <a:t>eğimine bağlı </a:t>
            </a:r>
            <a:r>
              <a:rPr lang="tr-TR" dirty="0"/>
              <a:t>olarak değişir</a:t>
            </a:r>
            <a:r>
              <a:rPr lang="tr-TR" dirty="0" smtClean="0"/>
              <a:t>.</a:t>
            </a:r>
          </a:p>
          <a:p>
            <a:pPr algn="just">
              <a:buNone/>
            </a:pPr>
            <a:endParaRPr lang="tr-TR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09313" y="2499599"/>
            <a:ext cx="6216800" cy="217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51520" y="908720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5. BOP Sistemi (</a:t>
            </a:r>
            <a:r>
              <a:rPr lang="tr-TR" sz="2400" b="1" dirty="0" err="1" smtClean="0"/>
              <a:t>Blowout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Prevention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System</a:t>
            </a:r>
            <a:r>
              <a:rPr lang="tr-TR" sz="2400" b="1" dirty="0" smtClean="0"/>
              <a:t>) </a:t>
            </a:r>
          </a:p>
          <a:p>
            <a:pPr algn="just"/>
            <a:r>
              <a:rPr lang="tr-TR" sz="2400" dirty="0" smtClean="0"/>
              <a:t>Sondaj yapılan kuyunun içindeki çamurun oluşturduğu hidrostatik basınç, formasyondaki akışkanın basıncından küçük olursa formasyondan kuyuya doğru bir akış başlayacaktır. Formasyondaki akışkanın, kuyudaki çamuru dışarı atıp artezyen yapmasına “</a:t>
            </a:r>
            <a:r>
              <a:rPr lang="tr-TR" sz="2400" dirty="0" err="1" smtClean="0"/>
              <a:t>Blow</a:t>
            </a:r>
            <a:r>
              <a:rPr lang="tr-TR" sz="2400" dirty="0" smtClean="0"/>
              <a:t> </a:t>
            </a:r>
            <a:r>
              <a:rPr lang="tr-TR" sz="2400" dirty="0" err="1" smtClean="0"/>
              <a:t>Out</a:t>
            </a:r>
            <a:r>
              <a:rPr lang="tr-TR" sz="2400" dirty="0" smtClean="0"/>
              <a:t>” denir.  </a:t>
            </a:r>
            <a:r>
              <a:rPr lang="tr-TR" sz="2400" dirty="0" err="1" smtClean="0"/>
              <a:t>Blow</a:t>
            </a:r>
            <a:r>
              <a:rPr lang="tr-TR" sz="2400" dirty="0" smtClean="0"/>
              <a:t> </a:t>
            </a:r>
            <a:r>
              <a:rPr lang="tr-TR" sz="2400" dirty="0" err="1" smtClean="0"/>
              <a:t>Out</a:t>
            </a:r>
            <a:r>
              <a:rPr lang="tr-TR" sz="2400" dirty="0" smtClean="0"/>
              <a:t> olduğunda kuyu ağzından çok yüksek basınçla çıkan akışkan kuleye, ekipmanlara ve en önemlisi kulede çalışan personele hayati derecede zarar verir.  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pPr algn="just"/>
            <a:r>
              <a:rPr lang="tr-TR" sz="2400" dirty="0" smtClean="0"/>
              <a:t>Formasyondan kuyuya akış başladığı anda bunu durdurabilmek için, kuyuyu izole etmek (kapatmak) gerekmektedir. Kuyuyu kapatmakta kullanılan emniyet  vanaları sistemi “BOP Sistemi” olarak adlandırılmaktadır. </a:t>
            </a:r>
            <a:endParaRPr lang="tr-TR" sz="2400" dirty="0"/>
          </a:p>
        </p:txBody>
      </p:sp>
      <p:sp>
        <p:nvSpPr>
          <p:cNvPr id="3" name="2 Dikdörtgen"/>
          <p:cNvSpPr/>
          <p:nvPr/>
        </p:nvSpPr>
        <p:spPr>
          <a:xfrm>
            <a:off x="2339752" y="260648"/>
            <a:ext cx="348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smtClean="0"/>
              <a:t>B. Kule Ekipmanları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818" y="2636912"/>
            <a:ext cx="556718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Dikdörtgen"/>
          <p:cNvSpPr/>
          <p:nvPr/>
        </p:nvSpPr>
        <p:spPr>
          <a:xfrm>
            <a:off x="539552" y="980728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5. BOP Sistemi (</a:t>
            </a:r>
            <a:r>
              <a:rPr lang="tr-TR" sz="2400" b="1" dirty="0" err="1" smtClean="0"/>
              <a:t>Blowout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Prevention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System</a:t>
            </a:r>
            <a:r>
              <a:rPr lang="tr-TR" sz="2400" b="1" dirty="0" smtClean="0"/>
              <a:t>) </a:t>
            </a:r>
          </a:p>
          <a:p>
            <a:r>
              <a:rPr lang="tr-TR" sz="2400" dirty="0" err="1" smtClean="0"/>
              <a:t>BOP’ler</a:t>
            </a:r>
            <a:r>
              <a:rPr lang="tr-TR" sz="2400" dirty="0" smtClean="0"/>
              <a:t> farklı basınç değerlerini karşılama yetilerine sahiptirler. BOP sistemini </a:t>
            </a:r>
          </a:p>
          <a:p>
            <a:r>
              <a:rPr lang="tr-TR" sz="2400" dirty="0" smtClean="0"/>
              <a:t>oluşturan 3 temel ekipman/donanım vardır:</a:t>
            </a:r>
          </a:p>
          <a:p>
            <a:r>
              <a:rPr lang="tr-TR" sz="2400" dirty="0" smtClean="0"/>
              <a:t> </a:t>
            </a:r>
          </a:p>
          <a:p>
            <a:r>
              <a:rPr lang="tr-TR" sz="2400" dirty="0" smtClean="0"/>
              <a:t>a. BOP </a:t>
            </a:r>
          </a:p>
          <a:p>
            <a:r>
              <a:rPr lang="tr-TR" sz="2400" dirty="0" smtClean="0"/>
              <a:t>b. Kontrol Paneli </a:t>
            </a:r>
          </a:p>
          <a:p>
            <a:r>
              <a:rPr lang="tr-TR" sz="2400" dirty="0" smtClean="0"/>
              <a:t>c. </a:t>
            </a:r>
            <a:r>
              <a:rPr lang="tr-TR" sz="2400" dirty="0" err="1" smtClean="0"/>
              <a:t>Choke</a:t>
            </a:r>
            <a:r>
              <a:rPr lang="tr-TR" sz="2400" dirty="0" smtClean="0"/>
              <a:t> </a:t>
            </a:r>
            <a:r>
              <a:rPr lang="tr-TR" sz="2400" dirty="0" err="1" smtClean="0"/>
              <a:t>Manifoldu</a:t>
            </a:r>
            <a:r>
              <a:rPr lang="tr-TR" sz="2400" dirty="0" smtClean="0"/>
              <a:t> </a:t>
            </a:r>
          </a:p>
        </p:txBody>
      </p:sp>
      <p:sp>
        <p:nvSpPr>
          <p:cNvPr id="3" name="2 Dikdörtgen"/>
          <p:cNvSpPr/>
          <p:nvPr/>
        </p:nvSpPr>
        <p:spPr>
          <a:xfrm>
            <a:off x="2549745" y="260648"/>
            <a:ext cx="306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smtClean="0"/>
              <a:t>Kule Ekipmanları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60626"/>
            <a:ext cx="3563887" cy="159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Düz Ok Bağlayıcısı"/>
          <p:cNvCxnSpPr>
            <a:stCxn id="2051" idx="0"/>
          </p:cNvCxnSpPr>
          <p:nvPr/>
        </p:nvCxnSpPr>
        <p:spPr>
          <a:xfrm flipV="1">
            <a:off x="1781944" y="2996952"/>
            <a:ext cx="3654152" cy="22636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3635896" y="5949280"/>
            <a:ext cx="1656184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Caglar @ytepe\Desktop\ÇOMÜ MLP\rig components\ch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6372200" y="4509120"/>
            <a:ext cx="7200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V="1">
            <a:off x="4788024" y="4221088"/>
            <a:ext cx="7200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Metin kutusu"/>
          <p:cNvSpPr txBox="1"/>
          <p:nvPr/>
        </p:nvSpPr>
        <p:spPr>
          <a:xfrm>
            <a:off x="4788024" y="357301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5580112" y="5157192"/>
            <a:ext cx="23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Choke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Manifoldu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1475656" y="5373216"/>
            <a:ext cx="3707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tr-TR" sz="2000" b="1" dirty="0" smtClean="0">
                <a:solidFill>
                  <a:srgbClr val="002060"/>
                </a:solidFill>
              </a:rPr>
              <a:t>      </a:t>
            </a:r>
            <a:r>
              <a:rPr lang="tr-TR" sz="2000" b="1" dirty="0" err="1" smtClean="0">
                <a:solidFill>
                  <a:srgbClr val="002060"/>
                </a:solidFill>
              </a:rPr>
              <a:t>Kuyubaşında</a:t>
            </a:r>
            <a:r>
              <a:rPr lang="tr-TR" sz="2000" b="1" dirty="0" smtClean="0">
                <a:solidFill>
                  <a:srgbClr val="002060"/>
                </a:solidFill>
              </a:rPr>
              <a:t> biriken basıncın blöf edildiği değişik çapta vanalardan oluşan  sisteme </a:t>
            </a:r>
            <a:r>
              <a:rPr lang="tr-TR" sz="2000" b="1" dirty="0" err="1" smtClean="0">
                <a:solidFill>
                  <a:srgbClr val="002060"/>
                </a:solidFill>
              </a:rPr>
              <a:t>Choke</a:t>
            </a:r>
            <a:r>
              <a:rPr lang="tr-TR" sz="2000" b="1" dirty="0" smtClean="0">
                <a:solidFill>
                  <a:srgbClr val="002060"/>
                </a:solidFill>
              </a:rPr>
              <a:t> </a:t>
            </a:r>
            <a:r>
              <a:rPr lang="tr-TR" sz="2000" b="1" dirty="0" err="1" smtClean="0">
                <a:solidFill>
                  <a:srgbClr val="002060"/>
                </a:solidFill>
              </a:rPr>
              <a:t>Manifoldu</a:t>
            </a:r>
            <a:r>
              <a:rPr lang="tr-TR" sz="2000" b="1" dirty="0" smtClean="0">
                <a:solidFill>
                  <a:srgbClr val="002060"/>
                </a:solidFill>
              </a:rPr>
              <a:t> denir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aglar @ytepe\Desktop\ÇOMÜ MLP\rig components\BOP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</p:spPr>
      </p:pic>
      <p:pic>
        <p:nvPicPr>
          <p:cNvPr id="3075" name="Picture 3" descr="C:\Documents and Settings\Caglar @ytepe\Desktop\ÇOMÜ MLP\rig components\ch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475989" cy="3356992"/>
          </a:xfrm>
          <a:prstGeom prst="rect">
            <a:avLst/>
          </a:prstGeom>
          <a:noFill/>
        </p:spPr>
      </p:pic>
      <p:pic>
        <p:nvPicPr>
          <p:cNvPr id="3076" name="Picture 4" descr="C:\Documents and Settings\Caglar @ytepe\Desktop\ÇOMÜ MLP\rig components\BO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1008"/>
            <a:ext cx="4475989" cy="3356992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2843808" y="1844824"/>
            <a:ext cx="9361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1979712" y="1484784"/>
            <a:ext cx="79208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7" y="3501008"/>
            <a:ext cx="1907704" cy="332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7032"/>
            <a:ext cx="241615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Metin kutusu"/>
          <p:cNvSpPr txBox="1"/>
          <p:nvPr/>
        </p:nvSpPr>
        <p:spPr>
          <a:xfrm>
            <a:off x="2843808" y="393305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6372200" y="33265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4788024" y="6396335"/>
            <a:ext cx="2047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Kontrol Paneli 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Caglar @ytepe\Desktop\ÇOMÜ MLP\BLOW OUT\drilling rig burning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174" y="1196752"/>
            <a:ext cx="4613826" cy="3528392"/>
          </a:xfrm>
          <a:prstGeom prst="rect">
            <a:avLst/>
          </a:prstGeom>
          <a:noFill/>
        </p:spPr>
      </p:pic>
      <p:pic>
        <p:nvPicPr>
          <p:cNvPr id="6147" name="Picture 3" descr="C:\Documents and Settings\Caglar @ytepe\Desktop\ÇOMÜ MLP\BLOW OUT\imag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99992" cy="3539518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347864" y="404664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Blow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Out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755576" y="566124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4"/>
              </a:rPr>
              <a:t>https://www.youtube.com/watch?v=yYkn36DNGTI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347864" y="404664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Blow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Out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C:\Documents and Settings\Caglar @ytepe\Desktop\ÇOMÜ MLP\blow out at the rig 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24744"/>
            <a:ext cx="5688632" cy="4654336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432175" y="762000"/>
            <a:ext cx="26638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UPETROM F320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555875" y="1371600"/>
            <a:ext cx="3997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6200 metre sondaj kapasitesi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43.6 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320 ton Kule Taşıma Kapasitesi</a:t>
            </a:r>
          </a:p>
        </p:txBody>
      </p:sp>
      <p:pic>
        <p:nvPicPr>
          <p:cNvPr id="31749" name="Picture 4" descr="mem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17097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3733800" y="2438400"/>
            <a:ext cx="22018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tr-TR" sz="2000" dirty="0">
                <a:solidFill>
                  <a:srgbClr val="FF0000"/>
                </a:solidFill>
              </a:rPr>
              <a:t>UPETROM F200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627313" y="2971800"/>
            <a:ext cx="424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4000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41.7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200 ton Kule Taşıma Kapasitesi</a:t>
            </a:r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3733800" y="4114800"/>
            <a:ext cx="1820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EMSCO 550</a:t>
            </a:r>
          </a:p>
        </p:txBody>
      </p:sp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2555875" y="4714875"/>
            <a:ext cx="43005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2800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40.54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180 ton Kule Taşıma Kapasitesi</a:t>
            </a:r>
          </a:p>
        </p:txBody>
      </p:sp>
      <p:pic>
        <p:nvPicPr>
          <p:cNvPr id="31754" name="Picture 9" descr="3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581525"/>
            <a:ext cx="17907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79388" y="6407150"/>
            <a:ext cx="3603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611188" y="260350"/>
            <a:ext cx="568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 dirty="0">
                <a:solidFill>
                  <a:srgbClr val="00B0F0"/>
                </a:solidFill>
              </a:rPr>
              <a:t>TPAO KULELERİNE ÖRNEKLER</a:t>
            </a:r>
          </a:p>
        </p:txBody>
      </p:sp>
    </p:spTree>
    <p:extLst>
      <p:ext uri="{BB962C8B-B14F-4D97-AF65-F5344CB8AC3E}">
        <p14:creationId xmlns:p14="http://schemas.microsoft.com/office/powerpoint/2010/main" val="14163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530458"/>
            <a:ext cx="5232678" cy="585087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123728" y="764704"/>
            <a:ext cx="4968552" cy="54726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025" y="4797425"/>
            <a:ext cx="15779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581400" y="762000"/>
            <a:ext cx="23764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EMSCO 350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2590800" y="1219200"/>
            <a:ext cx="42497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1850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38.71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130 ton Kule Taşıma Kapasitesi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3962400" y="2286000"/>
            <a:ext cx="15319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NAT 80/B</a:t>
            </a: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2590800" y="2819400"/>
            <a:ext cx="45513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3750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41.45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217 ton Kule Taşıma Kapasitesi</a:t>
            </a: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3810000" y="3886200"/>
            <a:ext cx="18430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NATIONAL 1</a:t>
            </a: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2555875" y="4419600"/>
            <a:ext cx="417671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Workover Kulesi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3600 metre Sondaj Kapasitesi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34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136 ton Kule Taşıma Kapasitesi</a:t>
            </a:r>
          </a:p>
        </p:txBody>
      </p:sp>
      <p:pic>
        <p:nvPicPr>
          <p:cNvPr id="32778" name="Picture 9" descr="mem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17097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179388" y="6407150"/>
            <a:ext cx="3603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611188" y="260350"/>
            <a:ext cx="568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 dirty="0">
                <a:solidFill>
                  <a:srgbClr val="FF0000"/>
                </a:solidFill>
              </a:rPr>
              <a:t>TPAO KULELERİNE ÖRNEKLER</a:t>
            </a:r>
          </a:p>
        </p:txBody>
      </p:sp>
    </p:spTree>
    <p:extLst>
      <p:ext uri="{BB962C8B-B14F-4D97-AF65-F5344CB8AC3E}">
        <p14:creationId xmlns:p14="http://schemas.microsoft.com/office/powerpoint/2010/main" val="30104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2-Harfli </a:t>
            </a:r>
            <a:r>
              <a:rPr lang="en-US" i="1" dirty="0" err="1" smtClean="0"/>
              <a:t>İsimlendirme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Birinci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3-Harfli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tanımlamada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olduğu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gibi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ekipmanın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kullanılacak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olduğu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kuyu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çapını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gösterir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İkinci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ekipmanın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cinsini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dizaynını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birlikte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ifade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Örneğin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NW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veya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NX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dendiği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zaman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birinci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tijlerin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çaplı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kuyuda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kullanılacağını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ikinci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veya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X,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tijlerin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hangi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tip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ekipmanlarla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kullanılacağının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yanı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sıra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tijlerin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tip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özelliklerini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ifade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eder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01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Standartlaşmanın Sağladığı Faydalar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tr-TR" dirty="0" smtClean="0"/>
              <a:t>1.   Çeşitli ülkelerde ve değişik firmalar tarafından imal edilen sondaj ekipmanlarının, malzeme kalitelerinin, ölçü ve toleranslarıyla, işlerliklerinin garanti altına alınması. </a:t>
            </a:r>
          </a:p>
          <a:p>
            <a:pPr algn="just"/>
            <a:r>
              <a:rPr lang="tr-TR" dirty="0" smtClean="0"/>
              <a:t>2.   Değişik imalatçılar tarafından yapılan ekipmanlar arasında uyum sağlanarak, bunların bir arada kullanılabilmesi. </a:t>
            </a:r>
          </a:p>
          <a:p>
            <a:pPr algn="just"/>
            <a:r>
              <a:rPr lang="tr-TR" dirty="0" smtClean="0"/>
              <a:t>3.   İmalatçılar ve kullanıcılar ortak bir dil sağlanarak, çeşitli yerlerden ve çeşitli şekillerde yapılacak taleplerde, kullanmalarda ve ikmallerde sürat, kolaylık ve emniyet sağlanması.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53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Kule Tipleri 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95668" cy="50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699792" y="188640"/>
            <a:ext cx="350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rgbClr val="FF0000"/>
                </a:solidFill>
              </a:rPr>
              <a:t>Kara Kuleleri (</a:t>
            </a:r>
            <a:r>
              <a:rPr lang="tr-TR" b="1" i="1" dirty="0" err="1" smtClean="0">
                <a:solidFill>
                  <a:srgbClr val="FF0000"/>
                </a:solidFill>
              </a:rPr>
              <a:t>Onshore</a:t>
            </a:r>
            <a:r>
              <a:rPr lang="tr-TR" b="1" i="1" dirty="0" smtClean="0">
                <a:solidFill>
                  <a:srgbClr val="FF0000"/>
                </a:solidFill>
              </a:rPr>
              <a:t> / Land </a:t>
            </a:r>
            <a:r>
              <a:rPr lang="tr-TR" b="1" i="1" dirty="0" err="1" smtClean="0">
                <a:solidFill>
                  <a:srgbClr val="FF0000"/>
                </a:solidFill>
              </a:rPr>
              <a:t>Rigs</a:t>
            </a:r>
            <a:r>
              <a:rPr lang="tr-TR" b="1" i="1" dirty="0" smtClean="0">
                <a:solidFill>
                  <a:srgbClr val="FF0000"/>
                </a:solidFill>
              </a:rPr>
              <a:t>)</a:t>
            </a:r>
            <a:endParaRPr lang="tr-TR" b="1" i="1" dirty="0">
              <a:solidFill>
                <a:srgbClr val="FF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39552" y="69269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Kullanılan ekipman bağlamında farklı kapasitelere sahip olsalar da genel tasarımları birbirlerine çok yakındır.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1667</Words>
  <Application>Microsoft Office PowerPoint</Application>
  <PresentationFormat>Ekran Gösterisi (4:3)</PresentationFormat>
  <Paragraphs>275</Paragraphs>
  <Slides>50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7" baseType="lpstr">
      <vt:lpstr>Arial</vt:lpstr>
      <vt:lpstr>Arial TR</vt:lpstr>
      <vt:lpstr>Calibri</vt:lpstr>
      <vt:lpstr>Corbel</vt:lpstr>
      <vt:lpstr>Times New Roman</vt:lpstr>
      <vt:lpstr>Wingdings</vt:lpstr>
      <vt:lpstr>Ofis Teması</vt:lpstr>
      <vt:lpstr>Sondajcılıkta Standartlaşma</vt:lpstr>
      <vt:lpstr>D.C.D.M.A. Standardında Ekipmanların İsimlendirilmeleri </vt:lpstr>
      <vt:lpstr>PowerPoint Sunusu</vt:lpstr>
      <vt:lpstr>3-Harfli İsimlendirme</vt:lpstr>
      <vt:lpstr>PowerPoint Sunusu</vt:lpstr>
      <vt:lpstr>2-Harfli İsimlendirme</vt:lpstr>
      <vt:lpstr>Standartlaşmanın Sağladığı Faydalar</vt:lpstr>
      <vt:lpstr>Kule Tipleri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Su Sondaj Makineleri</vt:lpstr>
      <vt:lpstr>PowerPoint Sunusu</vt:lpstr>
      <vt:lpstr>PowerPoint Sunusu</vt:lpstr>
      <vt:lpstr>Yerüstü Patlatma Deliği Sondaj Makineleri</vt:lpstr>
      <vt:lpstr>Döner Sondaj Ekipmanları</vt:lpstr>
      <vt:lpstr>PowerPoint Sunusu</vt:lpstr>
      <vt:lpstr>TAKIM = SONDAJ DİZİSİ</vt:lpstr>
      <vt:lpstr>PowerPoint Sunusu</vt:lpstr>
      <vt:lpstr>Kelly (Köşeli Boru)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Tij=Sondaj Borusu</vt:lpstr>
      <vt:lpstr>PowerPoint Sunusu</vt:lpstr>
      <vt:lpstr>Saplar (Bağlantı Elemanları)=Subs</vt:lpstr>
      <vt:lpstr>PowerPoint Sunusu</vt:lpstr>
      <vt:lpstr>Ağırlık Boruları=Drill collar</vt:lpstr>
      <vt:lpstr>Döner sondajlarda kullanılan ağırlık borularının görevleri</vt:lpstr>
      <vt:lpstr>Matkap</vt:lpstr>
      <vt:lpstr>Kuyu Genişleticiler</vt:lpstr>
      <vt:lpstr>Kuyu Saptırmazlar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Kule Tipleri </dc:title>
  <dc:creator>T</dc:creator>
  <cp:lastModifiedBy>Ayyıldız</cp:lastModifiedBy>
  <cp:revision>59</cp:revision>
  <dcterms:created xsi:type="dcterms:W3CDTF">2012-03-08T15:36:31Z</dcterms:created>
  <dcterms:modified xsi:type="dcterms:W3CDTF">2017-03-08T19:21:28Z</dcterms:modified>
</cp:coreProperties>
</file>