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53"/>
  </p:notesMasterIdLst>
  <p:sldIdLst>
    <p:sldId id="256" r:id="rId2"/>
    <p:sldId id="282" r:id="rId3"/>
    <p:sldId id="283" r:id="rId4"/>
    <p:sldId id="257" r:id="rId5"/>
    <p:sldId id="285" r:id="rId6"/>
    <p:sldId id="320" r:id="rId7"/>
    <p:sldId id="284" r:id="rId8"/>
    <p:sldId id="280" r:id="rId9"/>
    <p:sldId id="271" r:id="rId10"/>
    <p:sldId id="286" r:id="rId11"/>
    <p:sldId id="292" r:id="rId12"/>
    <p:sldId id="294" r:id="rId13"/>
    <p:sldId id="295" r:id="rId14"/>
    <p:sldId id="326" r:id="rId15"/>
    <p:sldId id="293" r:id="rId16"/>
    <p:sldId id="288" r:id="rId17"/>
    <p:sldId id="296" r:id="rId18"/>
    <p:sldId id="302" r:id="rId19"/>
    <p:sldId id="297" r:id="rId20"/>
    <p:sldId id="298" r:id="rId21"/>
    <p:sldId id="300" r:id="rId22"/>
    <p:sldId id="301" r:id="rId23"/>
    <p:sldId id="303" r:id="rId24"/>
    <p:sldId id="306" r:id="rId25"/>
    <p:sldId id="289" r:id="rId26"/>
    <p:sldId id="304" r:id="rId27"/>
    <p:sldId id="305" r:id="rId28"/>
    <p:sldId id="307" r:id="rId29"/>
    <p:sldId id="290" r:id="rId30"/>
    <p:sldId id="308" r:id="rId31"/>
    <p:sldId id="278" r:id="rId32"/>
    <p:sldId id="309" r:id="rId33"/>
    <p:sldId id="311" r:id="rId34"/>
    <p:sldId id="270" r:id="rId35"/>
    <p:sldId id="275" r:id="rId36"/>
    <p:sldId id="312" r:id="rId37"/>
    <p:sldId id="273" r:id="rId38"/>
    <p:sldId id="281" r:id="rId39"/>
    <p:sldId id="267" r:id="rId40"/>
    <p:sldId id="264" r:id="rId41"/>
    <p:sldId id="313" r:id="rId42"/>
    <p:sldId id="274" r:id="rId43"/>
    <p:sldId id="329" r:id="rId44"/>
    <p:sldId id="315" r:id="rId45"/>
    <p:sldId id="316" r:id="rId46"/>
    <p:sldId id="317" r:id="rId47"/>
    <p:sldId id="318" r:id="rId48"/>
    <p:sldId id="265" r:id="rId49"/>
    <p:sldId id="314" r:id="rId50"/>
    <p:sldId id="321" r:id="rId51"/>
    <p:sldId id="325" r:id="rId5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nu" initials="b" lastIdx="2" clrIdx="0">
    <p:extLst>
      <p:ext uri="{19B8F6BF-5375-455C-9EA6-DF929625EA0E}">
        <p15:presenceInfo xmlns:p15="http://schemas.microsoft.com/office/powerpoint/2012/main" userId="ban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snapToGrid="0">
      <p:cViewPr varScale="1">
        <p:scale>
          <a:sx n="54" d="100"/>
          <a:sy n="54" d="100"/>
        </p:scale>
        <p:origin x="96" y="12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1-06T14:47:27.429" idx="2">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4BDAB6-FB47-4932-BC34-55E3815BC286}" type="datetimeFigureOut">
              <a:rPr lang="tr-TR" smtClean="0"/>
              <a:pPr/>
              <a:t>18.03.2020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EC9C8-D370-4693-A651-10EB41175A3C}" type="slidenum">
              <a:rPr lang="tr-TR" smtClean="0"/>
              <a:pPr/>
              <a:t>‹#›</a:t>
            </a:fld>
            <a:endParaRPr lang="tr-TR"/>
          </a:p>
        </p:txBody>
      </p:sp>
    </p:spTree>
    <p:extLst>
      <p:ext uri="{BB962C8B-B14F-4D97-AF65-F5344CB8AC3E}">
        <p14:creationId xmlns:p14="http://schemas.microsoft.com/office/powerpoint/2010/main" val="26509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866EC9C8-D370-4693-A651-10EB41175A3C}" type="slidenum">
              <a:rPr lang="tr-TR" smtClean="0"/>
              <a:pPr/>
              <a:t>1</a:t>
            </a:fld>
            <a:endParaRPr lang="tr-TR"/>
          </a:p>
        </p:txBody>
      </p:sp>
    </p:spTree>
    <p:extLst>
      <p:ext uri="{BB962C8B-B14F-4D97-AF65-F5344CB8AC3E}">
        <p14:creationId xmlns:p14="http://schemas.microsoft.com/office/powerpoint/2010/main" val="388930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866EC9C8-D370-4693-A651-10EB41175A3C}" type="slidenum">
              <a:rPr lang="tr-TR" smtClean="0"/>
              <a:pPr/>
              <a:t>3</a:t>
            </a:fld>
            <a:endParaRPr lang="tr-TR"/>
          </a:p>
        </p:txBody>
      </p:sp>
    </p:spTree>
    <p:extLst>
      <p:ext uri="{BB962C8B-B14F-4D97-AF65-F5344CB8AC3E}">
        <p14:creationId xmlns:p14="http://schemas.microsoft.com/office/powerpoint/2010/main" val="3223578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866EC9C8-D370-4693-A651-10EB41175A3C}" type="slidenum">
              <a:rPr lang="tr-TR" smtClean="0"/>
              <a:pPr/>
              <a:t>26</a:t>
            </a:fld>
            <a:endParaRPr lang="tr-TR"/>
          </a:p>
        </p:txBody>
      </p:sp>
    </p:spTree>
    <p:extLst>
      <p:ext uri="{BB962C8B-B14F-4D97-AF65-F5344CB8AC3E}">
        <p14:creationId xmlns:p14="http://schemas.microsoft.com/office/powerpoint/2010/main" val="3986115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print">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tr-TR"/>
              <a:t>Asıl başlık stili için tıklatın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FB97CEFF-9D00-4B36-8AE8-E0D75E24AE73}" type="datetimeFigureOut">
              <a:rPr lang="tr-TR" smtClean="0"/>
              <a:pPr/>
              <a:t>18.03.2020</a:t>
            </a:fld>
            <a:endParaRPr lang="tr-TR"/>
          </a:p>
        </p:txBody>
      </p:sp>
      <p:sp>
        <p:nvSpPr>
          <p:cNvPr id="5" name="Footer Placeholder 4"/>
          <p:cNvSpPr>
            <a:spLocks noGrp="1"/>
          </p:cNvSpPr>
          <p:nvPr>
            <p:ph type="ftr" sz="quarter" idx="11"/>
          </p:nvPr>
        </p:nvSpPr>
        <p:spPr>
          <a:xfrm>
            <a:off x="1876424" y="5410201"/>
            <a:ext cx="5124886" cy="365125"/>
          </a:xfrm>
        </p:spPr>
        <p:txBody>
          <a:bodyPr/>
          <a:lstStyle/>
          <a:p>
            <a:endParaRPr lang="tr-TR"/>
          </a:p>
        </p:txBody>
      </p:sp>
      <p:sp>
        <p:nvSpPr>
          <p:cNvPr id="6" name="Slide Number Placeholder 5"/>
          <p:cNvSpPr>
            <a:spLocks noGrp="1"/>
          </p:cNvSpPr>
          <p:nvPr>
            <p:ph type="sldNum" sz="quarter" idx="12"/>
          </p:nvPr>
        </p:nvSpPr>
        <p:spPr>
          <a:xfrm>
            <a:off x="9896911" y="5410199"/>
            <a:ext cx="771089" cy="365125"/>
          </a:xfrm>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196730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tr-TR"/>
              <a:t>Resim eklemek için simgeyi tıklatın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730251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tr-TR"/>
              <a:t>Asıl başlık stili için tıklatın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3036372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tr-TR"/>
              <a:t>Asıl başlık stili için tıklatın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4F5F686-6015-4396-A2C5-8688FFEEF417}" type="slidenum">
              <a:rPr lang="tr-TR" smtClean="0"/>
              <a:pPr/>
              <a:t>‹#›</a:t>
            </a:fld>
            <a:endParaRPr lang="tr-T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84609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tr-TR"/>
              <a:t>Asıl başlık stili için tıklatın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3299347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3484378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simgeyi tıklatın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simgeyi tıklatın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simgeyi tıklatın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1435169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559675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291147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37701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tr-TR"/>
              <a:t>Asıl başlık stili için tıklatın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607521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283963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141410" y="3073397"/>
            <a:ext cx="4878391" cy="271780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172200" y="3073397"/>
            <a:ext cx="4875210" cy="271780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363752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2226606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391332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3308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FB97CEFF-9D00-4B36-8AE8-E0D75E24AE73}" type="datetimeFigureOut">
              <a:rPr lang="tr-TR" smtClean="0"/>
              <a:pPr/>
              <a:t>18.03.2020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4F5F686-6015-4396-A2C5-8688FFEEF417}" type="slidenum">
              <a:rPr lang="tr-TR" smtClean="0"/>
              <a:pPr/>
              <a:t>‹#›</a:t>
            </a:fld>
            <a:endParaRPr lang="tr-TR"/>
          </a:p>
        </p:txBody>
      </p:sp>
    </p:spTree>
    <p:extLst>
      <p:ext uri="{BB962C8B-B14F-4D97-AF65-F5344CB8AC3E}">
        <p14:creationId xmlns:p14="http://schemas.microsoft.com/office/powerpoint/2010/main" val="1829442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print">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B97CEFF-9D00-4B36-8AE8-E0D75E24AE73}" type="datetimeFigureOut">
              <a:rPr lang="tr-TR" smtClean="0"/>
              <a:pPr/>
              <a:t>18.03.2020</a:t>
            </a:fld>
            <a:endParaRPr lang="tr-T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4F5F686-6015-4396-A2C5-8688FFEEF417}" type="slidenum">
              <a:rPr lang="tr-TR" smtClean="0"/>
              <a:pPr/>
              <a:t>‹#›</a:t>
            </a:fld>
            <a:endParaRPr lang="tr-TR"/>
          </a:p>
        </p:txBody>
      </p:sp>
    </p:spTree>
    <p:extLst>
      <p:ext uri="{BB962C8B-B14F-4D97-AF65-F5344CB8AC3E}">
        <p14:creationId xmlns:p14="http://schemas.microsoft.com/office/powerpoint/2010/main" val="912061692"/>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720571" y="463138"/>
            <a:ext cx="8170101" cy="1626920"/>
          </a:xfrm>
        </p:spPr>
        <p:txBody>
          <a:bodyPr>
            <a:normAutofit fontScale="90000"/>
          </a:bodyPr>
          <a:lstStyle/>
          <a:p>
            <a:pPr algn="ctr"/>
            <a:br>
              <a:rPr lang="tr-TR" sz="6000" dirty="0"/>
            </a:br>
            <a:br>
              <a:rPr lang="tr-TR" sz="6000" dirty="0"/>
            </a:br>
            <a:r>
              <a:rPr lang="tr-TR" sz="6000" dirty="0"/>
              <a:t>NÜRNBERG </a:t>
            </a:r>
            <a:br>
              <a:rPr lang="tr-TR" sz="6000" dirty="0"/>
            </a:br>
            <a:r>
              <a:rPr lang="tr-TR" sz="6000" dirty="0"/>
              <a:t>oyuncak MÜZESİ</a:t>
            </a:r>
            <a:br>
              <a:rPr lang="tr-TR" sz="6000" dirty="0"/>
            </a:br>
            <a:endParaRPr lang="tr-TR" sz="3600"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118" y="1664774"/>
            <a:ext cx="6573410" cy="4371317"/>
          </a:xfrm>
          <a:prstGeom prst="rect">
            <a:avLst/>
          </a:prstGeom>
        </p:spPr>
      </p:pic>
      <p:pic>
        <p:nvPicPr>
          <p:cNvPr id="17410" name="Picture 2" descr="http://museen.nuernberg.de/uploads/tx_templavoila/logo-gockelreit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215" r="20999"/>
          <a:stretch/>
        </p:blipFill>
        <p:spPr bwMode="auto">
          <a:xfrm>
            <a:off x="9239004" y="337519"/>
            <a:ext cx="2648198" cy="306488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4084882" y="6211669"/>
            <a:ext cx="2911759" cy="646331"/>
          </a:xfrm>
          <a:prstGeom prst="rect">
            <a:avLst/>
          </a:prstGeom>
        </p:spPr>
        <p:txBody>
          <a:bodyPr wrap="none">
            <a:spAutoFit/>
          </a:bodyPr>
          <a:lstStyle/>
          <a:p>
            <a:pPr algn="ctr"/>
            <a:r>
              <a:rPr lang="tr-TR" sz="3600" dirty="0"/>
              <a:t>BANU DOĞAN</a:t>
            </a:r>
          </a:p>
        </p:txBody>
      </p:sp>
    </p:spTree>
    <p:extLst>
      <p:ext uri="{BB962C8B-B14F-4D97-AF65-F5344CB8AC3E}">
        <p14:creationId xmlns:p14="http://schemas.microsoft.com/office/powerpoint/2010/main" val="316201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rot="21600000">
            <a:off x="1503702" y="4937761"/>
            <a:ext cx="7626232" cy="1744394"/>
          </a:xfrm>
        </p:spPr>
        <p:txBody>
          <a:bodyPr>
            <a:normAutofit/>
          </a:bodyPr>
          <a:lstStyle/>
          <a:p>
            <a:pPr marL="457200" indent="-457200">
              <a:buNone/>
            </a:pPr>
            <a:r>
              <a:rPr lang="tr-TR" dirty="0">
                <a:latin typeface="Calibri" pitchFamily="34" charset="0"/>
              </a:rPr>
              <a:t>1. Müze Dükkanı</a:t>
            </a:r>
          </a:p>
          <a:p>
            <a:pPr marL="457200" indent="-457200">
              <a:buNone/>
            </a:pPr>
            <a:r>
              <a:rPr lang="tr-TR" dirty="0">
                <a:latin typeface="Calibri" pitchFamily="34" charset="0"/>
              </a:rPr>
              <a:t>2. Özel sergiler /etkinlikler</a:t>
            </a:r>
          </a:p>
          <a:p>
            <a:pPr marL="457200" indent="-457200">
              <a:buNone/>
            </a:pPr>
            <a:r>
              <a:rPr lang="tr-TR" dirty="0">
                <a:latin typeface="Calibri" pitchFamily="34" charset="0"/>
              </a:rPr>
              <a:t>3. Tahta oyuncaklar</a:t>
            </a:r>
            <a:endParaRPr lang="tr-TR" dirty="0"/>
          </a:p>
          <a:p>
            <a:pPr marL="457200" indent="-457200">
              <a:buFont typeface="+mj-lt"/>
              <a:buAutoNum type="arabicPeriod"/>
            </a:pPr>
            <a:endParaRPr lang="tr-TR" dirty="0"/>
          </a:p>
        </p:txBody>
      </p:sp>
      <p:pic>
        <p:nvPicPr>
          <p:cNvPr id="4" name="Resim 3" descr="http://museums.nuremberg.de/images/images_spielzeugmuseum/orientation/eg.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1163" y="998807"/>
            <a:ext cx="5331655" cy="3657601"/>
          </a:xfrm>
          <a:prstGeom prst="rect">
            <a:avLst/>
          </a:prstGeom>
          <a:noFill/>
          <a:ln>
            <a:noFill/>
          </a:ln>
        </p:spPr>
      </p:pic>
      <p:sp>
        <p:nvSpPr>
          <p:cNvPr id="8" name="7 Metin kutusu"/>
          <p:cNvSpPr txBox="1"/>
          <p:nvPr/>
        </p:nvSpPr>
        <p:spPr>
          <a:xfrm>
            <a:off x="3953022" y="309489"/>
            <a:ext cx="3713870" cy="584775"/>
          </a:xfrm>
          <a:prstGeom prst="rect">
            <a:avLst/>
          </a:prstGeom>
          <a:noFill/>
        </p:spPr>
        <p:txBody>
          <a:bodyPr wrap="square" rtlCol="0">
            <a:spAutoFit/>
          </a:bodyPr>
          <a:lstStyle/>
          <a:p>
            <a:pPr algn="ctr"/>
            <a:r>
              <a:rPr lang="tr-TR" sz="3200" dirty="0"/>
              <a:t>GİRİŞ KAT</a:t>
            </a:r>
          </a:p>
        </p:txBody>
      </p:sp>
    </p:spTree>
    <p:extLst>
      <p:ext uri="{BB962C8B-B14F-4D97-AF65-F5344CB8AC3E}">
        <p14:creationId xmlns:p14="http://schemas.microsoft.com/office/powerpoint/2010/main" val="2789804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700997" y="294961"/>
            <a:ext cx="7160456" cy="1083673"/>
          </a:xfrm>
        </p:spPr>
        <p:txBody>
          <a:bodyPr/>
          <a:lstStyle/>
          <a:p>
            <a:pPr algn="ctr"/>
            <a:r>
              <a:rPr lang="tr-TR" cap="none" dirty="0">
                <a:latin typeface="Calibri" pitchFamily="34" charset="0"/>
              </a:rPr>
              <a:t>1. MÜZE MAĞAZASI</a:t>
            </a:r>
            <a:endParaRPr lang="tr-TR" dirty="0"/>
          </a:p>
        </p:txBody>
      </p:sp>
      <p:sp>
        <p:nvSpPr>
          <p:cNvPr id="3" name="2 İçerik Yer Tutucusu"/>
          <p:cNvSpPr>
            <a:spLocks noGrp="1"/>
          </p:cNvSpPr>
          <p:nvPr>
            <p:ph idx="1"/>
          </p:nvPr>
        </p:nvSpPr>
        <p:spPr>
          <a:xfrm>
            <a:off x="1205844" y="5119918"/>
            <a:ext cx="9905999" cy="1942685"/>
          </a:xfrm>
        </p:spPr>
        <p:txBody>
          <a:bodyPr/>
          <a:lstStyle/>
          <a:p>
            <a:pPr algn="just">
              <a:buNone/>
            </a:pPr>
            <a:r>
              <a:rPr lang="tr-TR" dirty="0">
                <a:latin typeface="Calibri" pitchFamily="34" charset="0"/>
              </a:rPr>
              <a:t>	Müze mağazasında, oyuncak tarihi hakkında kitaplar, kartpostal, poster ve müze yayınlarının yanında tarihsel ve popüler oyuncakların kopyaları bulunmaktadır. </a:t>
            </a:r>
          </a:p>
        </p:txBody>
      </p:sp>
      <p:pic>
        <p:nvPicPr>
          <p:cNvPr id="4" name="3 Resim" descr="http://museen.nuernberg.de/uploads/tx_templavoila/museumsladen_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0654" y="1195755"/>
            <a:ext cx="5190977" cy="3404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useums.nuremberg.de/images/images_spielzeugmuseum/wuerfelbecher_stadtturm.jpg"/>
          <p:cNvPicPr>
            <a:picLocks noChangeAspect="1" noChangeArrowheads="1"/>
          </p:cNvPicPr>
          <p:nvPr/>
        </p:nvPicPr>
        <p:blipFill>
          <a:blip r:embed="rId3" cstate="print"/>
          <a:srcRect/>
          <a:stretch>
            <a:fillRect/>
          </a:stretch>
        </p:blipFill>
        <p:spPr bwMode="auto">
          <a:xfrm>
            <a:off x="8933815" y="2672910"/>
            <a:ext cx="1714500" cy="2124075"/>
          </a:xfrm>
          <a:prstGeom prst="rect">
            <a:avLst/>
          </a:prstGeom>
          <a:noFill/>
        </p:spPr>
      </p:pic>
      <p:pic>
        <p:nvPicPr>
          <p:cNvPr id="1030" name="Picture 6" descr="http://museums.nuremberg.de/images/images_spielzeugmuseum/teaser_jahresplakat_2013.jpg"/>
          <p:cNvPicPr>
            <a:picLocks noChangeAspect="1" noChangeArrowheads="1"/>
          </p:cNvPicPr>
          <p:nvPr/>
        </p:nvPicPr>
        <p:blipFill>
          <a:blip r:embed="rId4" cstate="print"/>
          <a:srcRect/>
          <a:stretch>
            <a:fillRect/>
          </a:stretch>
        </p:blipFill>
        <p:spPr bwMode="auto">
          <a:xfrm>
            <a:off x="1435735" y="2415904"/>
            <a:ext cx="1588819" cy="2242001"/>
          </a:xfrm>
          <a:prstGeom prst="rect">
            <a:avLst/>
          </a:prstGeom>
          <a:noFill/>
        </p:spPr>
      </p:pic>
      <p:pic>
        <p:nvPicPr>
          <p:cNvPr id="1026" name="Picture 2" descr="http://museums.nuremberg.de/images/images_spielzeugmuseum/buchkassette.jpg"/>
          <p:cNvPicPr>
            <a:picLocks noChangeAspect="1" noChangeArrowheads="1"/>
          </p:cNvPicPr>
          <p:nvPr/>
        </p:nvPicPr>
        <p:blipFill>
          <a:blip r:embed="rId5" cstate="print"/>
          <a:srcRect/>
          <a:stretch>
            <a:fillRect/>
          </a:stretch>
        </p:blipFill>
        <p:spPr bwMode="auto">
          <a:xfrm>
            <a:off x="9875520" y="548908"/>
            <a:ext cx="2024820" cy="2463532"/>
          </a:xfrm>
          <a:prstGeom prst="rect">
            <a:avLst/>
          </a:prstGeom>
          <a:noFill/>
        </p:spPr>
      </p:pic>
      <p:pic>
        <p:nvPicPr>
          <p:cNvPr id="5" name="Picture 4" descr="Titelseite des Malbuch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009" y="554387"/>
            <a:ext cx="1611671" cy="23087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64052" y="330392"/>
            <a:ext cx="6432167" cy="562191"/>
          </a:xfrm>
        </p:spPr>
        <p:txBody>
          <a:bodyPr>
            <a:noAutofit/>
          </a:bodyPr>
          <a:lstStyle/>
          <a:p>
            <a:r>
              <a:rPr lang="tr-TR" dirty="0"/>
              <a:t>2. ÖZEL SERGİLER-ETKİNLİKLER</a:t>
            </a:r>
          </a:p>
        </p:txBody>
      </p:sp>
      <p:pic>
        <p:nvPicPr>
          <p:cNvPr id="4" name="İçerik Yer Tutucusu 3" descr="http://museums.nuremberg.de/images/images_spielzeugmuseum/orientation/sonderausstellungen.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7053" y="980763"/>
            <a:ext cx="7436039" cy="4804454"/>
          </a:xfrm>
          <a:prstGeom prst="rect">
            <a:avLst/>
          </a:prstGeom>
          <a:noFill/>
          <a:ln>
            <a:noFill/>
          </a:ln>
        </p:spPr>
      </p:pic>
      <p:sp>
        <p:nvSpPr>
          <p:cNvPr id="5" name="Metin kutusu 4"/>
          <p:cNvSpPr txBox="1"/>
          <p:nvPr/>
        </p:nvSpPr>
        <p:spPr>
          <a:xfrm>
            <a:off x="1793174" y="6009605"/>
            <a:ext cx="9173922" cy="461665"/>
          </a:xfrm>
          <a:prstGeom prst="rect">
            <a:avLst/>
          </a:prstGeom>
          <a:noFill/>
        </p:spPr>
        <p:txBody>
          <a:bodyPr wrap="none" rtlCol="0">
            <a:spAutoFit/>
          </a:bodyPr>
          <a:lstStyle/>
          <a:p>
            <a:r>
              <a:rPr lang="tr-TR" sz="2400" dirty="0"/>
              <a:t>Müzede düzenlenen özel sergi ve etkinlikler için bu salon kullanılmaktadır.</a:t>
            </a:r>
            <a:endParaRPr lang="en-US" sz="2400" dirty="0"/>
          </a:p>
        </p:txBody>
      </p:sp>
    </p:spTree>
    <p:extLst>
      <p:ext uri="{BB962C8B-B14F-4D97-AF65-F5344CB8AC3E}">
        <p14:creationId xmlns:p14="http://schemas.microsoft.com/office/powerpoint/2010/main" val="1340972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611481" y="214757"/>
            <a:ext cx="4594369" cy="675892"/>
          </a:xfrm>
        </p:spPr>
        <p:txBody>
          <a:bodyPr/>
          <a:lstStyle/>
          <a:p>
            <a:r>
              <a:rPr lang="tr-TR" dirty="0">
                <a:latin typeface="Calibri" pitchFamily="34" charset="0"/>
              </a:rPr>
              <a:t>3. AHŞAP oyuncaklar</a:t>
            </a:r>
            <a:endParaRPr lang="tr-TR" dirty="0"/>
          </a:p>
        </p:txBody>
      </p:sp>
      <p:pic>
        <p:nvPicPr>
          <p:cNvPr id="4" name="İçerik Yer Tutucusu 3" descr="http://museums.nuremberg.de/images/images_spielzeugmuseum/orientation/holzspielzeug.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5169" y="890649"/>
            <a:ext cx="7731990" cy="4963887"/>
          </a:xfrm>
          <a:prstGeom prst="rect">
            <a:avLst/>
          </a:prstGeom>
          <a:noFill/>
          <a:ln>
            <a:noFill/>
          </a:ln>
        </p:spPr>
      </p:pic>
      <p:sp>
        <p:nvSpPr>
          <p:cNvPr id="5" name="Metin kutusu 4"/>
          <p:cNvSpPr txBox="1"/>
          <p:nvPr/>
        </p:nvSpPr>
        <p:spPr>
          <a:xfrm>
            <a:off x="2372564" y="5961415"/>
            <a:ext cx="7635834" cy="461665"/>
          </a:xfrm>
          <a:prstGeom prst="rect">
            <a:avLst/>
          </a:prstGeom>
          <a:noFill/>
        </p:spPr>
        <p:txBody>
          <a:bodyPr wrap="square" rtlCol="0">
            <a:spAutoFit/>
          </a:bodyPr>
          <a:lstStyle/>
          <a:p>
            <a:r>
              <a:rPr lang="tr-TR" sz="2400" dirty="0"/>
              <a:t>Zemin katta ahşap oyuncaklar ziyaretçilerini beklemektedir. </a:t>
            </a:r>
          </a:p>
        </p:txBody>
      </p:sp>
    </p:spTree>
    <p:extLst>
      <p:ext uri="{BB962C8B-B14F-4D97-AF65-F5344CB8AC3E}">
        <p14:creationId xmlns:p14="http://schemas.microsoft.com/office/powerpoint/2010/main" val="3210158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75802" y="535391"/>
            <a:ext cx="9905998" cy="1067778"/>
          </a:xfrm>
        </p:spPr>
        <p:txBody>
          <a:bodyPr/>
          <a:lstStyle/>
          <a:p>
            <a:r>
              <a:rPr lang="tr-TR" dirty="0">
                <a:latin typeface="Calibri" pitchFamily="34" charset="0"/>
              </a:rPr>
              <a:t>ahşap oyuncaklar</a:t>
            </a:r>
            <a:endParaRPr lang="en-US" dirty="0"/>
          </a:p>
        </p:txBody>
      </p:sp>
      <p:pic>
        <p:nvPicPr>
          <p:cNvPr id="4" name="Picture 2" descr="http://www.puppentour.com/nurnberg-noah%27s-ar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61653" y="1977736"/>
            <a:ext cx="4605256" cy="3444732"/>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070161" y="1467211"/>
            <a:ext cx="5276602" cy="4893647"/>
          </a:xfrm>
          <a:prstGeom prst="rect">
            <a:avLst/>
          </a:prstGeom>
        </p:spPr>
        <p:txBody>
          <a:bodyPr wrap="square">
            <a:spAutoFit/>
          </a:bodyPr>
          <a:lstStyle/>
          <a:p>
            <a:pPr algn="just"/>
            <a:r>
              <a:rPr lang="tr-TR" sz="2400" dirty="0"/>
              <a:t>16. yüzyılda  üretilmeye başlayan ahşap oyuncaklar  ve ağırlıklı olarak </a:t>
            </a:r>
            <a:r>
              <a:rPr lang="tr-TR" sz="2400" dirty="0" err="1"/>
              <a:t>Thüringen</a:t>
            </a:r>
            <a:r>
              <a:rPr lang="tr-TR" sz="2400" dirty="0"/>
              <a:t> Alpler ve </a:t>
            </a:r>
            <a:r>
              <a:rPr lang="tr-TR" sz="2400" dirty="0" err="1"/>
              <a:t>Ore</a:t>
            </a:r>
            <a:r>
              <a:rPr lang="tr-TR" sz="2400" dirty="0"/>
              <a:t> Dağı ormanlık alanlarının karakteristik ürünleri ile temsil edilen bölge yoğun bir şekilde ahşap ve ahşap oymacılığı ile sanayileşmiştir. Oyarak yapılan çiftlik hayvanları ve bebeklerin  yanında bebek başları, sallanan atlar bulunmaktadır. Yine bu bölgede geliştirilen Nuh'un Gemisi ve oyuncak çiftlikleri "Nürnberg Gereçleri" adı altında ahşap oyuncak seri üretiminin başlangıcı olmuştur. </a:t>
            </a:r>
            <a:endParaRPr lang="en-US" sz="2400" dirty="0"/>
          </a:p>
        </p:txBody>
      </p:sp>
    </p:spTree>
    <p:extLst>
      <p:ext uri="{BB962C8B-B14F-4D97-AF65-F5344CB8AC3E}">
        <p14:creationId xmlns:p14="http://schemas.microsoft.com/office/powerpoint/2010/main" val="1173071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318161" y="315066"/>
            <a:ext cx="6068292" cy="830272"/>
          </a:xfrm>
        </p:spPr>
        <p:txBody>
          <a:bodyPr/>
          <a:lstStyle/>
          <a:p>
            <a:pPr algn="ctr"/>
            <a:r>
              <a:rPr lang="tr-TR" dirty="0">
                <a:latin typeface="Calibri" pitchFamily="34" charset="0"/>
              </a:rPr>
              <a:t>ahşap oyuncaklar</a:t>
            </a:r>
          </a:p>
        </p:txBody>
      </p:sp>
      <p:sp>
        <p:nvSpPr>
          <p:cNvPr id="3" name="2 İçerik Yer Tutucusu"/>
          <p:cNvSpPr>
            <a:spLocks noGrp="1"/>
          </p:cNvSpPr>
          <p:nvPr>
            <p:ph idx="1"/>
          </p:nvPr>
        </p:nvSpPr>
        <p:spPr>
          <a:xfrm rot="21600000">
            <a:off x="1318162" y="1210284"/>
            <a:ext cx="5937662" cy="5760532"/>
          </a:xfrm>
        </p:spPr>
        <p:txBody>
          <a:bodyPr>
            <a:normAutofit/>
          </a:bodyPr>
          <a:lstStyle/>
          <a:p>
            <a:pPr algn="just"/>
            <a:r>
              <a:rPr lang="tr-TR" dirty="0"/>
              <a:t>Nürnberg kent binaları ahşaptan yapı setleri de Nürnberg tüccarlar tarafından tüm dünyaya dağıtılmıştır. </a:t>
            </a:r>
          </a:p>
          <a:p>
            <a:pPr algn="just"/>
            <a:r>
              <a:rPr lang="tr-TR" dirty="0"/>
              <a:t>1903 yılında yapılan ilk tasarım yarışmasında «Alman Tasarım Ödülü» kazanan sanatçıların tasarımları ahşap oyuncaklar bölümünde özel bir camekanda sergilenmektedir.</a:t>
            </a:r>
          </a:p>
        </p:txBody>
      </p:sp>
      <p:pic>
        <p:nvPicPr>
          <p:cNvPr id="5" name="Resim 4" descr="http://museums.nuremberg.de/images/images_spielzeugmuseum/feininger_stadt.jpg"/>
          <p:cNvPicPr/>
          <p:nvPr/>
        </p:nvPicPr>
        <p:blipFill rotWithShape="1">
          <a:blip r:embed="rId2">
            <a:extLst>
              <a:ext uri="{28A0092B-C50C-407E-A947-70E740481C1C}">
                <a14:useLocalDpi xmlns:a14="http://schemas.microsoft.com/office/drawing/2010/main" val="0"/>
              </a:ext>
            </a:extLst>
          </a:blip>
          <a:srcRect t="1860" b="8866"/>
          <a:stretch/>
        </p:blipFill>
        <p:spPr bwMode="auto">
          <a:xfrm>
            <a:off x="4500926" y="4590177"/>
            <a:ext cx="2754899" cy="2000628"/>
          </a:xfrm>
          <a:prstGeom prst="rect">
            <a:avLst/>
          </a:prstGeom>
          <a:noFill/>
          <a:ln>
            <a:noFill/>
          </a:ln>
        </p:spPr>
      </p:pic>
      <p:pic>
        <p:nvPicPr>
          <p:cNvPr id="6" name="Resim 5" descr="https://museen.nuernberg.de/typo3temp/_processed_/csm_vom-puppenhaus_d2cb16afd2.jpg"/>
          <p:cNvPicPr/>
          <p:nvPr/>
        </p:nvPicPr>
        <p:blipFill>
          <a:blip r:embed="rId3">
            <a:extLst>
              <a:ext uri="{28A0092B-C50C-407E-A947-70E740481C1C}">
                <a14:useLocalDpi xmlns:a14="http://schemas.microsoft.com/office/drawing/2010/main" val="0"/>
              </a:ext>
            </a:extLst>
          </a:blip>
          <a:srcRect/>
          <a:stretch>
            <a:fillRect/>
          </a:stretch>
        </p:blipFill>
        <p:spPr bwMode="auto">
          <a:xfrm>
            <a:off x="7802089" y="3397072"/>
            <a:ext cx="3805793" cy="2861223"/>
          </a:xfrm>
          <a:prstGeom prst="rect">
            <a:avLst/>
          </a:prstGeom>
          <a:noFill/>
          <a:ln>
            <a:noFill/>
          </a:ln>
        </p:spPr>
      </p:pic>
      <p:pic>
        <p:nvPicPr>
          <p:cNvPr id="1028" name="Picture 4" descr="http://museen.nuernberg.de/uploads/tx_templavoila/holz-hauptwache-erzgebi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2089" y="730202"/>
            <a:ext cx="3805793" cy="2413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270065" y="4970087"/>
            <a:ext cx="5086492" cy="1620218"/>
          </a:xfrm>
        </p:spPr>
        <p:txBody>
          <a:bodyPr>
            <a:normAutofit/>
          </a:bodyPr>
          <a:lstStyle/>
          <a:p>
            <a:pPr marL="457200" indent="-457200">
              <a:buNone/>
            </a:pPr>
            <a:r>
              <a:rPr lang="tr-TR" sz="2000" dirty="0"/>
              <a:t>4. </a:t>
            </a:r>
            <a:r>
              <a:rPr lang="tr-TR" sz="2000" dirty="0">
                <a:latin typeface="Calibri" pitchFamily="34" charset="0"/>
              </a:rPr>
              <a:t>Şekillerle Oynama</a:t>
            </a:r>
          </a:p>
          <a:p>
            <a:pPr marL="457200" indent="-457200">
              <a:buNone/>
            </a:pPr>
            <a:r>
              <a:rPr lang="tr-TR" sz="2000" dirty="0">
                <a:latin typeface="Calibri" pitchFamily="34" charset="0"/>
              </a:rPr>
              <a:t>5. Bebek Evi Çay Takımları- Bebek Evleri</a:t>
            </a:r>
          </a:p>
          <a:p>
            <a:pPr marL="457200" indent="-457200">
              <a:buNone/>
            </a:pPr>
            <a:r>
              <a:rPr lang="tr-TR" sz="2000" dirty="0">
                <a:latin typeface="Calibri" pitchFamily="34" charset="0"/>
              </a:rPr>
              <a:t>6. Mağazalar – Bebek Evi Mutfakları</a:t>
            </a:r>
          </a:p>
          <a:p>
            <a:endParaRPr lang="tr-TR" dirty="0"/>
          </a:p>
        </p:txBody>
      </p:sp>
      <p:pic>
        <p:nvPicPr>
          <p:cNvPr id="4" name="3 Resim" descr="http://museums.nuremberg.de/images/images_spielzeugmuseum/orientation/og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3703" y="1280049"/>
            <a:ext cx="5740792" cy="3587262"/>
          </a:xfrm>
          <a:prstGeom prst="rect">
            <a:avLst/>
          </a:prstGeom>
          <a:noFill/>
          <a:ln>
            <a:noFill/>
          </a:ln>
        </p:spPr>
      </p:pic>
      <p:sp>
        <p:nvSpPr>
          <p:cNvPr id="2" name="Metin kutusu 1"/>
          <p:cNvSpPr txBox="1"/>
          <p:nvPr/>
        </p:nvSpPr>
        <p:spPr>
          <a:xfrm>
            <a:off x="2713703" y="530942"/>
            <a:ext cx="5928852" cy="646331"/>
          </a:xfrm>
          <a:prstGeom prst="rect">
            <a:avLst/>
          </a:prstGeom>
          <a:noFill/>
        </p:spPr>
        <p:txBody>
          <a:bodyPr wrap="square" rtlCol="0">
            <a:spAutoFit/>
          </a:bodyPr>
          <a:lstStyle/>
          <a:p>
            <a:pPr algn="ctr"/>
            <a:r>
              <a:rPr lang="tr-TR" sz="3600" b="1" dirty="0"/>
              <a:t>1. KAT</a:t>
            </a:r>
          </a:p>
        </p:txBody>
      </p:sp>
      <p:sp>
        <p:nvSpPr>
          <p:cNvPr id="5" name="Metin kutusu 4"/>
          <p:cNvSpPr txBox="1"/>
          <p:nvPr/>
        </p:nvSpPr>
        <p:spPr>
          <a:xfrm>
            <a:off x="6002595" y="4764533"/>
            <a:ext cx="5520501" cy="1938992"/>
          </a:xfrm>
          <a:prstGeom prst="rect">
            <a:avLst/>
          </a:prstGeom>
          <a:noFill/>
        </p:spPr>
        <p:txBody>
          <a:bodyPr wrap="square" rtlCol="0">
            <a:spAutoFit/>
          </a:bodyPr>
          <a:lstStyle/>
          <a:p>
            <a:pPr marL="457200" indent="-457200">
              <a:lnSpc>
                <a:spcPct val="150000"/>
              </a:lnSpc>
              <a:buNone/>
            </a:pPr>
            <a:r>
              <a:rPr lang="tr-TR" sz="2000" dirty="0">
                <a:latin typeface="Calibri" pitchFamily="34" charset="0"/>
              </a:rPr>
              <a:t>7. Özel göster Kılıf</a:t>
            </a:r>
          </a:p>
          <a:p>
            <a:pPr marL="457200" indent="-457200">
              <a:lnSpc>
                <a:spcPct val="150000"/>
              </a:lnSpc>
              <a:buNone/>
            </a:pPr>
            <a:r>
              <a:rPr lang="tr-TR" sz="2000" dirty="0">
                <a:latin typeface="Calibri" pitchFamily="34" charset="0"/>
              </a:rPr>
              <a:t>8. Bebek Evleri - Moda Mağazaları - Bebekler - Yumuşak Oyuncaklar</a:t>
            </a:r>
          </a:p>
          <a:p>
            <a:pPr marL="457200" indent="-457200">
              <a:lnSpc>
                <a:spcPct val="150000"/>
              </a:lnSpc>
              <a:buNone/>
            </a:pPr>
            <a:r>
              <a:rPr lang="tr-TR" sz="2000" dirty="0">
                <a:latin typeface="Calibri" pitchFamily="34" charset="0"/>
              </a:rPr>
              <a:t>9. E. P. </a:t>
            </a:r>
            <a:r>
              <a:rPr lang="tr-TR" sz="2000" dirty="0" err="1">
                <a:latin typeface="Calibri" pitchFamily="34" charset="0"/>
              </a:rPr>
              <a:t>Lehmann</a:t>
            </a:r>
            <a:r>
              <a:rPr lang="tr-TR" sz="2000" dirty="0">
                <a:latin typeface="Calibri" pitchFamily="34" charset="0"/>
              </a:rPr>
              <a:t> Oyuncakları - Optik Oyuncaklar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77732" y="177650"/>
            <a:ext cx="9905998" cy="1478570"/>
          </a:xfrm>
        </p:spPr>
        <p:txBody>
          <a:bodyPr/>
          <a:lstStyle/>
          <a:p>
            <a:pPr algn="ctr"/>
            <a:r>
              <a:rPr lang="tr-TR" dirty="0"/>
              <a:t>4. </a:t>
            </a:r>
            <a:r>
              <a:rPr lang="tr-TR" dirty="0">
                <a:latin typeface="Calibri" pitchFamily="34" charset="0"/>
              </a:rPr>
              <a:t>Şekillerle Oynama</a:t>
            </a:r>
            <a:br>
              <a:rPr lang="tr-TR" dirty="0">
                <a:latin typeface="Calibri" pitchFamily="34" charset="0"/>
              </a:rPr>
            </a:br>
            <a:endParaRPr lang="tr-TR" dirty="0"/>
          </a:p>
        </p:txBody>
      </p:sp>
      <p:pic>
        <p:nvPicPr>
          <p:cNvPr id="4" name="İçerik Yer Tutucusu 3" descr="http://museums.nuremberg.de/images/images_spielzeugmuseum/orientation/aufstellfiguren.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9380" y="1133059"/>
            <a:ext cx="6238375" cy="3557693"/>
          </a:xfrm>
          <a:prstGeom prst="rect">
            <a:avLst/>
          </a:prstGeom>
          <a:noFill/>
          <a:ln>
            <a:noFill/>
          </a:ln>
        </p:spPr>
      </p:pic>
      <p:sp>
        <p:nvSpPr>
          <p:cNvPr id="3" name="Metin kutusu 2"/>
          <p:cNvSpPr txBox="1"/>
          <p:nvPr/>
        </p:nvSpPr>
        <p:spPr>
          <a:xfrm>
            <a:off x="1558010" y="4919008"/>
            <a:ext cx="9361114" cy="1938992"/>
          </a:xfrm>
          <a:prstGeom prst="rect">
            <a:avLst/>
          </a:prstGeom>
          <a:noFill/>
        </p:spPr>
        <p:txBody>
          <a:bodyPr wrap="square" rtlCol="0">
            <a:spAutoFit/>
          </a:bodyPr>
          <a:lstStyle/>
          <a:p>
            <a:pPr algn="just"/>
            <a:r>
              <a:rPr lang="tr-TR" sz="2400" dirty="0">
                <a:latin typeface="Calibri" panose="020F0502020204030204" pitchFamily="34" charset="0"/>
              </a:rPr>
              <a:t>Konağın orijinal tavanlı salonunda teneke, kağıt, selüloit ve plastik tarihi </a:t>
            </a:r>
            <a:r>
              <a:rPr lang="tr-TR" sz="2400" dirty="0" err="1">
                <a:latin typeface="Calibri" panose="020F0502020204030204" pitchFamily="34" charset="0"/>
              </a:rPr>
              <a:t>monobloklara</a:t>
            </a:r>
            <a:r>
              <a:rPr lang="tr-TR" sz="2400" dirty="0">
                <a:latin typeface="Calibri" panose="020F0502020204030204" pitchFamily="34" charset="0"/>
              </a:rPr>
              <a:t> ev sahipliği yapmaktadır. Nürnberg ve komşu kasaba </a:t>
            </a:r>
            <a:r>
              <a:rPr lang="tr-TR" sz="2400" dirty="0" err="1">
                <a:latin typeface="Calibri" panose="020F0502020204030204" pitchFamily="34" charset="0"/>
              </a:rPr>
              <a:t>Fürth</a:t>
            </a:r>
            <a:r>
              <a:rPr lang="tr-TR" sz="2400" dirty="0">
                <a:latin typeface="Calibri" panose="020F0502020204030204" pitchFamily="34" charset="0"/>
              </a:rPr>
              <a:t> </a:t>
            </a:r>
            <a:r>
              <a:rPr lang="tr-TR" sz="2400" dirty="0" err="1">
                <a:latin typeface="Calibri" panose="020F0502020204030204" pitchFamily="34" charset="0"/>
              </a:rPr>
              <a:t>Offizinen</a:t>
            </a:r>
            <a:r>
              <a:rPr lang="tr-TR" sz="2400" dirty="0">
                <a:latin typeface="Calibri" panose="020F0502020204030204" pitchFamily="34" charset="0"/>
              </a:rPr>
              <a:t> temel sahneleri ve gündelik hayatın motiflerini temsilleri yanında 19. yüzyıl yerel teneke </a:t>
            </a:r>
            <a:r>
              <a:rPr lang="tr-TR" sz="2400" dirty="0" err="1">
                <a:latin typeface="Calibri" panose="020F0502020204030204" pitchFamily="34" charset="0"/>
              </a:rPr>
              <a:t>oyuncakçılık</a:t>
            </a:r>
            <a:r>
              <a:rPr lang="tr-TR" sz="2400" dirty="0">
                <a:latin typeface="Calibri" panose="020F0502020204030204" pitchFamily="34" charset="0"/>
              </a:rPr>
              <a:t> ve oymacılık örnekleri de bulunmaktadır.</a:t>
            </a:r>
          </a:p>
        </p:txBody>
      </p:sp>
    </p:spTree>
    <p:extLst>
      <p:ext uri="{BB962C8B-B14F-4D97-AF65-F5344CB8AC3E}">
        <p14:creationId xmlns:p14="http://schemas.microsoft.com/office/powerpoint/2010/main" val="2155195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56551" y="0"/>
            <a:ext cx="9586265" cy="1009403"/>
          </a:xfrm>
        </p:spPr>
        <p:txBody>
          <a:bodyPr>
            <a:noAutofit/>
          </a:bodyPr>
          <a:lstStyle/>
          <a:p>
            <a:r>
              <a:rPr lang="tr-TR" dirty="0">
                <a:latin typeface="Calibri" pitchFamily="34" charset="0"/>
              </a:rPr>
              <a:t>Bebek Evleri - Moda Mağazaları - Bebekler </a:t>
            </a:r>
            <a:endParaRPr lang="tr-TR" dirty="0"/>
          </a:p>
        </p:txBody>
      </p:sp>
      <p:sp>
        <p:nvSpPr>
          <p:cNvPr id="3" name="İçerik Yer Tutucusu 2"/>
          <p:cNvSpPr>
            <a:spLocks noGrp="1"/>
          </p:cNvSpPr>
          <p:nvPr>
            <p:ph idx="1"/>
          </p:nvPr>
        </p:nvSpPr>
        <p:spPr>
          <a:xfrm>
            <a:off x="807522" y="902524"/>
            <a:ext cx="6222670" cy="5771407"/>
          </a:xfrm>
        </p:spPr>
        <p:txBody>
          <a:bodyPr>
            <a:normAutofit fontScale="92500" lnSpcReduction="10000"/>
          </a:bodyPr>
          <a:lstStyle/>
          <a:p>
            <a:pPr algn="just"/>
            <a:r>
              <a:rPr lang="tr-TR" dirty="0"/>
              <a:t>Birinci kattaki bebekler ve zarif bebek evleri geçmiş yüzyıllardaki yaşam tarzını görme olanağı tanımaktadır. 17. yüzyılda geleneksel eğitim yoluyla ev rollerine küçük kızları hazırlamak amaçlanmaktadır. Bu katta bölgesel ve sosyal formlarda modellenen bebek evlerinin dört asır  örneğini görmek mümkündür. Ayrıca bebek evi mutfakları, mutfak eşyaları, gıda maddelerinin hazırlama tekniklerini gösteren oyuncaklar, görkemli bir şekilde döşenmiş pazar tezgahları ve dükkanlar bulunmaktadır.</a:t>
            </a:r>
          </a:p>
          <a:p>
            <a:pPr algn="just"/>
            <a:r>
              <a:rPr lang="tr-TR" dirty="0"/>
              <a:t>Bebek evi oyuncakları  dönemin yaşam tarzını, burjuva aile yapısını ve moda konularında da bilgi edinebileceğiniz kültürel belge niteliği taşımaktadır.</a:t>
            </a:r>
          </a:p>
          <a:p>
            <a:pPr algn="just"/>
            <a:endParaRPr lang="tr-TR" dirty="0"/>
          </a:p>
        </p:txBody>
      </p:sp>
      <p:pic>
        <p:nvPicPr>
          <p:cNvPr id="4" name="Resim 3"/>
          <p:cNvPicPr>
            <a:picLocks noChangeAspect="1"/>
          </p:cNvPicPr>
          <p:nvPr/>
        </p:nvPicPr>
        <p:blipFill>
          <a:blip r:embed="rId2"/>
          <a:stretch>
            <a:fillRect/>
          </a:stretch>
        </p:blipFill>
        <p:spPr>
          <a:xfrm>
            <a:off x="7279573" y="902524"/>
            <a:ext cx="4619431" cy="2931238"/>
          </a:xfrm>
          <a:prstGeom prst="rect">
            <a:avLst/>
          </a:prstGeom>
        </p:spPr>
      </p:pic>
      <p:pic>
        <p:nvPicPr>
          <p:cNvPr id="5" name="Resim 4" descr="http://media-cdn.tripadvisor.com/media/photo-s/09/c6/57/9f/nuremberg-toy-museum.jpg"/>
          <p:cNvPicPr/>
          <p:nvPr/>
        </p:nvPicPr>
        <p:blipFill rotWithShape="1">
          <a:blip r:embed="rId3">
            <a:extLst>
              <a:ext uri="{28A0092B-C50C-407E-A947-70E740481C1C}">
                <a14:useLocalDpi xmlns:a14="http://schemas.microsoft.com/office/drawing/2010/main" val="0"/>
              </a:ext>
            </a:extLst>
          </a:blip>
          <a:srcRect t="15343"/>
          <a:stretch/>
        </p:blipFill>
        <p:spPr bwMode="auto">
          <a:xfrm>
            <a:off x="7279573" y="3990109"/>
            <a:ext cx="4619431" cy="2683822"/>
          </a:xfrm>
          <a:prstGeom prst="rect">
            <a:avLst/>
          </a:prstGeom>
          <a:noFill/>
          <a:ln>
            <a:noFill/>
          </a:ln>
        </p:spPr>
      </p:pic>
    </p:spTree>
    <p:extLst>
      <p:ext uri="{BB962C8B-B14F-4D97-AF65-F5344CB8AC3E}">
        <p14:creationId xmlns:p14="http://schemas.microsoft.com/office/powerpoint/2010/main" val="3633108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9538" y="345385"/>
            <a:ext cx="9905998" cy="1478570"/>
          </a:xfrm>
        </p:spPr>
        <p:txBody>
          <a:bodyPr/>
          <a:lstStyle/>
          <a:p>
            <a:pPr algn="ctr"/>
            <a:r>
              <a:rPr lang="tr-TR" dirty="0">
                <a:latin typeface="Calibri" pitchFamily="34" charset="0"/>
              </a:rPr>
              <a:t>5. Bebek Evi Çay Takımları- Bebek Evleri</a:t>
            </a:r>
            <a:br>
              <a:rPr lang="tr-TR" dirty="0">
                <a:latin typeface="Calibri" pitchFamily="34" charset="0"/>
              </a:rPr>
            </a:br>
            <a:endParaRPr lang="tr-TR" dirty="0"/>
          </a:p>
        </p:txBody>
      </p:sp>
      <p:pic>
        <p:nvPicPr>
          <p:cNvPr id="4" name="İçerik Yer Tutucusu 3" descr="http://museums.nuremberg.de/images/images_spielzeugmuseum/orientation/puppenhaus.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0272" y="1203353"/>
            <a:ext cx="7011203" cy="5149945"/>
          </a:xfrm>
          <a:prstGeom prst="rect">
            <a:avLst/>
          </a:prstGeom>
          <a:noFill/>
          <a:ln>
            <a:noFill/>
          </a:ln>
        </p:spPr>
      </p:pic>
      <p:pic>
        <p:nvPicPr>
          <p:cNvPr id="5" name="Resim 4"/>
          <p:cNvPicPr/>
          <p:nvPr/>
        </p:nvPicPr>
        <p:blipFill rotWithShape="1">
          <a:blip r:embed="rId3"/>
          <a:srcRect l="1488" t="15501" r="29067" b="16712"/>
          <a:stretch/>
        </p:blipFill>
        <p:spPr bwMode="auto">
          <a:xfrm>
            <a:off x="8508463" y="3953494"/>
            <a:ext cx="3195845" cy="2399805"/>
          </a:xfrm>
          <a:prstGeom prst="rect">
            <a:avLst/>
          </a:prstGeom>
          <a:ln>
            <a:noFill/>
          </a:ln>
          <a:extLst>
            <a:ext uri="{53640926-AAD7-44D8-BBD7-CCE9431645EC}">
              <a14:shadowObscured xmlns:a14="http://schemas.microsoft.com/office/drawing/2010/main"/>
            </a:ext>
          </a:extLst>
        </p:spPr>
      </p:pic>
      <p:pic>
        <p:nvPicPr>
          <p:cNvPr id="7" name="İçerik Yer Tutucusu 3"/>
          <p:cNvPicPr>
            <a:picLocks/>
          </p:cNvPicPr>
          <p:nvPr/>
        </p:nvPicPr>
        <p:blipFill rotWithShape="1">
          <a:blip r:embed="rId4"/>
          <a:srcRect l="10988" t="16796" r="34645" b="18159"/>
          <a:stretch/>
        </p:blipFill>
        <p:spPr bwMode="auto">
          <a:xfrm>
            <a:off x="8508463" y="1203354"/>
            <a:ext cx="3131333" cy="25611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0295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25091" y="161673"/>
            <a:ext cx="4476997" cy="710276"/>
          </a:xfrm>
        </p:spPr>
        <p:txBody>
          <a:bodyPr>
            <a:normAutofit/>
          </a:bodyPr>
          <a:lstStyle/>
          <a:p>
            <a:r>
              <a:rPr lang="tr-TR" dirty="0">
                <a:latin typeface="Calibri" panose="020F0502020204030204" pitchFamily="34" charset="0"/>
                <a:cs typeface="Times New Roman" panose="02020603050405020304" pitchFamily="18" charset="0"/>
              </a:rPr>
              <a:t>Nürnberg şehri</a:t>
            </a:r>
          </a:p>
        </p:txBody>
      </p:sp>
      <p:sp>
        <p:nvSpPr>
          <p:cNvPr id="4" name="İçerik Yer Tutucusu 3"/>
          <p:cNvSpPr>
            <a:spLocks noGrp="1"/>
          </p:cNvSpPr>
          <p:nvPr>
            <p:ph idx="1"/>
          </p:nvPr>
        </p:nvSpPr>
        <p:spPr>
          <a:xfrm>
            <a:off x="1141411" y="871949"/>
            <a:ext cx="7527575" cy="3541714"/>
          </a:xfrm>
        </p:spPr>
        <p:txBody>
          <a:bodyPr>
            <a:normAutofit fontScale="85000" lnSpcReduction="10000"/>
          </a:bodyPr>
          <a:lstStyle/>
          <a:p>
            <a:pPr algn="just"/>
            <a:r>
              <a:rPr lang="tr-TR" dirty="0"/>
              <a:t>Nürnberg, Almanya’nın Bavyera eyaletine bağlı şehridir. Bu eyaletin en büyük 2. şehridir ve endüstri başkenti kabul edilir. Tarihsel olarak Roma Germen İmparatorluğunun uzun dönem başkentti olmuştur.</a:t>
            </a:r>
          </a:p>
          <a:p>
            <a:pPr algn="just"/>
            <a:r>
              <a:rPr lang="tr-TR" dirty="0"/>
              <a:t>Nürnberg, II. Dünya Savaşı sırasında havadan bombalanınca yüzde 90’nı ciddi hasar görmüş, savaş sonrası tarihi binalar dahil yeniden inşa edilerek savaş öncesi görüntüsüne dönmüştür.</a:t>
            </a:r>
          </a:p>
          <a:p>
            <a:pPr algn="just"/>
            <a:r>
              <a:rPr lang="tr-TR" dirty="0"/>
              <a:t>500 bin nüfuslu şehirde 35 müze ve 15 tiyatro bulunmaktadır.</a:t>
            </a:r>
          </a:p>
          <a:p>
            <a:pPr algn="just"/>
            <a:r>
              <a:rPr lang="tr-TR" dirty="0"/>
              <a:t>Nürnberg, müzeye dönüştürülen savaş suçluların yargılandığı mahkemeleriyle ve oyuncak fuarları ile ünlüdür.</a:t>
            </a:r>
          </a:p>
        </p:txBody>
      </p:sp>
      <p:pic>
        <p:nvPicPr>
          <p:cNvPr id="5" name="Resim 4" descr="https://upload.wikimedia.org/wikipedia/commons/f/f8/Burg_N%C3%BCrnberg_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3555" y="4554682"/>
            <a:ext cx="3170712" cy="2047999"/>
          </a:xfrm>
          <a:prstGeom prst="rect">
            <a:avLst/>
          </a:prstGeom>
          <a:noFill/>
          <a:ln>
            <a:noFill/>
          </a:ln>
        </p:spPr>
      </p:pic>
      <p:pic>
        <p:nvPicPr>
          <p:cNvPr id="8" name="Resim 7" descr="Kriegsende 1945: Nürnberg in Ruinen | Bild: picture-alliance/dp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3984" y="4094018"/>
            <a:ext cx="3411397" cy="2508664"/>
          </a:xfrm>
          <a:prstGeom prst="rect">
            <a:avLst/>
          </a:prstGeom>
          <a:noFill/>
          <a:ln>
            <a:noFill/>
          </a:ln>
        </p:spPr>
      </p:pic>
      <p:pic>
        <p:nvPicPr>
          <p:cNvPr id="9" name="Resim 8" descr="https://upload.wikimedia.org/wikipedia/commons/e/e6/Nurnberg_Synagogu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0244" y="459916"/>
            <a:ext cx="2873829" cy="3004455"/>
          </a:xfrm>
          <a:prstGeom prst="rect">
            <a:avLst/>
          </a:prstGeom>
          <a:noFill/>
          <a:ln>
            <a:noFill/>
          </a:ln>
        </p:spPr>
      </p:pic>
      <p:pic>
        <p:nvPicPr>
          <p:cNvPr id="10" name="Resim 9" descr="http://media-cdn.tripadvisor.com/media/photo-s/05/5f/ee/a0/nuremberg-nazi-trial.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7044" y="4554682"/>
            <a:ext cx="2901792" cy="1993075"/>
          </a:xfrm>
          <a:prstGeom prst="rect">
            <a:avLst/>
          </a:prstGeom>
          <a:noFill/>
          <a:ln>
            <a:noFill/>
          </a:ln>
        </p:spPr>
      </p:pic>
    </p:spTree>
    <p:extLst>
      <p:ext uri="{BB962C8B-B14F-4D97-AF65-F5344CB8AC3E}">
        <p14:creationId xmlns:p14="http://schemas.microsoft.com/office/powerpoint/2010/main" val="3850198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3427" y="-153921"/>
            <a:ext cx="9905998" cy="1478570"/>
          </a:xfrm>
        </p:spPr>
        <p:txBody>
          <a:bodyPr/>
          <a:lstStyle/>
          <a:p>
            <a:pPr algn="ctr"/>
            <a:r>
              <a:rPr lang="tr-TR" dirty="0">
                <a:latin typeface="Calibri" pitchFamily="34" charset="0"/>
              </a:rPr>
              <a:t>6. Mağazalar – Bebek Evi Mutfakları</a:t>
            </a:r>
            <a:endParaRPr lang="tr-TR" dirty="0"/>
          </a:p>
        </p:txBody>
      </p:sp>
      <p:pic>
        <p:nvPicPr>
          <p:cNvPr id="1026" name="Picture 2" descr="http://museen.nuernberg.de/fileadmin/mdsn/images/content/Spielzeugmuseum/Haus/Orientierungsplan/OG_1/3-kauflae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43" y="955824"/>
            <a:ext cx="7064622" cy="4479462"/>
          </a:xfrm>
          <a:prstGeom prst="rect">
            <a:avLst/>
          </a:prstGeom>
          <a:noFill/>
          <a:extLst>
            <a:ext uri="{909E8E84-426E-40DD-AFC4-6F175D3DCCD1}">
              <a14:hiddenFill xmlns:a14="http://schemas.microsoft.com/office/drawing/2010/main">
                <a:solidFill>
                  <a:srgbClr val="FFFFFF"/>
                </a:solidFill>
              </a14:hiddenFill>
            </a:ext>
          </a:extLst>
        </p:spPr>
      </p:pic>
      <p:pic>
        <p:nvPicPr>
          <p:cNvPr id="4" name="İçerik Yer Tutucusu 3" descr="http://museums.nuremberg.de/images/images_spielzeugmuseum/orientation/puppenkueche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17673" y="3053051"/>
            <a:ext cx="5533901" cy="3662445"/>
          </a:xfrm>
          <a:prstGeom prst="rect">
            <a:avLst/>
          </a:prstGeom>
          <a:noFill/>
          <a:ln>
            <a:noFill/>
          </a:ln>
        </p:spPr>
      </p:pic>
    </p:spTree>
    <p:extLst>
      <p:ext uri="{BB962C8B-B14F-4D97-AF65-F5344CB8AC3E}">
        <p14:creationId xmlns:p14="http://schemas.microsoft.com/office/powerpoint/2010/main" val="377612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2052" y="46361"/>
            <a:ext cx="9905998" cy="1478570"/>
          </a:xfrm>
        </p:spPr>
        <p:txBody>
          <a:bodyPr>
            <a:normAutofit/>
          </a:bodyPr>
          <a:lstStyle/>
          <a:p>
            <a:r>
              <a:rPr lang="tr-TR" dirty="0">
                <a:latin typeface="Calibri" pitchFamily="34" charset="0"/>
              </a:rPr>
              <a:t>8. Bebek Evleri - Moda Mağazaları</a:t>
            </a:r>
            <a:br>
              <a:rPr lang="tr-TR" dirty="0">
                <a:latin typeface="Calibri" pitchFamily="34" charset="0"/>
              </a:rPr>
            </a:br>
            <a:r>
              <a:rPr lang="tr-TR" dirty="0">
                <a:latin typeface="Calibri" pitchFamily="34" charset="0"/>
              </a:rPr>
              <a:t>    Bebekler - Yumuşak Oyuncaklar</a:t>
            </a:r>
            <a:endParaRPr lang="tr-TR" dirty="0"/>
          </a:p>
        </p:txBody>
      </p:sp>
      <p:pic>
        <p:nvPicPr>
          <p:cNvPr id="2050" name="Picture 2" descr="http://museen.nuernberg.de/fileadmin/mdsn/images/content/Spielzeugmuseum/Haus/Orientierungsplan/OG_1/5-puppenstube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7124" y="1638695"/>
            <a:ext cx="6854878" cy="434646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descr="http://museums.nuremberg.de/images/images_spielzeugmuseum/orientation/stofftiere.jpg"/>
          <p:cNvPicPr/>
          <p:nvPr/>
        </p:nvPicPr>
        <p:blipFill>
          <a:blip r:embed="rId3">
            <a:extLst>
              <a:ext uri="{28A0092B-C50C-407E-A947-70E740481C1C}">
                <a14:useLocalDpi xmlns:a14="http://schemas.microsoft.com/office/drawing/2010/main" val="0"/>
              </a:ext>
            </a:extLst>
          </a:blip>
          <a:srcRect/>
          <a:stretch>
            <a:fillRect/>
          </a:stretch>
        </p:blipFill>
        <p:spPr bwMode="auto">
          <a:xfrm>
            <a:off x="8083263" y="4189119"/>
            <a:ext cx="3593541" cy="2305791"/>
          </a:xfrm>
          <a:prstGeom prst="rect">
            <a:avLst/>
          </a:prstGeom>
          <a:noFill/>
          <a:ln>
            <a:noFill/>
          </a:ln>
        </p:spPr>
      </p:pic>
      <p:pic>
        <p:nvPicPr>
          <p:cNvPr id="6" name="Resim 5" descr="http://tourismus.nuernberg.de/image/spielzeugmus-04-c-05-25.jpg"/>
          <p:cNvPicPr/>
          <p:nvPr/>
        </p:nvPicPr>
        <p:blipFill>
          <a:blip r:embed="rId4">
            <a:extLst>
              <a:ext uri="{28A0092B-C50C-407E-A947-70E740481C1C}">
                <a14:useLocalDpi xmlns:a14="http://schemas.microsoft.com/office/drawing/2010/main" val="0"/>
              </a:ext>
            </a:extLst>
          </a:blip>
          <a:srcRect/>
          <a:stretch>
            <a:fillRect/>
          </a:stretch>
        </p:blipFill>
        <p:spPr bwMode="auto">
          <a:xfrm>
            <a:off x="7964509" y="1372693"/>
            <a:ext cx="3593541" cy="2229379"/>
          </a:xfrm>
          <a:prstGeom prst="rect">
            <a:avLst/>
          </a:prstGeom>
          <a:noFill/>
          <a:ln>
            <a:noFill/>
          </a:ln>
        </p:spPr>
      </p:pic>
    </p:spTree>
    <p:extLst>
      <p:ext uri="{BB962C8B-B14F-4D97-AF65-F5344CB8AC3E}">
        <p14:creationId xmlns:p14="http://schemas.microsoft.com/office/powerpoint/2010/main" val="400305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00789" y="93120"/>
            <a:ext cx="10769538" cy="1478570"/>
          </a:xfrm>
        </p:spPr>
        <p:txBody>
          <a:bodyPr>
            <a:noAutofit/>
          </a:bodyPr>
          <a:lstStyle/>
          <a:p>
            <a:r>
              <a:rPr lang="tr-TR" dirty="0">
                <a:latin typeface="Calibri" pitchFamily="34" charset="0"/>
              </a:rPr>
              <a:t>9. E. P. </a:t>
            </a:r>
            <a:r>
              <a:rPr lang="tr-TR" dirty="0" err="1">
                <a:latin typeface="Calibri" pitchFamily="34" charset="0"/>
              </a:rPr>
              <a:t>Lehmann</a:t>
            </a:r>
            <a:r>
              <a:rPr lang="tr-TR" dirty="0">
                <a:latin typeface="Calibri" pitchFamily="34" charset="0"/>
              </a:rPr>
              <a:t> Oyuncakları - Optik Oyuncaklar</a:t>
            </a:r>
            <a:br>
              <a:rPr lang="tr-TR" dirty="0">
                <a:latin typeface="Calibri" pitchFamily="34" charset="0"/>
              </a:rPr>
            </a:br>
            <a:endParaRPr lang="tr-TR" dirty="0"/>
          </a:p>
        </p:txBody>
      </p:sp>
      <p:pic>
        <p:nvPicPr>
          <p:cNvPr id="1026" name="Picture 2" descr="http://museen.nuernberg.de/fileadmin/mdsn/images/content/Spielzeugmuseum/Haus/Orientierungsplan/OG_1/6-lehmann-spielzeu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545" y="1015698"/>
            <a:ext cx="5430044" cy="3443026"/>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200789" y="4940395"/>
            <a:ext cx="6292727" cy="1384995"/>
          </a:xfrm>
          <a:prstGeom prst="rect">
            <a:avLst/>
          </a:prstGeom>
          <a:noFill/>
        </p:spPr>
        <p:txBody>
          <a:bodyPr wrap="square" rtlCol="0">
            <a:spAutoFit/>
          </a:bodyPr>
          <a:lstStyle/>
          <a:p>
            <a:pPr algn="just"/>
            <a:r>
              <a:rPr lang="tr-TR" sz="2800" dirty="0"/>
              <a:t>Dünya çapında en önemli koleksiyon olan            E. P. </a:t>
            </a:r>
            <a:r>
              <a:rPr lang="tr-TR" sz="2800" dirty="0" err="1"/>
              <a:t>Lehmann</a:t>
            </a:r>
            <a:r>
              <a:rPr lang="tr-TR" sz="2800" dirty="0"/>
              <a:t>  şirketinin geçmişi anlatan bölüm bu  katta bulunmaktadır.</a:t>
            </a:r>
          </a:p>
        </p:txBody>
      </p:sp>
      <p:pic>
        <p:nvPicPr>
          <p:cNvPr id="9" name="Picture 2" descr="Nuremberg Toy Museum, German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872" y="1015698"/>
            <a:ext cx="5165800" cy="3443026"/>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descr="Nuremberg Toy Museum, Germany"/>
          <p:cNvPicPr/>
          <p:nvPr/>
        </p:nvPicPr>
        <p:blipFill rotWithShape="1">
          <a:blip r:embed="rId4" cstate="print">
            <a:extLst>
              <a:ext uri="{28A0092B-C50C-407E-A947-70E740481C1C}">
                <a14:useLocalDpi xmlns:a14="http://schemas.microsoft.com/office/drawing/2010/main" val="0"/>
              </a:ext>
            </a:extLst>
          </a:blip>
          <a:srcRect l="47793" t="23802" r="5903" b="17918"/>
          <a:stretch/>
        </p:blipFill>
        <p:spPr bwMode="auto">
          <a:xfrm>
            <a:off x="7926657" y="4530106"/>
            <a:ext cx="2654258" cy="20844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078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74148" y="17309"/>
            <a:ext cx="9905998" cy="1478570"/>
          </a:xfrm>
        </p:spPr>
        <p:txBody>
          <a:bodyPr/>
          <a:lstStyle/>
          <a:p>
            <a:pPr algn="ctr"/>
            <a:r>
              <a:rPr lang="tr-TR" dirty="0">
                <a:latin typeface="Calibri" pitchFamily="34" charset="0"/>
              </a:rPr>
              <a:t>E. P. </a:t>
            </a:r>
            <a:r>
              <a:rPr lang="tr-TR" dirty="0" err="1">
                <a:latin typeface="Calibri" pitchFamily="34" charset="0"/>
              </a:rPr>
              <a:t>Lehmann</a:t>
            </a:r>
            <a:r>
              <a:rPr lang="tr-TR" dirty="0">
                <a:latin typeface="Calibri" pitchFamily="34" charset="0"/>
              </a:rPr>
              <a:t> Oyuncakları </a:t>
            </a:r>
            <a:endParaRPr lang="tr-TR" dirty="0"/>
          </a:p>
        </p:txBody>
      </p:sp>
      <p:sp>
        <p:nvSpPr>
          <p:cNvPr id="3" name="İçerik Yer Tutucusu 2"/>
          <p:cNvSpPr>
            <a:spLocks noGrp="1"/>
          </p:cNvSpPr>
          <p:nvPr>
            <p:ph idx="1"/>
          </p:nvPr>
        </p:nvSpPr>
        <p:spPr>
          <a:xfrm>
            <a:off x="1072268" y="1306861"/>
            <a:ext cx="5554163" cy="5058313"/>
          </a:xfrm>
        </p:spPr>
        <p:txBody>
          <a:bodyPr>
            <a:normAutofit fontScale="92500"/>
          </a:bodyPr>
          <a:lstStyle/>
          <a:p>
            <a:pPr marL="0" indent="0" algn="just">
              <a:buNone/>
            </a:pPr>
            <a:r>
              <a:rPr lang="tr-TR" dirty="0"/>
              <a:t>E. P. </a:t>
            </a:r>
            <a:r>
              <a:rPr lang="tr-TR" dirty="0" err="1"/>
              <a:t>Lehmann</a:t>
            </a:r>
            <a:r>
              <a:rPr lang="tr-TR" dirty="0"/>
              <a:t> oyuncaklarının hikayesi 1881 yılında, </a:t>
            </a:r>
            <a:r>
              <a:rPr lang="tr-TR" dirty="0" err="1"/>
              <a:t>Brandenburg</a:t>
            </a:r>
            <a:r>
              <a:rPr lang="tr-TR" dirty="0"/>
              <a:t> an der </a:t>
            </a:r>
            <a:r>
              <a:rPr lang="tr-TR" dirty="0" err="1"/>
              <a:t>Havel’in</a:t>
            </a:r>
            <a:r>
              <a:rPr lang="tr-TR" dirty="0"/>
              <a:t> özgün tasarıları olan mekanik teneke oyuncakları  Ernest Paul </a:t>
            </a:r>
            <a:r>
              <a:rPr lang="tr-TR" dirty="0" err="1"/>
              <a:t>Lehmann’ın</a:t>
            </a:r>
            <a:r>
              <a:rPr lang="tr-TR" dirty="0"/>
              <a:t> patentini alarak üretmesiyle başlamış ve hızla uluslararası ünlü bir şirket haline gelmiştir. Otomobiller, kamyonlar, uçaklar ve komik hareketli hayvanlardan oluşan  zengin koleksiyon yıllardır çocukların hayal  dünyasını süslemiştir. Müzede dünyanın en ünlü koleksiyonlarından biri olan </a:t>
            </a:r>
            <a:r>
              <a:rPr lang="tr-TR" dirty="0" err="1"/>
              <a:t>Lehmann</a:t>
            </a:r>
            <a:r>
              <a:rPr lang="tr-TR" dirty="0"/>
              <a:t> United </a:t>
            </a:r>
            <a:r>
              <a:rPr lang="tr-TR" dirty="0" err="1"/>
              <a:t>Bahn</a:t>
            </a:r>
            <a:r>
              <a:rPr lang="tr-TR" dirty="0"/>
              <a:t> (LGB) firmasının, 300'den fazla teneke oyuncağı bulunmaktadır.</a:t>
            </a:r>
          </a:p>
        </p:txBody>
      </p:sp>
      <p:pic>
        <p:nvPicPr>
          <p:cNvPr id="4098" name="Picture 2" descr="http://museen.nuernberg.de/uploads/tx_templavoila/lehmann-stoerrischer-es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1355" y="1495879"/>
            <a:ext cx="4956687" cy="314288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7241458" y="5029200"/>
            <a:ext cx="4301358" cy="646331"/>
          </a:xfrm>
          <a:prstGeom prst="rect">
            <a:avLst/>
          </a:prstGeom>
          <a:noFill/>
        </p:spPr>
        <p:txBody>
          <a:bodyPr wrap="square" rtlCol="0">
            <a:spAutoFit/>
          </a:bodyPr>
          <a:lstStyle/>
          <a:p>
            <a:r>
              <a:rPr lang="tr-TR" dirty="0"/>
              <a:t>"İnatçı Eşek" LGB fabrikası, </a:t>
            </a:r>
            <a:r>
              <a:rPr lang="tr-TR" dirty="0" err="1"/>
              <a:t>Brandenburg</a:t>
            </a:r>
            <a:r>
              <a:rPr lang="tr-TR" dirty="0"/>
              <a:t> reklam </a:t>
            </a:r>
            <a:r>
              <a:rPr lang="tr-TR" dirty="0" err="1"/>
              <a:t>Havel</a:t>
            </a:r>
            <a:r>
              <a:rPr lang="tr-TR" dirty="0"/>
              <a:t>, 1897-1939.</a:t>
            </a:r>
          </a:p>
        </p:txBody>
      </p:sp>
    </p:spTree>
    <p:extLst>
      <p:ext uri="{BB962C8B-B14F-4D97-AF65-F5344CB8AC3E}">
        <p14:creationId xmlns:p14="http://schemas.microsoft.com/office/powerpoint/2010/main" val="3731046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68887" y="-280220"/>
            <a:ext cx="9905998" cy="1478570"/>
          </a:xfrm>
        </p:spPr>
        <p:txBody>
          <a:bodyPr/>
          <a:lstStyle/>
          <a:p>
            <a:pPr algn="ctr"/>
            <a:r>
              <a:rPr lang="tr-TR" dirty="0">
                <a:latin typeface="Calibri" pitchFamily="34" charset="0"/>
              </a:rPr>
              <a:t>Optik Oyuncaklar</a:t>
            </a:r>
            <a:endParaRPr lang="tr-TR" dirty="0"/>
          </a:p>
        </p:txBody>
      </p:sp>
      <p:sp>
        <p:nvSpPr>
          <p:cNvPr id="3" name="İçerik Yer Tutucusu 2"/>
          <p:cNvSpPr>
            <a:spLocks noGrp="1"/>
          </p:cNvSpPr>
          <p:nvPr>
            <p:ph idx="1"/>
          </p:nvPr>
        </p:nvSpPr>
        <p:spPr>
          <a:xfrm>
            <a:off x="1466678" y="5222205"/>
            <a:ext cx="9608207" cy="1528917"/>
          </a:xfrm>
        </p:spPr>
        <p:txBody>
          <a:bodyPr>
            <a:normAutofit/>
          </a:bodyPr>
          <a:lstStyle/>
          <a:p>
            <a:pPr marL="0" indent="0" algn="just">
              <a:buNone/>
            </a:pPr>
            <a:r>
              <a:rPr lang="tr-TR" dirty="0"/>
              <a:t>Aileler için eğlenceli ve eğitici oyuncak formatında sunulan değişik küçük burjuva ev ve tarihsel olayları anlatan arkadan aydınlatmalı </a:t>
            </a:r>
            <a:r>
              <a:rPr lang="tr-TR" dirty="0" err="1"/>
              <a:t>dioramalar</a:t>
            </a:r>
            <a:r>
              <a:rPr lang="tr-TR" dirty="0"/>
              <a:t> ve tarihi mekanların hoş temsilleri  bu bölümdedir.</a:t>
            </a:r>
          </a:p>
        </p:txBody>
      </p:sp>
      <p:pic>
        <p:nvPicPr>
          <p:cNvPr id="4" name="Resim 3" descr="http://museen.nuernberg.de/uploads/tx_templavoila/lichtspiele.jpg"/>
          <p:cNvPicPr/>
          <p:nvPr/>
        </p:nvPicPr>
        <p:blipFill>
          <a:blip r:embed="rId2">
            <a:extLst>
              <a:ext uri="{28A0092B-C50C-407E-A947-70E740481C1C}">
                <a14:useLocalDpi xmlns:a14="http://schemas.microsoft.com/office/drawing/2010/main" val="0"/>
              </a:ext>
            </a:extLst>
          </a:blip>
          <a:srcRect/>
          <a:stretch>
            <a:fillRect/>
          </a:stretch>
        </p:blipFill>
        <p:spPr bwMode="auto">
          <a:xfrm>
            <a:off x="2400840" y="845063"/>
            <a:ext cx="7442091" cy="4217875"/>
          </a:xfrm>
          <a:prstGeom prst="rect">
            <a:avLst/>
          </a:prstGeom>
          <a:noFill/>
          <a:ln>
            <a:noFill/>
          </a:ln>
        </p:spPr>
      </p:pic>
    </p:spTree>
    <p:extLst>
      <p:ext uri="{BB962C8B-B14F-4D97-AF65-F5344CB8AC3E}">
        <p14:creationId xmlns:p14="http://schemas.microsoft.com/office/powerpoint/2010/main" val="3703901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552779" y="5094565"/>
            <a:ext cx="9905999" cy="1921584"/>
          </a:xfrm>
        </p:spPr>
        <p:txBody>
          <a:bodyPr/>
          <a:lstStyle/>
          <a:p>
            <a:pPr>
              <a:buNone/>
            </a:pPr>
            <a:r>
              <a:rPr lang="tr-TR" sz="2000" dirty="0">
                <a:latin typeface="Calibri" pitchFamily="34" charset="0"/>
              </a:rPr>
              <a:t>10. Buhar Motorları - Trenler - Model Tren Düzeni</a:t>
            </a:r>
          </a:p>
          <a:p>
            <a:pPr>
              <a:buNone/>
            </a:pPr>
            <a:r>
              <a:rPr lang="tr-TR" sz="2000" dirty="0">
                <a:latin typeface="Calibri" pitchFamily="34" charset="0"/>
              </a:rPr>
              <a:t>11. Teneke Oyuncaklar</a:t>
            </a:r>
          </a:p>
          <a:p>
            <a:pPr>
              <a:buNone/>
            </a:pPr>
            <a:r>
              <a:rPr lang="tr-TR" sz="2000" dirty="0">
                <a:latin typeface="Calibri" pitchFamily="34" charset="0"/>
              </a:rPr>
              <a:t>12. Sallanan Atlar - Çocuk Araçları– Bebek Arabaları</a:t>
            </a:r>
          </a:p>
          <a:p>
            <a:endParaRPr lang="tr-TR" dirty="0">
              <a:latin typeface="Calibri" pitchFamily="34" charset="0"/>
            </a:endParaRPr>
          </a:p>
        </p:txBody>
      </p:sp>
      <p:pic>
        <p:nvPicPr>
          <p:cNvPr id="4" name="3 Resim" descr="http://museums.nuremberg.de/images/images_spielzeugmuseum/orientation/og2.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6405" y="1168213"/>
            <a:ext cx="5314071" cy="3926352"/>
          </a:xfrm>
          <a:prstGeom prst="rect">
            <a:avLst/>
          </a:prstGeom>
          <a:noFill/>
          <a:ln>
            <a:noFill/>
          </a:ln>
        </p:spPr>
      </p:pic>
      <p:sp>
        <p:nvSpPr>
          <p:cNvPr id="2" name="Metin kutusu 1"/>
          <p:cNvSpPr txBox="1"/>
          <p:nvPr/>
        </p:nvSpPr>
        <p:spPr>
          <a:xfrm>
            <a:off x="3111910" y="280219"/>
            <a:ext cx="5458566" cy="646331"/>
          </a:xfrm>
          <a:prstGeom prst="rect">
            <a:avLst/>
          </a:prstGeom>
          <a:noFill/>
        </p:spPr>
        <p:txBody>
          <a:bodyPr wrap="square" rtlCol="0">
            <a:spAutoFit/>
          </a:bodyPr>
          <a:lstStyle/>
          <a:p>
            <a:pPr algn="ctr"/>
            <a:r>
              <a:rPr lang="tr-TR" sz="3600" b="1" dirty="0"/>
              <a:t>2. KAT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8157" y="-233187"/>
            <a:ext cx="11257808" cy="1478570"/>
          </a:xfrm>
        </p:spPr>
        <p:txBody>
          <a:bodyPr>
            <a:normAutofit/>
          </a:bodyPr>
          <a:lstStyle/>
          <a:p>
            <a:r>
              <a:rPr lang="tr-TR" sz="3400" dirty="0">
                <a:latin typeface="Calibri" pitchFamily="34" charset="0"/>
              </a:rPr>
              <a:t>10. Buhar Motorları - Trenler - Model Tren Düzeni</a:t>
            </a:r>
            <a:endParaRPr lang="tr-TR" sz="3400" dirty="0"/>
          </a:p>
        </p:txBody>
      </p:sp>
      <p:pic>
        <p:nvPicPr>
          <p:cNvPr id="4" name="İçerik Yer Tutucusu 3" descr="http://museums.nuremberg.de/images/images_spielzeugmuseum/orientation/modellanlage.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8157" y="850707"/>
            <a:ext cx="6358811" cy="4081341"/>
          </a:xfrm>
          <a:prstGeom prst="rect">
            <a:avLst/>
          </a:prstGeom>
          <a:noFill/>
          <a:ln>
            <a:noFill/>
          </a:ln>
        </p:spPr>
      </p:pic>
      <p:sp>
        <p:nvSpPr>
          <p:cNvPr id="5" name="Metin kutusu 4"/>
          <p:cNvSpPr txBox="1"/>
          <p:nvPr/>
        </p:nvSpPr>
        <p:spPr>
          <a:xfrm>
            <a:off x="1312646" y="5052695"/>
            <a:ext cx="9832769" cy="1785104"/>
          </a:xfrm>
          <a:prstGeom prst="rect">
            <a:avLst/>
          </a:prstGeom>
          <a:noFill/>
        </p:spPr>
        <p:txBody>
          <a:bodyPr wrap="square" rtlCol="0">
            <a:spAutoFit/>
          </a:bodyPr>
          <a:lstStyle/>
          <a:p>
            <a:pPr algn="just"/>
            <a:r>
              <a:rPr lang="tr-TR" sz="2200" dirty="0"/>
              <a:t>Müzenin bu bölümünde Jeolog Dr. </a:t>
            </a:r>
            <a:r>
              <a:rPr lang="tr-TR" sz="2200" dirty="0" err="1"/>
              <a:t>Wolfram</a:t>
            </a:r>
            <a:r>
              <a:rPr lang="tr-TR" sz="2200" dirty="0"/>
              <a:t> Bismarck’ın ayrıntılı bir şekilde yaptığı, müzenin 30 metrekare alanını kapsayan Amerika  </a:t>
            </a:r>
            <a:r>
              <a:rPr lang="tr-TR" sz="2200" dirty="0" err="1"/>
              <a:t>Omaha</a:t>
            </a:r>
            <a:r>
              <a:rPr lang="tr-TR" sz="2200" dirty="0"/>
              <a:t> / Nebraska Demiryolu modeli bulunmaktadır. Görsel ve işitsel olarak gerçeğini modelleyen bu teknoloji 1950 ile 1974 yılları arasındaki Nürnberg-</a:t>
            </a:r>
            <a:r>
              <a:rPr lang="tr-TR" sz="2200" dirty="0" err="1"/>
              <a:t>Omaha</a:t>
            </a:r>
            <a:r>
              <a:rPr lang="tr-TR" sz="2200" dirty="0"/>
              <a:t> demiryolunu bir tablodan esinlenerek yapılmış.</a:t>
            </a:r>
          </a:p>
        </p:txBody>
      </p:sp>
      <p:pic>
        <p:nvPicPr>
          <p:cNvPr id="7" name="Picture 6" descr="http://museen.nuernberg.de/uploads/tx_templavoila/modellbahn-omah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0674" y="850707"/>
            <a:ext cx="3074514" cy="1949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museen.nuernberg.de/uploads/tx_templavoila/lgb-anla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0674" y="3103239"/>
            <a:ext cx="3074514" cy="194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608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97856" y="342944"/>
            <a:ext cx="9321851" cy="1135626"/>
          </a:xfrm>
        </p:spPr>
        <p:txBody>
          <a:bodyPr/>
          <a:lstStyle/>
          <a:p>
            <a:pPr algn="ctr"/>
            <a:r>
              <a:rPr lang="tr-TR" dirty="0">
                <a:latin typeface="Calibri" pitchFamily="34" charset="0"/>
              </a:rPr>
              <a:t>11. Teneke Oyuncaklar</a:t>
            </a:r>
            <a:br>
              <a:rPr lang="tr-TR" dirty="0">
                <a:latin typeface="Calibri" pitchFamily="34" charset="0"/>
              </a:rPr>
            </a:br>
            <a:endParaRPr lang="tr-TR" dirty="0"/>
          </a:p>
        </p:txBody>
      </p:sp>
      <p:pic>
        <p:nvPicPr>
          <p:cNvPr id="4" name="İçerik Yer Tutucusu 3" descr="http://museums.nuremberg.de/images/images_spielzeugmuseum/orientation/blechspielzeug.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0655" y="1186623"/>
            <a:ext cx="6245595" cy="4276026"/>
          </a:xfrm>
          <a:prstGeom prst="rect">
            <a:avLst/>
          </a:prstGeom>
          <a:noFill/>
          <a:ln>
            <a:noFill/>
          </a:ln>
        </p:spPr>
      </p:pic>
      <p:sp>
        <p:nvSpPr>
          <p:cNvPr id="5" name="Metin kutusu 4"/>
          <p:cNvSpPr txBox="1"/>
          <p:nvPr/>
        </p:nvSpPr>
        <p:spPr>
          <a:xfrm>
            <a:off x="1500751" y="5754814"/>
            <a:ext cx="9663069" cy="830997"/>
          </a:xfrm>
          <a:prstGeom prst="rect">
            <a:avLst/>
          </a:prstGeom>
          <a:noFill/>
        </p:spPr>
        <p:txBody>
          <a:bodyPr wrap="square" rtlCol="0">
            <a:spAutoFit/>
          </a:bodyPr>
          <a:lstStyle/>
          <a:p>
            <a:r>
              <a:rPr lang="tr-TR" sz="2400" dirty="0"/>
              <a:t>Araçlar, oyuncak tren setleri ve buhar motorları teknik oyuncaklar alanındaki Nürnberg oyuncak üreticilerinin oynadığı olağanüstü rolün kanıtı şeklindedir.</a:t>
            </a:r>
          </a:p>
        </p:txBody>
      </p:sp>
      <p:pic>
        <p:nvPicPr>
          <p:cNvPr id="1026" name="Picture 2" descr="Nuremberg Toy Mu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451" y="1186623"/>
            <a:ext cx="3620369" cy="427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706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99407" y="-119731"/>
            <a:ext cx="11614067" cy="1478570"/>
          </a:xfrm>
        </p:spPr>
        <p:txBody>
          <a:bodyPr>
            <a:normAutofit/>
          </a:bodyPr>
          <a:lstStyle/>
          <a:p>
            <a:r>
              <a:rPr lang="tr-TR" sz="3200" dirty="0">
                <a:latin typeface="Calibri" pitchFamily="34" charset="0"/>
              </a:rPr>
              <a:t>12. Sallanan Atlar - Çocuk Araçları – Bebek Arabaları</a:t>
            </a:r>
            <a:endParaRPr lang="tr-TR" sz="3200" dirty="0"/>
          </a:p>
        </p:txBody>
      </p:sp>
      <p:pic>
        <p:nvPicPr>
          <p:cNvPr id="4" name="İçerik Yer Tutucusu 3" descr="http://museums.nuremberg.de/images/images_spielzeugmuseum/orientation/kinderfahrzeuge_puppenwagen.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0068" y="1133208"/>
            <a:ext cx="7037323" cy="5315094"/>
          </a:xfrm>
          <a:prstGeom prst="rect">
            <a:avLst/>
          </a:prstGeom>
          <a:noFill/>
          <a:ln>
            <a:noFill/>
          </a:ln>
        </p:spPr>
      </p:pic>
    </p:spTree>
    <p:extLst>
      <p:ext uri="{BB962C8B-B14F-4D97-AF65-F5344CB8AC3E}">
        <p14:creationId xmlns:p14="http://schemas.microsoft.com/office/powerpoint/2010/main" val="83720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rot="21600000">
            <a:off x="1427151" y="5396996"/>
            <a:ext cx="9905999" cy="1787941"/>
          </a:xfrm>
        </p:spPr>
        <p:txBody>
          <a:bodyPr/>
          <a:lstStyle/>
          <a:p>
            <a:pPr>
              <a:buNone/>
            </a:pPr>
            <a:r>
              <a:rPr lang="tr-TR" dirty="0"/>
              <a:t>13. 1945 Yılından Günümüz Oyuncakları</a:t>
            </a:r>
          </a:p>
          <a:p>
            <a:pPr>
              <a:buNone/>
            </a:pPr>
            <a:r>
              <a:rPr lang="tr-TR" dirty="0"/>
              <a:t>14. Çocuk Alanı</a:t>
            </a:r>
          </a:p>
        </p:txBody>
      </p:sp>
      <p:pic>
        <p:nvPicPr>
          <p:cNvPr id="4" name="3 Resim" descr="http://museums.nuremberg.de/images/images_spielzeugmuseum/orientation/og3.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7585" y="1113675"/>
            <a:ext cx="5649387" cy="4117906"/>
          </a:xfrm>
          <a:prstGeom prst="rect">
            <a:avLst/>
          </a:prstGeom>
          <a:noFill/>
          <a:ln>
            <a:noFill/>
          </a:ln>
        </p:spPr>
      </p:pic>
      <p:sp>
        <p:nvSpPr>
          <p:cNvPr id="2" name="Metin kutusu 1"/>
          <p:cNvSpPr txBox="1"/>
          <p:nvPr/>
        </p:nvSpPr>
        <p:spPr>
          <a:xfrm>
            <a:off x="3859479" y="467344"/>
            <a:ext cx="4405745" cy="646331"/>
          </a:xfrm>
          <a:prstGeom prst="rect">
            <a:avLst/>
          </a:prstGeom>
          <a:noFill/>
        </p:spPr>
        <p:txBody>
          <a:bodyPr wrap="square" rtlCol="0">
            <a:spAutoFit/>
          </a:bodyPr>
          <a:lstStyle/>
          <a:p>
            <a:pPr algn="ctr"/>
            <a:r>
              <a:rPr lang="tr-TR" sz="3600" dirty="0">
                <a:latin typeface="Calibri" panose="020F0502020204030204" pitchFamily="34" charset="0"/>
              </a:rPr>
              <a:t>3. KAT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62545" y="1763487"/>
            <a:ext cx="5289267" cy="4767942"/>
          </a:xfrm>
        </p:spPr>
        <p:txBody>
          <a:bodyPr>
            <a:normAutofit/>
          </a:bodyPr>
          <a:lstStyle/>
          <a:p>
            <a:pPr algn="just"/>
            <a:r>
              <a:rPr lang="tr-TR" dirty="0"/>
              <a:t>Nürnberg Şehri’nin  bin yıllık tarihini anlatan 7 belediye müzesinden biri de Nürnberg Oyuncak Müzesidir.</a:t>
            </a:r>
          </a:p>
          <a:p>
            <a:pPr algn="just"/>
            <a:r>
              <a:rPr lang="tr-TR" dirty="0"/>
              <a:t>Ortaçağ’dan beri de oyuncaklarıyla ünlü olan bu şehir, bugün olağanüstü zengin sergileriyle dünyaca ünlü Nürnberg Oyuncak Müzesi ile bu tarihi geleneği sürdürmüştür.</a:t>
            </a:r>
          </a:p>
          <a:p>
            <a:pPr marL="0" indent="0" algn="just">
              <a:buNone/>
            </a:pPr>
            <a:br>
              <a:rPr lang="tr-TR" dirty="0"/>
            </a:br>
            <a:endParaRPr lang="tr-TR" dirty="0"/>
          </a:p>
        </p:txBody>
      </p:sp>
      <p:sp>
        <p:nvSpPr>
          <p:cNvPr id="5" name="Unvan 1"/>
          <p:cNvSpPr>
            <a:spLocks noGrp="1"/>
          </p:cNvSpPr>
          <p:nvPr>
            <p:ph type="title"/>
          </p:nvPr>
        </p:nvSpPr>
        <p:spPr>
          <a:xfrm>
            <a:off x="3072143" y="244802"/>
            <a:ext cx="6475617" cy="895231"/>
          </a:xfrm>
        </p:spPr>
        <p:txBody>
          <a:bodyPr>
            <a:noAutofit/>
          </a:bodyPr>
          <a:lstStyle/>
          <a:p>
            <a:pPr algn="ctr"/>
            <a:r>
              <a:rPr lang="tr-TR" dirty="0">
                <a:latin typeface="Calibri" panose="020F0502020204030204" pitchFamily="34" charset="0"/>
                <a:cs typeface="Times New Roman" panose="02020603050405020304" pitchFamily="18" charset="0"/>
              </a:rPr>
              <a:t>Nürnberg oyuncak  müzesi</a:t>
            </a:r>
          </a:p>
        </p:txBody>
      </p:sp>
      <p:pic>
        <p:nvPicPr>
          <p:cNvPr id="6" name="Picture 4" descr="http://www.lottaleben.de/wp-content/uploads/2014/11/Spielzeugmuseum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383"/>
          <a:stretch/>
        </p:blipFill>
        <p:spPr bwMode="auto">
          <a:xfrm>
            <a:off x="7172696" y="1763487"/>
            <a:ext cx="4147145" cy="436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220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93228" y="175081"/>
            <a:ext cx="11086397" cy="1478570"/>
          </a:xfrm>
        </p:spPr>
        <p:txBody>
          <a:bodyPr>
            <a:noAutofit/>
          </a:bodyPr>
          <a:lstStyle/>
          <a:p>
            <a:pPr algn="ctr"/>
            <a:r>
              <a:rPr lang="tr-TR" dirty="0">
                <a:latin typeface="Calibri" panose="020F0502020204030204" pitchFamily="34" charset="0"/>
              </a:rPr>
              <a:t>13. 1945 Yılından günümüze Oyuncaklar</a:t>
            </a:r>
            <a:br>
              <a:rPr lang="tr-TR" dirty="0">
                <a:latin typeface="Calibri" panose="020F0502020204030204" pitchFamily="34" charset="0"/>
              </a:rPr>
            </a:br>
            <a:endParaRPr lang="tr-TR" dirty="0">
              <a:latin typeface="Calibri" panose="020F0502020204030204" pitchFamily="34" charset="0"/>
            </a:endParaRPr>
          </a:p>
        </p:txBody>
      </p:sp>
      <p:pic>
        <p:nvPicPr>
          <p:cNvPr id="4" name="İçerik Yer Tutucusu 3" descr="http://museums.nuremberg.de/images/images_spielzeugmuseum/orientation/spielzeug_nach_1945.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0405" y="1440931"/>
            <a:ext cx="5066022" cy="3825298"/>
          </a:xfrm>
          <a:prstGeom prst="rect">
            <a:avLst/>
          </a:prstGeom>
          <a:noFill/>
          <a:ln>
            <a:noFill/>
          </a:ln>
        </p:spPr>
      </p:pic>
      <p:pic>
        <p:nvPicPr>
          <p:cNvPr id="2050" name="Picture 2" descr="http://museen.nuernberg.de/uploads/tx_templavoila/barbie-pupp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304" y="1743194"/>
            <a:ext cx="4996366" cy="3168044"/>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363272" y="5355772"/>
            <a:ext cx="9614270" cy="1200329"/>
          </a:xfrm>
          <a:prstGeom prst="rect">
            <a:avLst/>
          </a:prstGeom>
          <a:noFill/>
        </p:spPr>
        <p:txBody>
          <a:bodyPr wrap="square" rtlCol="0">
            <a:spAutoFit/>
          </a:bodyPr>
          <a:lstStyle/>
          <a:p>
            <a:r>
              <a:rPr lang="tr-TR" sz="2400" dirty="0"/>
              <a:t>Çekici olarak tasarlanmış  üçüncü kat sergi alanında, Lego, Barbie, </a:t>
            </a:r>
            <a:r>
              <a:rPr lang="tr-TR" sz="2400" dirty="0" err="1"/>
              <a:t>Matchbox</a:t>
            </a:r>
            <a:r>
              <a:rPr lang="tr-TR" sz="2400" dirty="0"/>
              <a:t> yanı sıra robotlar, uzay oyuncakları, kurgusal figürler 1945’ten  günümüze kadar olan oyuncaklar bulunmaktadır.</a:t>
            </a:r>
          </a:p>
        </p:txBody>
      </p:sp>
    </p:spTree>
    <p:extLst>
      <p:ext uri="{BB962C8B-B14F-4D97-AF65-F5344CB8AC3E}">
        <p14:creationId xmlns:p14="http://schemas.microsoft.com/office/powerpoint/2010/main" val="3005753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13314" name="Picture 2" descr="http://museen.nuernberg.de/uploads/tx_templavoila/schuco-messestan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64273" y="308758"/>
            <a:ext cx="8860277" cy="5618031"/>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2192977" y="5926789"/>
            <a:ext cx="9999023" cy="830997"/>
          </a:xfrm>
          <a:prstGeom prst="rect">
            <a:avLst/>
          </a:prstGeom>
          <a:noFill/>
        </p:spPr>
        <p:txBody>
          <a:bodyPr wrap="square" rtlCol="0">
            <a:spAutoFit/>
          </a:bodyPr>
          <a:lstStyle/>
          <a:p>
            <a:r>
              <a:rPr lang="tr-TR" sz="2400" dirty="0" err="1"/>
              <a:t>Schuco</a:t>
            </a:r>
            <a:r>
              <a:rPr lang="tr-TR" sz="2400" dirty="0"/>
              <a:t> firmasının 1960'ların tarzında döşenmiş bir dükkan üçüncü </a:t>
            </a:r>
          </a:p>
          <a:p>
            <a:r>
              <a:rPr lang="tr-TR" sz="2400" dirty="0"/>
              <a:t>katta bulunmaktadır.</a:t>
            </a:r>
          </a:p>
        </p:txBody>
      </p:sp>
    </p:spTree>
    <p:extLst>
      <p:ext uri="{BB962C8B-B14F-4D97-AF65-F5344CB8AC3E}">
        <p14:creationId xmlns:p14="http://schemas.microsoft.com/office/powerpoint/2010/main" val="3916314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95003"/>
            <a:ext cx="9905998" cy="1068779"/>
          </a:xfrm>
        </p:spPr>
        <p:txBody>
          <a:bodyPr>
            <a:normAutofit fontScale="90000"/>
          </a:bodyPr>
          <a:lstStyle/>
          <a:p>
            <a:pPr algn="ctr"/>
            <a:br>
              <a:rPr lang="tr-TR" dirty="0"/>
            </a:br>
            <a:r>
              <a:rPr lang="tr-TR" sz="4000" dirty="0"/>
              <a:t>14. Çocuk Alanı</a:t>
            </a:r>
            <a:br>
              <a:rPr lang="tr-TR" sz="4000" dirty="0"/>
            </a:br>
            <a:endParaRPr lang="tr-TR" sz="4000" dirty="0"/>
          </a:p>
        </p:txBody>
      </p:sp>
      <p:sp>
        <p:nvSpPr>
          <p:cNvPr id="3" name="İçerik Yer Tutucusu 2"/>
          <p:cNvSpPr>
            <a:spLocks noGrp="1"/>
          </p:cNvSpPr>
          <p:nvPr>
            <p:ph idx="1"/>
          </p:nvPr>
        </p:nvSpPr>
        <p:spPr>
          <a:xfrm>
            <a:off x="2076841" y="5626924"/>
            <a:ext cx="9905999" cy="1231076"/>
          </a:xfrm>
        </p:spPr>
        <p:txBody>
          <a:bodyPr>
            <a:normAutofit fontScale="92500" lnSpcReduction="20000"/>
          </a:bodyPr>
          <a:lstStyle/>
          <a:p>
            <a:pPr marL="0" indent="0">
              <a:buNone/>
            </a:pPr>
            <a:r>
              <a:rPr lang="tr-TR" sz="2600" dirty="0"/>
              <a:t>Üçüncü katın bir bölümü, görevli eğitimci gözetiminde küçük çocukların oynayabileceği yaratıcı çocuk alanına ayrılmıştır.</a:t>
            </a:r>
            <a:br>
              <a:rPr lang="tr-TR" dirty="0"/>
            </a:br>
            <a:endParaRPr lang="tr-TR" dirty="0"/>
          </a:p>
        </p:txBody>
      </p:sp>
      <p:pic>
        <p:nvPicPr>
          <p:cNvPr id="4" name="Resim 3" descr="http://museums.nuremberg.de/images/images_spielzeugmuseum/orientation/kinderbereich.jpg"/>
          <p:cNvPicPr/>
          <p:nvPr/>
        </p:nvPicPr>
        <p:blipFill>
          <a:blip r:embed="rId2">
            <a:extLst>
              <a:ext uri="{28A0092B-C50C-407E-A947-70E740481C1C}">
                <a14:useLocalDpi xmlns:a14="http://schemas.microsoft.com/office/drawing/2010/main" val="0"/>
              </a:ext>
            </a:extLst>
          </a:blip>
          <a:srcRect/>
          <a:stretch>
            <a:fillRect/>
          </a:stretch>
        </p:blipFill>
        <p:spPr bwMode="auto">
          <a:xfrm>
            <a:off x="1141413" y="1257053"/>
            <a:ext cx="5674673" cy="4149436"/>
          </a:xfrm>
          <a:prstGeom prst="rect">
            <a:avLst/>
          </a:prstGeom>
          <a:noFill/>
          <a:ln>
            <a:noFill/>
          </a:ln>
        </p:spPr>
      </p:pic>
      <p:pic>
        <p:nvPicPr>
          <p:cNvPr id="3074" name="Picture 2" descr="http://museums.nuremberg.de/images/images_spielzeugmuseum/kinderbereich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840" y="1257053"/>
            <a:ext cx="4292517" cy="414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347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51554" y="463148"/>
            <a:ext cx="9905998" cy="1478570"/>
          </a:xfrm>
        </p:spPr>
        <p:txBody>
          <a:bodyPr>
            <a:normAutofit/>
          </a:bodyPr>
          <a:lstStyle/>
          <a:p>
            <a:r>
              <a:rPr lang="tr-TR" dirty="0">
                <a:latin typeface="Calibri" panose="020F0502020204030204" pitchFamily="34" charset="0"/>
              </a:rPr>
              <a:t>Açık Hava Oyun Alanı</a:t>
            </a:r>
            <a:br>
              <a:rPr lang="tr-TR" dirty="0"/>
            </a:br>
            <a:endParaRPr lang="tr-TR" dirty="0"/>
          </a:p>
        </p:txBody>
      </p:sp>
      <p:sp>
        <p:nvSpPr>
          <p:cNvPr id="3" name="İçerik Yer Tutucusu 2"/>
          <p:cNvSpPr>
            <a:spLocks noGrp="1"/>
          </p:cNvSpPr>
          <p:nvPr>
            <p:ph idx="1"/>
          </p:nvPr>
        </p:nvSpPr>
        <p:spPr>
          <a:xfrm>
            <a:off x="1225922" y="1349486"/>
            <a:ext cx="5649892" cy="2346264"/>
          </a:xfrm>
        </p:spPr>
        <p:txBody>
          <a:bodyPr/>
          <a:lstStyle/>
          <a:p>
            <a:pPr marL="0" indent="0" algn="just">
              <a:buNone/>
            </a:pPr>
            <a:r>
              <a:rPr lang="tr-TR" dirty="0"/>
              <a:t>Müze binası arkasına sonradan eklenen 700 m² büyüklüğünde, uzman gözetiminde küçük ve büyük çocukların aileleriyle birlikte tırmanma, zıplama, denge becerilerini geliştirebilecekleri bir alan bulunmaktadır.</a:t>
            </a:r>
          </a:p>
          <a:p>
            <a:pPr marL="0" indent="0" algn="just">
              <a:buNone/>
            </a:pPr>
            <a:endParaRPr lang="tr-TR" dirty="0"/>
          </a:p>
        </p:txBody>
      </p:sp>
      <p:pic>
        <p:nvPicPr>
          <p:cNvPr id="5" name="Picture 2" descr="http://museen.nuernberg.de/fileadmin/mdsn/images/content/Spielzeugmuseum/Haus/Orientierungsplan/spm-plan-gesam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6081"/>
          <a:stretch/>
        </p:blipFill>
        <p:spPr bwMode="auto">
          <a:xfrm>
            <a:off x="7037288" y="1202433"/>
            <a:ext cx="4079993" cy="49866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useen.nuernberg.de/fileadmin/mdsn/images/content/Spielzeugmuseum/Haus/Orientierungsplan/EG/13-schwingkeg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861" y="3791450"/>
            <a:ext cx="4604060" cy="2919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378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118019" y="108132"/>
            <a:ext cx="7695209" cy="1151907"/>
          </a:xfrm>
        </p:spPr>
        <p:txBody>
          <a:bodyPr>
            <a:normAutofit/>
          </a:bodyPr>
          <a:lstStyle/>
          <a:p>
            <a:pPr marL="0" indent="0" algn="ctr">
              <a:buNone/>
            </a:pPr>
            <a:r>
              <a:rPr lang="tr-TR" sz="3600" dirty="0">
                <a:latin typeface="Calibri" panose="020F0502020204030204" pitchFamily="34" charset="0"/>
              </a:rPr>
              <a:t>AÇIK HAVA OYUN ALANI</a:t>
            </a:r>
          </a:p>
        </p:txBody>
      </p:sp>
      <p:pic>
        <p:nvPicPr>
          <p:cNvPr id="4098" name="Picture 2" descr="http://museen.nuernberg.de/fileadmin/mdsn/images/content/Spielzeugmuseum/Haus/Orientierungsplan/EG/8-kletterpyram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93" y="3896858"/>
            <a:ext cx="4232787" cy="26018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useen.nuernberg.de/fileadmin/mdsn/images/content/Spielzeugmuseum/Haus/Orientierungsplan/EG/9-kugelbah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685" y="3896858"/>
            <a:ext cx="4083111" cy="25889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useen.nuernberg.de/fileadmin/mdsn/images/content/Spielzeugmuseum/Haus/Orientierungsplan/EG/10-spielgeru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93" y="1057502"/>
            <a:ext cx="4232787" cy="26838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useen.nuernberg.de/fileadmin/mdsn/images/content/Spielzeugmuseum/Haus/Orientierungsplan/EG/12-zerrspieg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9685" y="1058533"/>
            <a:ext cx="4117069" cy="261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059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63282" y="385061"/>
            <a:ext cx="9905999" cy="3541714"/>
          </a:xfrm>
        </p:spPr>
        <p:txBody>
          <a:bodyPr>
            <a:normAutofit/>
          </a:bodyPr>
          <a:lstStyle/>
          <a:p>
            <a:pPr marL="0" indent="0" algn="ctr">
              <a:buNone/>
            </a:pPr>
            <a:r>
              <a:rPr lang="tr-TR" sz="3600" dirty="0"/>
              <a:t>MÜZE KAFETARYASI</a:t>
            </a:r>
          </a:p>
          <a:p>
            <a:pPr marL="0" indent="0" algn="just">
              <a:buNone/>
            </a:pPr>
            <a:r>
              <a:rPr lang="tr-TR" dirty="0"/>
              <a:t>Müzeye giriş yapmadan da girebilen  müze </a:t>
            </a:r>
            <a:r>
              <a:rPr lang="tr-TR" dirty="0" err="1"/>
              <a:t>kafetaryasında</a:t>
            </a:r>
            <a:r>
              <a:rPr lang="tr-TR" dirty="0"/>
              <a:t> kahve ve ev yapımı kekler yerken, korkuluklardan </a:t>
            </a:r>
            <a:r>
              <a:rPr lang="tr-TR" dirty="0" err="1"/>
              <a:t>Lehmann</a:t>
            </a:r>
            <a:r>
              <a:rPr lang="tr-TR" dirty="0"/>
              <a:t> marka demiryolu düzeneğinde kendi etrafında tur yapar trenleri izlemek mümkün olmaktadır. </a:t>
            </a:r>
          </a:p>
        </p:txBody>
      </p:sp>
      <p:pic>
        <p:nvPicPr>
          <p:cNvPr id="9218" name="Picture 2" descr="http://museen.nuernberg.de/uploads/tx_templavoila/cafelakrit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753" y="2624710"/>
            <a:ext cx="4107008" cy="26041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http://museen.nuernberg.de/fileadmin/mdsn/images/content/Spielzeugmuseum/Haus/Orientierungsplan/EG/6-ca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904" y="2363190"/>
            <a:ext cx="4251423" cy="26956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http://museen.nuernberg.de/fileadmin/mdsn/images/content/Spielzeugmuseum/Haus/Orientierungsplan/EG/5-gartenbah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303" y="3926775"/>
            <a:ext cx="4782069" cy="30321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182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23747" y="231400"/>
            <a:ext cx="7741330" cy="640266"/>
          </a:xfrm>
        </p:spPr>
        <p:txBody>
          <a:bodyPr>
            <a:normAutofit/>
          </a:bodyPr>
          <a:lstStyle/>
          <a:p>
            <a:pPr algn="ctr"/>
            <a:r>
              <a:rPr lang="tr-TR" dirty="0">
                <a:latin typeface="Calibri" panose="020F0502020204030204" pitchFamily="34" charset="0"/>
              </a:rPr>
              <a:t>Gölgeli Bölge</a:t>
            </a:r>
          </a:p>
        </p:txBody>
      </p:sp>
      <p:sp>
        <p:nvSpPr>
          <p:cNvPr id="3" name="İçerik Yer Tutucusu 2"/>
          <p:cNvSpPr>
            <a:spLocks noGrp="1"/>
          </p:cNvSpPr>
          <p:nvPr>
            <p:ph idx="1"/>
          </p:nvPr>
        </p:nvSpPr>
        <p:spPr>
          <a:xfrm>
            <a:off x="1141412" y="871666"/>
            <a:ext cx="9905999" cy="1930627"/>
          </a:xfrm>
        </p:spPr>
        <p:txBody>
          <a:bodyPr>
            <a:normAutofit/>
          </a:bodyPr>
          <a:lstStyle/>
          <a:p>
            <a:pPr marL="0" indent="0" algn="just">
              <a:buNone/>
            </a:pPr>
            <a:r>
              <a:rPr lang="tr-TR" dirty="0"/>
              <a:t>Gölgeli Bölge, ışık ve gölge oyunu şeklinde projeksiyonlarla duvara yansıtılarak 3D gözlüklerle müze koleksiyonundan oyuncakları farklı bir şekilde izlenebilmektedir. Ayrıca Gölgeli Bölge  buz, kar ve çok daha başka farklı görüntülerin simülasyonları izlenebilecek şekilde düzenlenmiştir.</a:t>
            </a:r>
          </a:p>
          <a:p>
            <a:endParaRPr lang="tr-TR" dirty="0"/>
          </a:p>
        </p:txBody>
      </p:sp>
      <p:pic>
        <p:nvPicPr>
          <p:cNvPr id="5124" name="Picture 4" descr="http://museen.nuernberg.de/uploads/tx_templavoila/schattenrei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657" y="2933205"/>
            <a:ext cx="5612412" cy="355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918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48291" y="676895"/>
            <a:ext cx="5152510" cy="4123120"/>
          </a:xfrm>
        </p:spPr>
        <p:txBody>
          <a:bodyPr>
            <a:normAutofit fontScale="25000" lnSpcReduction="20000"/>
          </a:bodyPr>
          <a:lstStyle/>
          <a:p>
            <a:endParaRPr lang="tr-TR" dirty="0"/>
          </a:p>
          <a:p>
            <a:pPr algn="just"/>
            <a:r>
              <a:rPr lang="tr-TR" sz="8800" dirty="0"/>
              <a:t>Oyuncak Müzesi'nin ana girişi tekerlekli sandalyeli ve pusetli ziyaretçilerin rahatlıkla girebileceği şekilde düzenlenmiştir. </a:t>
            </a:r>
          </a:p>
          <a:p>
            <a:pPr algn="just"/>
            <a:r>
              <a:rPr lang="tr-TR" sz="8800" dirty="0"/>
              <a:t>Müzede engelli ziyaretçiler için ücretsiz kullanacakları iki adet tekerlekli sandalye, asansör erişimi ve giriş katta engelli tuvaleti bulunmaktadır.</a:t>
            </a:r>
          </a:p>
          <a:p>
            <a:pPr algn="just"/>
            <a:r>
              <a:rPr lang="tr-TR" sz="8800" dirty="0"/>
              <a:t>Müzenin giriş katında, girişin hemen sağındaki alanda ziyaretçilerin mont ve kabanlarını asabilmeleri için vestiyer, poşetlerini ve eşyalarını koyabilmeleri için kilitli  dolaplar ve bebekli ziyaretçilerin pusetini koyabilecekleri alan bulunmaktadır.</a:t>
            </a:r>
          </a:p>
          <a:p>
            <a:pPr marL="0" indent="0">
              <a:buNone/>
            </a:pPr>
            <a:endParaRPr lang="tr-TR" dirty="0"/>
          </a:p>
          <a:p>
            <a:pPr marL="0" indent="0">
              <a:buNone/>
            </a:pPr>
            <a:br>
              <a:rPr lang="tr-TR" dirty="0"/>
            </a:br>
            <a:br>
              <a:rPr lang="tr-TR" dirty="0"/>
            </a:br>
            <a:endParaRPr lang="tr-TR" dirty="0"/>
          </a:p>
        </p:txBody>
      </p:sp>
      <p:pic>
        <p:nvPicPr>
          <p:cNvPr id="7170" name="Picture 2" descr="http://museen.nuernberg.de/uploads/tx_templavoila/eingang-spielzeugmuseu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3373" y="1761416"/>
            <a:ext cx="5212576" cy="3305136"/>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824546" y="236311"/>
            <a:ext cx="5807034" cy="646331"/>
          </a:xfrm>
          <a:prstGeom prst="rect">
            <a:avLst/>
          </a:prstGeom>
          <a:noFill/>
        </p:spPr>
        <p:txBody>
          <a:bodyPr wrap="square" rtlCol="0">
            <a:spAutoFit/>
          </a:bodyPr>
          <a:lstStyle/>
          <a:p>
            <a:pPr algn="ctr"/>
            <a:r>
              <a:rPr lang="tr-TR" sz="3600" dirty="0"/>
              <a:t>MÜZENİN DONANIMLARI </a:t>
            </a:r>
            <a:endParaRPr lang="en-US" sz="3600" dirty="0"/>
          </a:p>
        </p:txBody>
      </p:sp>
    </p:spTree>
    <p:extLst>
      <p:ext uri="{BB962C8B-B14F-4D97-AF65-F5344CB8AC3E}">
        <p14:creationId xmlns:p14="http://schemas.microsoft.com/office/powerpoint/2010/main" val="4193858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02394" y="4197040"/>
            <a:ext cx="9905999" cy="2548144"/>
          </a:xfrm>
        </p:spPr>
        <p:txBody>
          <a:bodyPr>
            <a:normAutofit/>
          </a:bodyPr>
          <a:lstStyle/>
          <a:p>
            <a:pPr marL="0" indent="0" algn="just">
              <a:buNone/>
            </a:pPr>
            <a:r>
              <a:rPr lang="tr-TR" dirty="0"/>
              <a:t>Oyuncak Müzesi'nin koleksiyonu yaklaşık 85.000 nesneden oluşmaktadır. Bu nesnelerin sadece yüzde beşi müzede sergilenmektedir. Diğer eserler deponun raflarında güvenli bir şekilde saklanmaktadır. 85.000 eser bilimsel uzmanlar tarafından «Müzenin Gizli Hazineleri» adı altında, 1994 yılında dijital envanter oluşturulmaya başlanmış 2012’de tamamlanmıştır.</a:t>
            </a:r>
          </a:p>
        </p:txBody>
      </p:sp>
      <p:pic>
        <p:nvPicPr>
          <p:cNvPr id="16386" name="Picture 2" descr="http://museen.nuernberg.de/uploads/tx_templavoila/inventarisier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0255" y="1415326"/>
            <a:ext cx="4106149" cy="260358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museen.nuernberg.de/uploads/tx_templavoila/fotografier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5393" y="1415326"/>
            <a:ext cx="4106148" cy="2603584"/>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357814" y="261257"/>
            <a:ext cx="5795158" cy="646331"/>
          </a:xfrm>
          <a:prstGeom prst="rect">
            <a:avLst/>
          </a:prstGeom>
          <a:noFill/>
        </p:spPr>
        <p:txBody>
          <a:bodyPr wrap="square" rtlCol="0">
            <a:spAutoFit/>
          </a:bodyPr>
          <a:lstStyle/>
          <a:p>
            <a:pPr algn="ctr"/>
            <a:r>
              <a:rPr lang="tr-TR" sz="3600" dirty="0"/>
              <a:t>DİJİTAL ENVANTER</a:t>
            </a:r>
          </a:p>
        </p:txBody>
      </p:sp>
    </p:spTree>
    <p:extLst>
      <p:ext uri="{BB962C8B-B14F-4D97-AF65-F5344CB8AC3E}">
        <p14:creationId xmlns:p14="http://schemas.microsoft.com/office/powerpoint/2010/main" val="966185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3" y="885311"/>
            <a:ext cx="9403876" cy="1893516"/>
          </a:xfrm>
        </p:spPr>
        <p:txBody>
          <a:bodyPr>
            <a:normAutofit/>
          </a:bodyPr>
          <a:lstStyle/>
          <a:p>
            <a:pPr marL="0" indent="0" algn="just">
              <a:buNone/>
            </a:pPr>
            <a:r>
              <a:rPr lang="tr-TR" dirty="0"/>
              <a:t>Dijital envanter, Devlet İş İdaresi Birimi ve Oyuncak Müzesi Dostları Derneği destekleriyle hazırlanmış ve araştırmacılar için ücretsiz olarak ziyarete açılmıştır. Fotoğraflar belgesel amaçlı olduğu için çözünürlüğü düşüktür.</a:t>
            </a:r>
          </a:p>
          <a:p>
            <a:endParaRPr lang="tr-TR" dirty="0"/>
          </a:p>
        </p:txBody>
      </p:sp>
      <p:pic>
        <p:nvPicPr>
          <p:cNvPr id="4" name="İçerik Yer Tutucusu 3"/>
          <p:cNvPicPr>
            <a:picLocks noChangeAspect="1"/>
          </p:cNvPicPr>
          <p:nvPr/>
        </p:nvPicPr>
        <p:blipFill>
          <a:blip r:embed="rId2" cstate="print"/>
          <a:stretch>
            <a:fillRect/>
          </a:stretch>
        </p:blipFill>
        <p:spPr>
          <a:xfrm>
            <a:off x="4309744" y="3787056"/>
            <a:ext cx="3725666" cy="2980533"/>
          </a:xfrm>
          <a:prstGeom prst="rect">
            <a:avLst/>
          </a:prstGeom>
        </p:spPr>
      </p:pic>
      <p:pic>
        <p:nvPicPr>
          <p:cNvPr id="5" name="Resim 4"/>
          <p:cNvPicPr>
            <a:picLocks noChangeAspect="1"/>
          </p:cNvPicPr>
          <p:nvPr/>
        </p:nvPicPr>
        <p:blipFill>
          <a:blip r:embed="rId3" cstate="print"/>
          <a:stretch>
            <a:fillRect/>
          </a:stretch>
        </p:blipFill>
        <p:spPr>
          <a:xfrm>
            <a:off x="577117" y="2947156"/>
            <a:ext cx="3662715" cy="2930172"/>
          </a:xfrm>
          <a:prstGeom prst="rect">
            <a:avLst/>
          </a:prstGeom>
        </p:spPr>
      </p:pic>
      <p:pic>
        <p:nvPicPr>
          <p:cNvPr id="6" name="İçerik Yer Tutucusu 3"/>
          <p:cNvPicPr>
            <a:picLocks noChangeAspect="1"/>
          </p:cNvPicPr>
          <p:nvPr/>
        </p:nvPicPr>
        <p:blipFill>
          <a:blip r:embed="rId4" cstate="print"/>
          <a:stretch>
            <a:fillRect/>
          </a:stretch>
        </p:blipFill>
        <p:spPr>
          <a:xfrm>
            <a:off x="8105322" y="2883967"/>
            <a:ext cx="3741702" cy="2993361"/>
          </a:xfrm>
          <a:prstGeom prst="rect">
            <a:avLst/>
          </a:prstGeom>
        </p:spPr>
      </p:pic>
      <p:sp>
        <p:nvSpPr>
          <p:cNvPr id="2" name="Metin kutusu 1"/>
          <p:cNvSpPr txBox="1"/>
          <p:nvPr/>
        </p:nvSpPr>
        <p:spPr>
          <a:xfrm>
            <a:off x="2766951" y="238979"/>
            <a:ext cx="5723907" cy="646331"/>
          </a:xfrm>
          <a:prstGeom prst="rect">
            <a:avLst/>
          </a:prstGeom>
          <a:noFill/>
        </p:spPr>
        <p:txBody>
          <a:bodyPr wrap="square" rtlCol="0">
            <a:spAutoFit/>
          </a:bodyPr>
          <a:lstStyle/>
          <a:p>
            <a:pPr algn="ctr"/>
            <a:r>
              <a:rPr lang="tr-TR" sz="3600" dirty="0"/>
              <a:t>DİJİTAL ENVANTER</a:t>
            </a:r>
          </a:p>
        </p:txBody>
      </p:sp>
    </p:spTree>
    <p:extLst>
      <p:ext uri="{BB962C8B-B14F-4D97-AF65-F5344CB8AC3E}">
        <p14:creationId xmlns:p14="http://schemas.microsoft.com/office/powerpoint/2010/main" val="4166917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1277561" y="1191359"/>
            <a:ext cx="6215769" cy="5482573"/>
          </a:xfrm>
        </p:spPr>
        <p:txBody>
          <a:bodyPr>
            <a:noAutofit/>
          </a:bodyPr>
          <a:lstStyle/>
          <a:p>
            <a:pPr marL="0" lvl="0" indent="0" algn="just">
              <a:buNone/>
            </a:pPr>
            <a:r>
              <a:rPr lang="tr-TR" sz="2000" dirty="0"/>
              <a:t>	</a:t>
            </a:r>
            <a:r>
              <a:rPr lang="tr-TR" dirty="0"/>
              <a:t>Lidya </a:t>
            </a:r>
            <a:r>
              <a:rPr lang="tr-TR" dirty="0" err="1"/>
              <a:t>Bayer</a:t>
            </a:r>
            <a:r>
              <a:rPr lang="tr-TR" dirty="0"/>
              <a:t> (1897 -1961) ve kocası Paul </a:t>
            </a:r>
            <a:r>
              <a:rPr lang="tr-TR" dirty="0" err="1"/>
              <a:t>Bayer</a:t>
            </a:r>
            <a:r>
              <a:rPr lang="tr-TR" dirty="0"/>
              <a:t> (1896-1982) 1920'lerde oyuncak müzesinin koleksiyonunu oluşturmaya başlamıştır. Oyuncak koleksiyonlarının içerisinde başta bebek, </a:t>
            </a:r>
            <a:r>
              <a:rPr lang="tr-TR" dirty="0" err="1"/>
              <a:t>bebekevi</a:t>
            </a:r>
            <a:r>
              <a:rPr lang="tr-TR" dirty="0"/>
              <a:t>, mutfak gereçleri, dükkanlar ile ahşap oyuncaklar, çocuk oyunları, çocuk kitapları ve teneke oyuncaklar yer almaktadır. Oyuncak sanayisi öncesine ait olan bu oyuncakların çoğunu bit pazarlarından, antika dükkanlarından  temin etmişler ya da burjuva kesimden miras kalan tarihi oyuncakları koleksiyona eklemişlerdir. </a:t>
            </a:r>
          </a:p>
        </p:txBody>
      </p:sp>
      <p:sp>
        <p:nvSpPr>
          <p:cNvPr id="4"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pic>
        <p:nvPicPr>
          <p:cNvPr id="8" name="Picture 2" descr="http://museen.nuernberg.de/uploads/tx_templavoila/lydia-paul-bay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330" y="2056494"/>
            <a:ext cx="4641476" cy="29430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Unvan 1"/>
          <p:cNvSpPr>
            <a:spLocks noGrp="1"/>
          </p:cNvSpPr>
          <p:nvPr>
            <p:ph type="title"/>
          </p:nvPr>
        </p:nvSpPr>
        <p:spPr>
          <a:xfrm>
            <a:off x="4011388" y="413266"/>
            <a:ext cx="4476997" cy="710276"/>
          </a:xfrm>
        </p:spPr>
        <p:txBody>
          <a:bodyPr>
            <a:normAutofit fontScale="90000"/>
          </a:bodyPr>
          <a:lstStyle/>
          <a:p>
            <a:pPr lvl="0"/>
            <a:br>
              <a:rPr lang="tr-TR" altLang="tr-TR" dirty="0">
                <a:latin typeface="Calibri" panose="020F0502020204030204" pitchFamily="34" charset="0"/>
                <a:cs typeface="Times New Roman" panose="02020603050405020304" pitchFamily="18" charset="0"/>
              </a:rPr>
            </a:br>
            <a:r>
              <a:rPr lang="tr-TR" altLang="tr-TR" dirty="0">
                <a:latin typeface="Arial" panose="020B0604020202020204" pitchFamily="34" charset="0"/>
                <a:cs typeface="Arial" panose="020B0604020202020204" pitchFamily="34" charset="0"/>
              </a:rPr>
              <a:t>MÜZENİN TARİHÇESİ</a:t>
            </a:r>
            <a:br>
              <a:rPr lang="tr-TR" altLang="tr-TR" dirty="0">
                <a:latin typeface="Arial" panose="020B0604020202020204" pitchFamily="34" charset="0"/>
                <a:cs typeface="Arial" panose="020B0604020202020204" pitchFamily="34" charset="0"/>
              </a:rPr>
            </a:br>
            <a:endParaRPr lang="tr-TR"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5206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528809" y="438943"/>
            <a:ext cx="4986255" cy="449787"/>
          </a:xfrm>
        </p:spPr>
        <p:txBody>
          <a:bodyPr>
            <a:noAutofit/>
          </a:bodyPr>
          <a:lstStyle/>
          <a:p>
            <a:pPr algn="ctr"/>
            <a:r>
              <a:rPr lang="tr-TR" dirty="0" err="1">
                <a:latin typeface="Calibri" panose="020F0502020204030204" pitchFamily="34" charset="0"/>
              </a:rPr>
              <a:t>SESLi</a:t>
            </a:r>
            <a:r>
              <a:rPr lang="tr-TR" dirty="0">
                <a:latin typeface="Calibri" panose="020F0502020204030204" pitchFamily="34" charset="0"/>
              </a:rPr>
              <a:t> REHBER</a:t>
            </a:r>
          </a:p>
        </p:txBody>
      </p:sp>
      <p:sp>
        <p:nvSpPr>
          <p:cNvPr id="3" name="İçerik Yer Tutucusu 2"/>
          <p:cNvSpPr>
            <a:spLocks noGrp="1"/>
          </p:cNvSpPr>
          <p:nvPr>
            <p:ph idx="1"/>
          </p:nvPr>
        </p:nvSpPr>
        <p:spPr>
          <a:xfrm>
            <a:off x="1473921" y="888730"/>
            <a:ext cx="6197539" cy="3541714"/>
          </a:xfrm>
        </p:spPr>
        <p:txBody>
          <a:bodyPr>
            <a:noAutofit/>
          </a:bodyPr>
          <a:lstStyle/>
          <a:p>
            <a:pPr algn="just"/>
            <a:r>
              <a:rPr lang="tr-TR" sz="2000" dirty="0"/>
              <a:t>Nürnberg Oyuncak Müzesinde, yetişkin ziyaretçilere yönelik 48 istasyonda 120 dakika uzunluğunda, hem bilgilendirici hem de eğlendirici bir şekilde tanıtım yapan ses rehberleri bulunmaktadır. Sekiz ayrı dilde (İngilizce, Fransızca, İspanyolca, İtalyanca, Rusça, Çince, Çekçe ve Japonca) dil seçenekleri olan sesli rehberler, 1 Euro karşılığında istenilen eserin vitrindeki numarası girilerek o eser hakkında bilgi alınabilmektedir.</a:t>
            </a:r>
          </a:p>
          <a:p>
            <a:pPr algn="just"/>
            <a:r>
              <a:rPr lang="tr-TR" sz="2000" dirty="0"/>
              <a:t>Çocuk ziyaretçilere yönelik sesli rehber turları ise, 1 Euro karşılığında, 30 istasyonda,  70 dakika  uzunluğunda Almanca ve İngilizce dil seçeneği ile sunulmaktadır. Çocuklara yönelik sesli rehber turları oyuncaklar hakkında bilginin yanında çocukların hoşuna gidecek ilginç ve eğlenceli bilgilerde içermektedir.</a:t>
            </a:r>
          </a:p>
        </p:txBody>
      </p:sp>
      <p:pic>
        <p:nvPicPr>
          <p:cNvPr id="1028" name="Picture 4" descr="http://www.museums.nuremberg.de/images/images_spielzeugmuseum/audiogui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4453" y="425278"/>
            <a:ext cx="2941553" cy="23859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useums.nuremberg.de/images/images_spielzeugmuseum/flagg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5065" y="2803469"/>
            <a:ext cx="2870942" cy="669887"/>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p:nvPr/>
        </p:nvPicPr>
        <p:blipFill rotWithShape="1">
          <a:blip r:embed="rId4"/>
          <a:srcRect t="15914" r="28902" b="12786"/>
          <a:stretch/>
        </p:blipFill>
        <p:spPr bwMode="auto">
          <a:xfrm>
            <a:off x="7973773" y="3553181"/>
            <a:ext cx="3953526" cy="3131089"/>
          </a:xfrm>
          <a:prstGeom prst="rect">
            <a:avLst/>
          </a:prstGeom>
          <a:ln>
            <a:noFill/>
          </a:ln>
          <a:extLst>
            <a:ext uri="{53640926-AAD7-44D8-BBD7-CCE9431645EC}">
              <a14:shadowObscured xmlns:a14="http://schemas.microsoft.com/office/drawing/2010/main"/>
            </a:ext>
          </a:extLst>
        </p:spPr>
      </p:pic>
      <p:sp>
        <p:nvSpPr>
          <p:cNvPr id="4" name="Oval 3"/>
          <p:cNvSpPr/>
          <p:nvPr/>
        </p:nvSpPr>
        <p:spPr>
          <a:xfrm>
            <a:off x="7743168" y="3418155"/>
            <a:ext cx="1543792" cy="8678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076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62801" y="0"/>
            <a:ext cx="6863220" cy="953608"/>
          </a:xfrm>
        </p:spPr>
        <p:txBody>
          <a:bodyPr/>
          <a:lstStyle/>
          <a:p>
            <a:pPr algn="ctr"/>
            <a:r>
              <a:rPr lang="tr-TR" dirty="0"/>
              <a:t>POSTERLER</a:t>
            </a:r>
            <a:endParaRPr lang="en-US" dirty="0"/>
          </a:p>
        </p:txBody>
      </p:sp>
      <p:sp>
        <p:nvSpPr>
          <p:cNvPr id="3" name="İçerik Yer Tutucusu 2"/>
          <p:cNvSpPr>
            <a:spLocks noGrp="1"/>
          </p:cNvSpPr>
          <p:nvPr>
            <p:ph idx="1"/>
          </p:nvPr>
        </p:nvSpPr>
        <p:spPr>
          <a:xfrm>
            <a:off x="944650" y="772200"/>
            <a:ext cx="10757662" cy="1652337"/>
          </a:xfrm>
        </p:spPr>
        <p:txBody>
          <a:bodyPr/>
          <a:lstStyle/>
          <a:p>
            <a:r>
              <a:rPr lang="tr-TR" dirty="0"/>
              <a:t>Nürnberg Oyuncak Müzesi açıldığı yıldan beri her yıl bir poster çıkarmıştır.</a:t>
            </a:r>
            <a:endParaRPr lang="en-US" dirty="0"/>
          </a:p>
        </p:txBody>
      </p:sp>
      <p:pic>
        <p:nvPicPr>
          <p:cNvPr id="2054" name="Picture 6" descr="https://s-media-cache-ak0.pinimg.com/736x/09/72/d6/0972d60b4fdb1ac8e0b9786a29128c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56" y="1598369"/>
            <a:ext cx="2783170" cy="34536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media-cache-ak0.pinimg.com/236x/1b/5c/60/1b5c604b556a31c7ecf83a7683bd34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378" y="1514716"/>
            <a:ext cx="2634641" cy="34495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thumbs2.ebaystatic.com/d/l225/m/mKjFtqLxMMWCZDZ-6-LDuv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311" y="3196737"/>
            <a:ext cx="2783170" cy="344073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ebayimg.com/t/Spielzeug-Museum-Nuernberg-Toy-Carousel-horse-original-German-vintage-poster-/00/s/NjY1WDUwMA==/$%28KGrHqR,%21rQE-ZQpi4cnBPsthvfNhg%7E%7E60_3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7733" y="2899774"/>
            <a:ext cx="2634641" cy="3512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973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392318" y="5623655"/>
            <a:ext cx="9905998" cy="1478570"/>
          </a:xfrm>
        </p:spPr>
        <p:txBody>
          <a:bodyPr/>
          <a:lstStyle/>
          <a:p>
            <a:pPr algn="ctr"/>
            <a:r>
              <a:rPr lang="tr-TR" dirty="0"/>
              <a:t>posterler</a:t>
            </a:r>
          </a:p>
        </p:txBody>
      </p:sp>
      <p:pic>
        <p:nvPicPr>
          <p:cNvPr id="1026" name="Picture 2" descr="http://museums.nuremberg.de/images/images_spielzeugmuseum/poster/1991_k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750" y="382339"/>
            <a:ext cx="1836717" cy="25714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useums.nuremberg.de/images/images_spielzeugmuseum/poster/1992_k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669" y="765155"/>
            <a:ext cx="1836717" cy="25714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useums.nuremberg.de/images/images_spielzeugmuseum/poster/1993_k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6301" y="1278502"/>
            <a:ext cx="1836717" cy="25714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museums.nuremberg.de/images/images_spielzeugmuseum/poster/1995_k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7827" y="104756"/>
            <a:ext cx="1812232" cy="25371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museums.nuremberg.de/images/images_spielzeugmuseum/poster/1994_k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856" y="542422"/>
            <a:ext cx="1812232" cy="25371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museums.nuremberg.de/images/images_spielzeugmuseum/poster/1996_kl.jpg"/>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817694" y="3201001"/>
            <a:ext cx="1964951" cy="27509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museums.nuremberg.de/images/images_spielzeugmuseum/poster/1997_k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3423" y="3703308"/>
            <a:ext cx="1964950" cy="27509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museums.nuremberg.de/images/images_spielzeugmuseum/poster/1998_k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3367" y="4107068"/>
            <a:ext cx="1964950" cy="275093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museums.nuremberg.de/images/images_spielzeugmuseum/poster/1999_k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9095" y="3525177"/>
            <a:ext cx="1964950" cy="275093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museums.nuremberg.de/images/images_spielzeugmuseum/poster/2005_k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24823" y="3079548"/>
            <a:ext cx="1942033" cy="2718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1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4"/>
                                        </p:tgtEl>
                                        <p:attrNameLst>
                                          <p:attrName>style.visibility</p:attrName>
                                        </p:attrNameLst>
                                      </p:cBhvr>
                                      <p:to>
                                        <p:strVal val="visible"/>
                                      </p:to>
                                    </p:set>
                                    <p:anim calcmode="lin" valueType="num">
                                      <p:cBhvr additive="base">
                                        <p:cTn id="25" dur="500" fill="hold"/>
                                        <p:tgtEl>
                                          <p:spTgt spid="1034"/>
                                        </p:tgtEl>
                                        <p:attrNameLst>
                                          <p:attrName>ppt_x</p:attrName>
                                        </p:attrNameLst>
                                      </p:cBhvr>
                                      <p:tavLst>
                                        <p:tav tm="0">
                                          <p:val>
                                            <p:strVal val="#ppt_x"/>
                                          </p:val>
                                        </p:tav>
                                        <p:tav tm="100000">
                                          <p:val>
                                            <p:strVal val="#ppt_x"/>
                                          </p:val>
                                        </p:tav>
                                      </p:tavLst>
                                    </p:anim>
                                    <p:anim calcmode="lin" valueType="num">
                                      <p:cBhvr additive="base">
                                        <p:cTn id="26"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additive="base">
                                        <p:cTn id="31" dur="500" fill="hold"/>
                                        <p:tgtEl>
                                          <p:spTgt spid="1032"/>
                                        </p:tgtEl>
                                        <p:attrNameLst>
                                          <p:attrName>ppt_x</p:attrName>
                                        </p:attrNameLst>
                                      </p:cBhvr>
                                      <p:tavLst>
                                        <p:tav tm="0">
                                          <p:val>
                                            <p:strVal val="#ppt_x"/>
                                          </p:val>
                                        </p:tav>
                                        <p:tav tm="100000">
                                          <p:val>
                                            <p:strVal val="#ppt_x"/>
                                          </p:val>
                                        </p:tav>
                                      </p:tavLst>
                                    </p:anim>
                                    <p:anim calcmode="lin" valueType="num">
                                      <p:cBhvr additive="base">
                                        <p:cTn id="3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6"/>
                                        </p:tgtEl>
                                        <p:attrNameLst>
                                          <p:attrName>style.visibility</p:attrName>
                                        </p:attrNameLst>
                                      </p:cBhvr>
                                      <p:to>
                                        <p:strVal val="visible"/>
                                      </p:to>
                                    </p:set>
                                    <p:anim calcmode="lin" valueType="num">
                                      <p:cBhvr additive="base">
                                        <p:cTn id="37" dur="500" fill="hold"/>
                                        <p:tgtEl>
                                          <p:spTgt spid="1036"/>
                                        </p:tgtEl>
                                        <p:attrNameLst>
                                          <p:attrName>ppt_x</p:attrName>
                                        </p:attrNameLst>
                                      </p:cBhvr>
                                      <p:tavLst>
                                        <p:tav tm="0">
                                          <p:val>
                                            <p:strVal val="#ppt_x"/>
                                          </p:val>
                                        </p:tav>
                                        <p:tav tm="100000">
                                          <p:val>
                                            <p:strVal val="#ppt_x"/>
                                          </p:val>
                                        </p:tav>
                                      </p:tavLst>
                                    </p:anim>
                                    <p:anim calcmode="lin" valueType="num">
                                      <p:cBhvr additive="base">
                                        <p:cTn id="38"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8"/>
                                        </p:tgtEl>
                                        <p:attrNameLst>
                                          <p:attrName>style.visibility</p:attrName>
                                        </p:attrNameLst>
                                      </p:cBhvr>
                                      <p:to>
                                        <p:strVal val="visible"/>
                                      </p:to>
                                    </p:set>
                                    <p:anim calcmode="lin" valueType="num">
                                      <p:cBhvr additive="base">
                                        <p:cTn id="43" dur="500" fill="hold"/>
                                        <p:tgtEl>
                                          <p:spTgt spid="1038"/>
                                        </p:tgtEl>
                                        <p:attrNameLst>
                                          <p:attrName>ppt_x</p:attrName>
                                        </p:attrNameLst>
                                      </p:cBhvr>
                                      <p:tavLst>
                                        <p:tav tm="0">
                                          <p:val>
                                            <p:strVal val="#ppt_x"/>
                                          </p:val>
                                        </p:tav>
                                        <p:tav tm="100000">
                                          <p:val>
                                            <p:strVal val="#ppt_x"/>
                                          </p:val>
                                        </p:tav>
                                      </p:tavLst>
                                    </p:anim>
                                    <p:anim calcmode="lin" valueType="num">
                                      <p:cBhvr additive="base">
                                        <p:cTn id="44"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40"/>
                                        </p:tgtEl>
                                        <p:attrNameLst>
                                          <p:attrName>style.visibility</p:attrName>
                                        </p:attrNameLst>
                                      </p:cBhvr>
                                      <p:to>
                                        <p:strVal val="visible"/>
                                      </p:to>
                                    </p:set>
                                    <p:anim calcmode="lin" valueType="num">
                                      <p:cBhvr additive="base">
                                        <p:cTn id="49" dur="500" fill="hold"/>
                                        <p:tgtEl>
                                          <p:spTgt spid="1040"/>
                                        </p:tgtEl>
                                        <p:attrNameLst>
                                          <p:attrName>ppt_x</p:attrName>
                                        </p:attrNameLst>
                                      </p:cBhvr>
                                      <p:tavLst>
                                        <p:tav tm="0">
                                          <p:val>
                                            <p:strVal val="#ppt_x"/>
                                          </p:val>
                                        </p:tav>
                                        <p:tav tm="100000">
                                          <p:val>
                                            <p:strVal val="#ppt_x"/>
                                          </p:val>
                                        </p:tav>
                                      </p:tavLst>
                                    </p:anim>
                                    <p:anim calcmode="lin" valueType="num">
                                      <p:cBhvr additive="base">
                                        <p:cTn id="50"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42"/>
                                        </p:tgtEl>
                                        <p:attrNameLst>
                                          <p:attrName>style.visibility</p:attrName>
                                        </p:attrNameLst>
                                      </p:cBhvr>
                                      <p:to>
                                        <p:strVal val="visible"/>
                                      </p:to>
                                    </p:set>
                                    <p:anim calcmode="lin" valueType="num">
                                      <p:cBhvr additive="base">
                                        <p:cTn id="55" dur="500" fill="hold"/>
                                        <p:tgtEl>
                                          <p:spTgt spid="1042"/>
                                        </p:tgtEl>
                                        <p:attrNameLst>
                                          <p:attrName>ppt_x</p:attrName>
                                        </p:attrNameLst>
                                      </p:cBhvr>
                                      <p:tavLst>
                                        <p:tav tm="0">
                                          <p:val>
                                            <p:strVal val="#ppt_x"/>
                                          </p:val>
                                        </p:tav>
                                        <p:tav tm="100000">
                                          <p:val>
                                            <p:strVal val="#ppt_x"/>
                                          </p:val>
                                        </p:tav>
                                      </p:tavLst>
                                    </p:anim>
                                    <p:anim calcmode="lin" valueType="num">
                                      <p:cBhvr additive="base">
                                        <p:cTn id="56"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44"/>
                                        </p:tgtEl>
                                        <p:attrNameLst>
                                          <p:attrName>style.visibility</p:attrName>
                                        </p:attrNameLst>
                                      </p:cBhvr>
                                      <p:to>
                                        <p:strVal val="visible"/>
                                      </p:to>
                                    </p:set>
                                    <p:anim calcmode="lin" valueType="num">
                                      <p:cBhvr additive="base">
                                        <p:cTn id="61" dur="500" fill="hold"/>
                                        <p:tgtEl>
                                          <p:spTgt spid="1044"/>
                                        </p:tgtEl>
                                        <p:attrNameLst>
                                          <p:attrName>ppt_x</p:attrName>
                                        </p:attrNameLst>
                                      </p:cBhvr>
                                      <p:tavLst>
                                        <p:tav tm="0">
                                          <p:val>
                                            <p:strVal val="#ppt_x"/>
                                          </p:val>
                                        </p:tav>
                                        <p:tav tm="100000">
                                          <p:val>
                                            <p:strVal val="#ppt_x"/>
                                          </p:val>
                                        </p:tav>
                                      </p:tavLst>
                                    </p:anim>
                                    <p:anim calcmode="lin" valueType="num">
                                      <p:cBhvr additive="base">
                                        <p:cTn id="62" dur="500" fill="hold"/>
                                        <p:tgtEl>
                                          <p:spTgt spid="10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60166" y="527565"/>
            <a:ext cx="9905999" cy="3541714"/>
          </a:xfrm>
        </p:spPr>
        <p:txBody>
          <a:bodyPr/>
          <a:lstStyle/>
          <a:p>
            <a:pPr marL="0" indent="0" algn="just">
              <a:buNone/>
            </a:pPr>
            <a:r>
              <a:rPr lang="tr-TR" dirty="0"/>
              <a:t>Nürnberg dünyanın en ünlü oyuncak fuarı şehridir. Nürnberg Oyuncak Müzesi de endüstriyel çağda seçkin teneke figürleri, çok sayıda teneke oyuncak üreticileri ve ortaçağ bebek yapımcılarıyla oyuncak fuarında büyük ilgi görmektedir.</a:t>
            </a:r>
          </a:p>
          <a:p>
            <a:endParaRPr lang="tr-TR" dirty="0"/>
          </a:p>
        </p:txBody>
      </p:sp>
      <p:pic>
        <p:nvPicPr>
          <p:cNvPr id="4" name="Picture 4" descr="http://museen.nuernberg.de/uploads/tx_templavoila/metallbaukast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4359" y="2172743"/>
            <a:ext cx="3209212" cy="20348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museen.nuernberg.de/uploads/tx_templavoila/modell-brauere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4675" y="2139244"/>
            <a:ext cx="3480202" cy="22066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museums.nuremberg.de/images/images_spielzeugmuseum/kruse_pupp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561" y="2724237"/>
            <a:ext cx="2895530" cy="33620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ourismus.nuernberg.de/image/spielzeugmuseum-S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4231" y="4405254"/>
            <a:ext cx="3489498" cy="23247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tourismus.nuernberg.de/image/spielzeugmus-13-c-05-8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4359" y="4459062"/>
            <a:ext cx="3209212" cy="210741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279294" y="82923"/>
            <a:ext cx="6151418" cy="646331"/>
          </a:xfrm>
          <a:prstGeom prst="rect">
            <a:avLst/>
          </a:prstGeom>
          <a:noFill/>
        </p:spPr>
        <p:txBody>
          <a:bodyPr wrap="square" rtlCol="0">
            <a:spAutoFit/>
          </a:bodyPr>
          <a:lstStyle/>
          <a:p>
            <a:r>
              <a:rPr lang="tr-TR" sz="3600" dirty="0"/>
              <a:t>NÜRNBERG OYUNCAK FUARI</a:t>
            </a:r>
            <a:endParaRPr lang="en-US" sz="3600" dirty="0"/>
          </a:p>
        </p:txBody>
      </p:sp>
    </p:spTree>
    <p:extLst>
      <p:ext uri="{BB962C8B-B14F-4D97-AF65-F5344CB8AC3E}">
        <p14:creationId xmlns:p14="http://schemas.microsoft.com/office/powerpoint/2010/main" val="89107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8469" y="213756"/>
            <a:ext cx="8441974" cy="831273"/>
          </a:xfrm>
        </p:spPr>
        <p:txBody>
          <a:bodyPr>
            <a:noAutofit/>
          </a:bodyPr>
          <a:lstStyle/>
          <a:p>
            <a:pPr algn="ctr"/>
            <a:r>
              <a:rPr lang="tr-TR" dirty="0">
                <a:latin typeface="Calibri" panose="020F0502020204030204" pitchFamily="34" charset="0"/>
              </a:rPr>
              <a:t>ÖZEL Sergilerden örnekler</a:t>
            </a:r>
            <a:endParaRPr lang="en-US" dirty="0">
              <a:latin typeface="Calibri" panose="020F0502020204030204" pitchFamily="34" charset="0"/>
            </a:endParaRPr>
          </a:p>
        </p:txBody>
      </p:sp>
      <p:sp>
        <p:nvSpPr>
          <p:cNvPr id="3" name="İçerik Yer Tutucusu 2"/>
          <p:cNvSpPr>
            <a:spLocks noGrp="1"/>
          </p:cNvSpPr>
          <p:nvPr>
            <p:ph idx="1"/>
          </p:nvPr>
        </p:nvSpPr>
        <p:spPr>
          <a:xfrm>
            <a:off x="1240673" y="1045029"/>
            <a:ext cx="7257567" cy="5644528"/>
          </a:xfrm>
        </p:spPr>
        <p:txBody>
          <a:bodyPr>
            <a:normAutofit/>
          </a:bodyPr>
          <a:lstStyle/>
          <a:p>
            <a:pPr marL="0" indent="0">
              <a:buNone/>
            </a:pPr>
            <a:r>
              <a:rPr lang="tr-TR" sz="3600" dirty="0"/>
              <a:t>Zorunluluk Buluşun Annesidir</a:t>
            </a:r>
            <a:br>
              <a:rPr lang="tr-TR" sz="3600" dirty="0"/>
            </a:br>
            <a:r>
              <a:rPr lang="tr-TR" dirty="0"/>
              <a:t>İkinci Dünya Savaşı sırasında, çocuklar ve ebeveynler büyük sıkıntılara rağmen mühimmat kabukları, paraşüt kumaşları, ağaç artıkları ve teneke kutulardan hazırladığı yaratıcı oyuncaklar sergisi.</a:t>
            </a:r>
          </a:p>
          <a:p>
            <a:endParaRPr lang="tr-TR" dirty="0"/>
          </a:p>
          <a:p>
            <a:pPr marL="0" indent="0">
              <a:buNone/>
            </a:pPr>
            <a:r>
              <a:rPr lang="tr-TR" sz="3600" dirty="0"/>
              <a:t>Savaş Sonrası Hayal Gücü</a:t>
            </a:r>
          </a:p>
          <a:p>
            <a:pPr marL="0" indent="0">
              <a:buNone/>
            </a:pPr>
            <a:r>
              <a:rPr lang="tr-TR" dirty="0"/>
              <a:t>Savaş sonrası dönemi çocuksu hayal gücü ve yaratıcılık eksikliği ile doğan el yapımı oyuncaklar ve hikayelerin yansıtıldığı bir sergi. </a:t>
            </a:r>
          </a:p>
          <a:p>
            <a:endParaRPr lang="tr-TR" dirty="0"/>
          </a:p>
        </p:txBody>
      </p:sp>
      <p:pic>
        <p:nvPicPr>
          <p:cNvPr id="4102" name="Picture 6" descr="http://museen.nuernberg.de/fileadmin/mdsn/images/content/Spielzeugmuseum/Kalender/Ausstellungen/2015/Notspielzeug/not-macht-erfinderis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6319" y="242943"/>
            <a:ext cx="2606938" cy="30249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museen.nuernberg.de/fileadmin/mdsn/images/content/Spielzeugmuseum/Kalender/Ausstellungen/2015/Notspielzeug/aufruf-notspielzeu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1367" y="4053853"/>
            <a:ext cx="3210830" cy="246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91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19543" y="0"/>
            <a:ext cx="9736384" cy="865898"/>
          </a:xfrm>
        </p:spPr>
        <p:txBody>
          <a:bodyPr/>
          <a:lstStyle/>
          <a:p>
            <a:pPr algn="ctr"/>
            <a:r>
              <a:rPr lang="tr-TR" dirty="0" err="1">
                <a:latin typeface="Calibri" panose="020F0502020204030204" pitchFamily="34" charset="0"/>
              </a:rPr>
              <a:t>etkinlikLer</a:t>
            </a:r>
            <a:endParaRPr lang="en-US" dirty="0">
              <a:latin typeface="Calibri" panose="020F0502020204030204" pitchFamily="34" charset="0"/>
            </a:endParaRPr>
          </a:p>
        </p:txBody>
      </p:sp>
      <p:sp>
        <p:nvSpPr>
          <p:cNvPr id="3" name="İçerik Yer Tutucusu 2"/>
          <p:cNvSpPr>
            <a:spLocks noGrp="1"/>
          </p:cNvSpPr>
          <p:nvPr>
            <p:ph idx="1"/>
          </p:nvPr>
        </p:nvSpPr>
        <p:spPr>
          <a:xfrm>
            <a:off x="1415926" y="963951"/>
            <a:ext cx="4913621" cy="1567559"/>
          </a:xfrm>
        </p:spPr>
        <p:txBody>
          <a:bodyPr>
            <a:normAutofit fontScale="25000" lnSpcReduction="20000"/>
          </a:bodyPr>
          <a:lstStyle/>
          <a:p>
            <a:pPr marL="0" indent="0" algn="just">
              <a:buNone/>
            </a:pPr>
            <a:r>
              <a:rPr lang="tr-TR" sz="14400" dirty="0"/>
              <a:t>Karnaval Başlıkları</a:t>
            </a:r>
          </a:p>
          <a:p>
            <a:pPr marL="0" indent="0" algn="just">
              <a:buNone/>
            </a:pPr>
            <a:r>
              <a:rPr lang="tr-TR" sz="8000" dirty="0"/>
              <a:t>6 yaşından büyük çocuklar için, karnaval geçidi  tüyler, çan veya yıldızlar gibi geleneksel aksesuarlarla başlık hazırlama etkinliği.</a:t>
            </a:r>
          </a:p>
          <a:p>
            <a:pPr marL="0" indent="0">
              <a:buNone/>
            </a:pPr>
            <a:endParaRPr lang="tr-TR" sz="2900" dirty="0"/>
          </a:p>
        </p:txBody>
      </p:sp>
      <p:pic>
        <p:nvPicPr>
          <p:cNvPr id="5122" name="Picture 2" descr="http://museen.nuernberg.de/fileadmin/mdsn/images/content/Spielzeugmuseum/Kalender/Mitmachaktionen/2016/kopfschmuck-fasc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9050" y="963951"/>
            <a:ext cx="3277485" cy="26067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useen.nuernberg.de/fileadmin/mdsn/images/content/Spielzeugmuseum/Kalender/Mitmachaktionen/2016/koerbe-flechten.jpg"/>
          <p:cNvPicPr>
            <a:picLocks noChangeAspect="1" noChangeArrowheads="1"/>
          </p:cNvPicPr>
          <p:nvPr/>
        </p:nvPicPr>
        <p:blipFill rotWithShape="1">
          <a:blip r:embed="rId3">
            <a:extLst>
              <a:ext uri="{28A0092B-C50C-407E-A947-70E740481C1C}">
                <a14:useLocalDpi xmlns:a14="http://schemas.microsoft.com/office/drawing/2010/main" val="0"/>
              </a:ext>
            </a:extLst>
          </a:blip>
          <a:srcRect t="19912" b="-1"/>
          <a:stretch/>
        </p:blipFill>
        <p:spPr bwMode="auto">
          <a:xfrm>
            <a:off x="7149050" y="4143795"/>
            <a:ext cx="3277485" cy="2076639"/>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309049" y="4143795"/>
            <a:ext cx="5127377" cy="2185214"/>
          </a:xfrm>
          <a:prstGeom prst="rect">
            <a:avLst/>
          </a:prstGeom>
          <a:noFill/>
        </p:spPr>
        <p:txBody>
          <a:bodyPr wrap="square" rtlCol="0">
            <a:spAutoFit/>
          </a:bodyPr>
          <a:lstStyle/>
          <a:p>
            <a:pPr algn="just"/>
            <a:r>
              <a:rPr lang="tr-TR" sz="3600" dirty="0"/>
              <a:t>Örgü sepetler</a:t>
            </a:r>
          </a:p>
          <a:p>
            <a:pPr algn="just"/>
            <a:r>
              <a:rPr lang="tr-TR" sz="2000" dirty="0"/>
              <a:t>Avrupa’da sanayileşen günlük yaşamda her yerde kullanılan sepet dokumacılığını oyuncak müzesinde çocuklarla karton ve renkli sepet rafyalarla yapılan örgü etkinliği.</a:t>
            </a:r>
          </a:p>
          <a:p>
            <a:endParaRPr lang="en-US" sz="2000" dirty="0"/>
          </a:p>
        </p:txBody>
      </p:sp>
    </p:spTree>
    <p:extLst>
      <p:ext uri="{BB962C8B-B14F-4D97-AF65-F5344CB8AC3E}">
        <p14:creationId xmlns:p14="http://schemas.microsoft.com/office/powerpoint/2010/main" val="1630938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0"/>
            <a:ext cx="9905998" cy="1478570"/>
          </a:xfrm>
        </p:spPr>
        <p:txBody>
          <a:bodyPr/>
          <a:lstStyle/>
          <a:p>
            <a:pPr algn="ctr"/>
            <a:r>
              <a:rPr lang="tr-TR" dirty="0"/>
              <a:t>ZİYARETÇİ SAATLERİ</a:t>
            </a:r>
            <a:endParaRPr lang="en-US" dirty="0"/>
          </a:p>
        </p:txBody>
      </p:sp>
      <p:sp>
        <p:nvSpPr>
          <p:cNvPr id="3" name="İçerik Yer Tutucusu 2"/>
          <p:cNvSpPr>
            <a:spLocks noGrp="1"/>
          </p:cNvSpPr>
          <p:nvPr>
            <p:ph idx="1"/>
          </p:nvPr>
        </p:nvSpPr>
        <p:spPr>
          <a:xfrm>
            <a:off x="1662545" y="1009403"/>
            <a:ext cx="9384866" cy="3950526"/>
          </a:xfrm>
        </p:spPr>
        <p:txBody>
          <a:bodyPr/>
          <a:lstStyle/>
          <a:p>
            <a:pPr>
              <a:lnSpc>
                <a:spcPct val="100000"/>
              </a:lnSpc>
            </a:pPr>
            <a:r>
              <a:rPr lang="tr-TR" dirty="0"/>
              <a:t>Salı- Cuma 						10:00 -17:00</a:t>
            </a:r>
          </a:p>
          <a:p>
            <a:pPr>
              <a:lnSpc>
                <a:spcPct val="100000"/>
              </a:lnSpc>
            </a:pPr>
            <a:r>
              <a:rPr lang="tr-TR" dirty="0"/>
              <a:t>Cumartesi - Pazar					10:00 -18:00</a:t>
            </a:r>
          </a:p>
          <a:p>
            <a:pPr>
              <a:lnSpc>
                <a:spcPct val="100000"/>
              </a:lnSpc>
            </a:pPr>
            <a:r>
              <a:rPr lang="tr-TR" dirty="0"/>
              <a:t>Noel 	Tatili Zamanında				10:00 -17:00</a:t>
            </a:r>
          </a:p>
          <a:p>
            <a:pPr>
              <a:lnSpc>
                <a:spcPct val="100000"/>
              </a:lnSpc>
            </a:pPr>
            <a:r>
              <a:rPr lang="tr-TR" dirty="0"/>
              <a:t>Uluslararası Oyuncak Fuarı Zamanında 		10:00 -20:00</a:t>
            </a:r>
          </a:p>
        </p:txBody>
      </p:sp>
      <p:pic>
        <p:nvPicPr>
          <p:cNvPr id="1026" name="Picture 2" descr="http://assets.enuygun.com/media/lib/750x525/uploads/image/443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930" y="3104448"/>
            <a:ext cx="4910740" cy="3438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481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0"/>
            <a:ext cx="9905998" cy="1478570"/>
          </a:xfrm>
        </p:spPr>
        <p:txBody>
          <a:bodyPr/>
          <a:lstStyle/>
          <a:p>
            <a:pPr algn="ctr"/>
            <a:r>
              <a:rPr lang="tr-TR" dirty="0">
                <a:latin typeface="Calibri" panose="020F0502020204030204" pitchFamily="34" charset="0"/>
              </a:rPr>
              <a:t>GİRİŞ ÜCRETLERİ</a:t>
            </a:r>
            <a:endParaRPr lang="en-US" dirty="0">
              <a:latin typeface="Calibri" panose="020F0502020204030204" pitchFamily="34" charset="0"/>
            </a:endParaRPr>
          </a:p>
        </p:txBody>
      </p:sp>
      <p:sp>
        <p:nvSpPr>
          <p:cNvPr id="3" name="İçerik Yer Tutucusu 2"/>
          <p:cNvSpPr>
            <a:spLocks noGrp="1"/>
          </p:cNvSpPr>
          <p:nvPr>
            <p:ph idx="1"/>
          </p:nvPr>
        </p:nvSpPr>
        <p:spPr>
          <a:xfrm>
            <a:off x="1141413" y="2221647"/>
            <a:ext cx="6092041" cy="3948453"/>
          </a:xfrm>
        </p:spPr>
        <p:txBody>
          <a:bodyPr>
            <a:normAutofit fontScale="70000" lnSpcReduction="20000"/>
          </a:bodyPr>
          <a:lstStyle/>
          <a:p>
            <a:r>
              <a:rPr lang="tr-TR" sz="3100" dirty="0"/>
              <a:t>Yetişkinler      				 5.00 EUR</a:t>
            </a:r>
          </a:p>
          <a:p>
            <a:r>
              <a:rPr lang="tr-TR" sz="3100" dirty="0"/>
              <a:t>İndirimli       				 3.00 EUR</a:t>
            </a:r>
          </a:p>
          <a:p>
            <a:r>
              <a:rPr lang="tr-TR" sz="3100" dirty="0"/>
              <a:t>Okul Grupları (kişi başı) 		 1.50 EUR</a:t>
            </a:r>
          </a:p>
          <a:p>
            <a:r>
              <a:rPr lang="tr-TR" sz="3100" dirty="0"/>
              <a:t>15 Kişilik Gruplar (kişi başı)		 4.00 EUR</a:t>
            </a:r>
          </a:p>
          <a:p>
            <a:r>
              <a:rPr lang="tr-TR" sz="3100" dirty="0"/>
              <a:t>Küçük Grup 1 (1 yetişkin ve 3 çocuk) 	 5.50 EUR</a:t>
            </a:r>
          </a:p>
          <a:p>
            <a:r>
              <a:rPr lang="tr-TR" sz="3100" dirty="0"/>
              <a:t>Küçük Grup 2	(2 yetişkin ve 3 çocuk)	10.50 EUR </a:t>
            </a:r>
          </a:p>
          <a:p>
            <a:pPr marL="0" indent="0">
              <a:buNone/>
            </a:pPr>
            <a:r>
              <a:rPr lang="tr-TR" sz="2900" dirty="0"/>
              <a:t>    			    </a:t>
            </a:r>
          </a:p>
          <a:p>
            <a:endParaRPr lang="en-US" dirty="0"/>
          </a:p>
        </p:txBody>
      </p:sp>
      <p:pic>
        <p:nvPicPr>
          <p:cNvPr id="4" name="Resim 3" descr="http://cocuklageziyoruz.com/wp-content/uploads/2015/04/N%C3%BCrnberg-Oyuncak-M%C3%BCzesi.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3454" y="1229371"/>
            <a:ext cx="4145675" cy="4940729"/>
          </a:xfrm>
          <a:prstGeom prst="rect">
            <a:avLst/>
          </a:prstGeom>
          <a:noFill/>
          <a:ln>
            <a:noFill/>
          </a:ln>
        </p:spPr>
      </p:pic>
    </p:spTree>
    <p:extLst>
      <p:ext uri="{BB962C8B-B14F-4D97-AF65-F5344CB8AC3E}">
        <p14:creationId xmlns:p14="http://schemas.microsoft.com/office/powerpoint/2010/main" val="3936987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889859" y="213756"/>
            <a:ext cx="4334494" cy="1264814"/>
          </a:xfrm>
        </p:spPr>
        <p:txBody>
          <a:bodyPr/>
          <a:lstStyle/>
          <a:p>
            <a:pPr algn="ctr"/>
            <a:r>
              <a:rPr lang="tr-TR" dirty="0"/>
              <a:t>REHBERLİ TURLAR</a:t>
            </a:r>
          </a:p>
        </p:txBody>
      </p:sp>
      <p:sp>
        <p:nvSpPr>
          <p:cNvPr id="3" name="İçerik Yer Tutucusu 2"/>
          <p:cNvSpPr>
            <a:spLocks noGrp="1"/>
          </p:cNvSpPr>
          <p:nvPr>
            <p:ph idx="1"/>
          </p:nvPr>
        </p:nvSpPr>
        <p:spPr>
          <a:xfrm>
            <a:off x="844527" y="1151906"/>
            <a:ext cx="5647342" cy="5248894"/>
          </a:xfrm>
        </p:spPr>
        <p:txBody>
          <a:bodyPr>
            <a:noAutofit/>
          </a:bodyPr>
          <a:lstStyle/>
          <a:p>
            <a:r>
              <a:rPr lang="tr-TR" dirty="0"/>
              <a:t>Alman gruplar için, 90 dakikalık rehberli turlar: 75.00 EUR </a:t>
            </a:r>
          </a:p>
          <a:p>
            <a:endParaRPr lang="tr-TR" dirty="0"/>
          </a:p>
          <a:p>
            <a:pPr algn="just">
              <a:lnSpc>
                <a:spcPct val="110000"/>
              </a:lnSpc>
              <a:spcBef>
                <a:spcPts val="0"/>
              </a:spcBef>
            </a:pPr>
            <a:r>
              <a:rPr lang="tr-TR" dirty="0"/>
              <a:t>Yabancı gruplar için  (İngilizce, Fransızca, İtalyanca,   İspanyolca, İsveççe, Fince, Japonca) rehberli turlar: 90.00 EUR + kişi başı 4.00 EUR </a:t>
            </a:r>
          </a:p>
          <a:p>
            <a:pPr>
              <a:lnSpc>
                <a:spcPct val="110000"/>
              </a:lnSpc>
              <a:spcBef>
                <a:spcPts val="0"/>
              </a:spcBef>
            </a:pPr>
            <a:endParaRPr lang="tr-TR" dirty="0"/>
          </a:p>
          <a:p>
            <a:pPr algn="just"/>
            <a:r>
              <a:rPr lang="tr-TR" dirty="0"/>
              <a:t>Oyuncak Müzesi’nin giriş ücreti üzerine 2,50 Euro vererek aynı gün içerisinde diğer belediye müzelerine de geçiş yapılabilmektedir.</a:t>
            </a:r>
          </a:p>
        </p:txBody>
      </p:sp>
      <p:pic>
        <p:nvPicPr>
          <p:cNvPr id="12290" name="Picture 2" descr="http://www.spielzeugstrasse.de/cms_media/wp-content/uploads/2011/12/Spielzeugmuseum-N-Kinder-Blechspielzeug-kl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477" y="1680451"/>
            <a:ext cx="5032544" cy="3556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053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940197" y="226633"/>
            <a:ext cx="6412677" cy="889648"/>
          </a:xfrm>
        </p:spPr>
        <p:txBody>
          <a:bodyPr/>
          <a:lstStyle/>
          <a:p>
            <a:pPr algn="ctr"/>
            <a:endParaRPr lang="en-US" dirty="0">
              <a:latin typeface="Calibri" panose="020F0502020204030204" pitchFamily="34" charset="0"/>
            </a:endParaRPr>
          </a:p>
        </p:txBody>
      </p:sp>
      <p:pic>
        <p:nvPicPr>
          <p:cNvPr id="4098" name="Picture 2" descr="Nuremberg Toy Museum, German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9031" y="226633"/>
            <a:ext cx="9258230" cy="6175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85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63175" y="1228519"/>
            <a:ext cx="5705760" cy="5070762"/>
          </a:xfrm>
        </p:spPr>
        <p:txBody>
          <a:bodyPr>
            <a:normAutofit/>
          </a:bodyPr>
          <a:lstStyle/>
          <a:p>
            <a:pPr lvl="0" algn="just">
              <a:buNone/>
            </a:pPr>
            <a:r>
              <a:rPr lang="tr-TR" dirty="0"/>
              <a:t>	</a:t>
            </a:r>
            <a:r>
              <a:rPr lang="tr-TR" dirty="0">
                <a:latin typeface="Calibri" panose="020F0502020204030204" pitchFamily="34" charset="0"/>
              </a:rPr>
              <a:t>Paul Bayer 1933’te genel müdür olduğu </a:t>
            </a:r>
            <a:r>
              <a:rPr lang="tr-TR" dirty="0" err="1">
                <a:latin typeface="Calibri" panose="020F0502020204030204" pitchFamily="34" charset="0"/>
              </a:rPr>
              <a:t>Würzburg</a:t>
            </a:r>
            <a:r>
              <a:rPr lang="tr-TR" dirty="0">
                <a:latin typeface="Calibri" panose="020F0502020204030204" pitchFamily="34" charset="0"/>
              </a:rPr>
              <a:t> </a:t>
            </a:r>
            <a:r>
              <a:rPr lang="tr-TR" dirty="0" err="1">
                <a:latin typeface="Calibri" panose="020F0502020204030204" pitchFamily="34" charset="0"/>
              </a:rPr>
              <a:t>Belediyesin’de</a:t>
            </a:r>
            <a:r>
              <a:rPr lang="tr-TR" dirty="0">
                <a:latin typeface="Calibri" panose="020F0502020204030204" pitchFamily="34" charset="0"/>
              </a:rPr>
              <a:t> koleksiyonu genişletmek için  toplayıcı olarak atanmıştır. Genişlettiği koleksiyona uygun saklama koşullarını sağlayan Paul Bayer sayesinde, koleksiyon savaş sırasında hasar almadan kurtulmuştur. 1950 yılında Paul Bayer belediye çalışmalarına  devam ederken,  Lidya Bayer de büyük hayali olan kendi oyuncak müzesini kurmak üzerinde çalışmıştır.</a:t>
            </a:r>
            <a:endParaRPr lang="tr-TR" dirty="0"/>
          </a:p>
        </p:txBody>
      </p:sp>
      <p:pic>
        <p:nvPicPr>
          <p:cNvPr id="5" name="Picture 4" descr="http://museen.nuernberg.de/uploads/tx_templavoila/museum-1971-einga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2066" y="1777585"/>
            <a:ext cx="4781305" cy="3031680"/>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8027718" y="5044212"/>
            <a:ext cx="5344171" cy="646331"/>
          </a:xfrm>
          <a:prstGeom prst="rect">
            <a:avLst/>
          </a:prstGeom>
          <a:noFill/>
        </p:spPr>
        <p:txBody>
          <a:bodyPr wrap="square" rtlCol="0">
            <a:spAutoFit/>
          </a:bodyPr>
          <a:lstStyle/>
          <a:p>
            <a:r>
              <a:rPr lang="tr-TR" dirty="0"/>
              <a:t>Nürnberg Oyuncak Müzesi </a:t>
            </a:r>
          </a:p>
          <a:p>
            <a:r>
              <a:rPr lang="tr-TR" dirty="0"/>
              <a:t>Zemin Kat Sergi Alanı</a:t>
            </a:r>
            <a:r>
              <a:rPr lang="de-DE" dirty="0"/>
              <a:t>, 1971.</a:t>
            </a:r>
            <a:endParaRPr lang="tr-TR" dirty="0"/>
          </a:p>
        </p:txBody>
      </p:sp>
      <p:sp>
        <p:nvSpPr>
          <p:cNvPr id="8" name="Unvan 1"/>
          <p:cNvSpPr>
            <a:spLocks noGrp="1"/>
          </p:cNvSpPr>
          <p:nvPr>
            <p:ph type="title"/>
          </p:nvPr>
        </p:nvSpPr>
        <p:spPr>
          <a:xfrm>
            <a:off x="3455719" y="254297"/>
            <a:ext cx="5388595" cy="979583"/>
          </a:xfrm>
        </p:spPr>
        <p:txBody>
          <a:bodyPr>
            <a:normAutofit fontScale="90000"/>
          </a:bodyPr>
          <a:lstStyle/>
          <a:p>
            <a:pPr lvl="0" algn="ctr"/>
            <a:br>
              <a:rPr lang="tr-TR" altLang="tr-TR" dirty="0">
                <a:latin typeface="Calibri" panose="020F0502020204030204" pitchFamily="34" charset="0"/>
                <a:cs typeface="Times New Roman" panose="02020603050405020304" pitchFamily="18" charset="0"/>
              </a:rPr>
            </a:br>
            <a:r>
              <a:rPr lang="tr-TR" altLang="tr-TR" dirty="0">
                <a:latin typeface="Arial" panose="020B0604020202020204" pitchFamily="34" charset="0"/>
                <a:cs typeface="Arial" panose="020B0604020202020204" pitchFamily="34" charset="0"/>
              </a:rPr>
              <a:t>MÜZENİN TARİHÇESİ</a:t>
            </a:r>
            <a:br>
              <a:rPr lang="tr-TR" altLang="tr-TR" dirty="0">
                <a:latin typeface="Arial" panose="020B0604020202020204" pitchFamily="34" charset="0"/>
                <a:cs typeface="Arial" panose="020B0604020202020204" pitchFamily="34" charset="0"/>
              </a:rPr>
            </a:br>
            <a:endParaRPr lang="tr-TR"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0853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uremberg Toy Museum, German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81298" y="344384"/>
            <a:ext cx="9044063" cy="6027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593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uremberg Toy Museum (Spielzeugmuseum), Nuremberg, German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1736" y="242032"/>
            <a:ext cx="9505347" cy="633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681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35034" y="1325192"/>
            <a:ext cx="5332021" cy="5431868"/>
          </a:xfrm>
        </p:spPr>
        <p:txBody>
          <a:bodyPr>
            <a:normAutofit fontScale="92500"/>
          </a:bodyPr>
          <a:lstStyle/>
          <a:p>
            <a:pPr marL="0" lvl="0" indent="0" algn="just">
              <a:buNone/>
            </a:pPr>
            <a:r>
              <a:rPr lang="tr-TR" dirty="0">
                <a:latin typeface="Calibri" pitchFamily="34" charset="0"/>
              </a:rPr>
              <a:t>1961 yılında Lidya Bayer’in ölümü üzerine Sanat Tarihçisi olan kızı Dr. Lidya Bayer (1929-2000), babası Paul Bayer’le birlikte annesinin hayalini gerçekleştirmek istemiştir.  1962’de başlayan müze kurma çalışmaları 1966’da kurulan Kalkınma Derneği’nin desteğiyle 5 Şubat 1971’de «Nürnberg Oyuncak </a:t>
            </a:r>
            <a:r>
              <a:rPr lang="tr-TR" dirty="0" err="1">
                <a:latin typeface="Calibri" pitchFamily="34" charset="0"/>
              </a:rPr>
              <a:t>Müzesi»ni</a:t>
            </a:r>
            <a:r>
              <a:rPr lang="tr-TR" dirty="0">
                <a:latin typeface="Calibri" pitchFamily="34" charset="0"/>
              </a:rPr>
              <a:t>  diğer bir adıyla «Lidya Bayer Oyuncak Müzesi» halka açılmıştır. Dr. Lidya Bayer 1994 yılına kadar müzenin müdürü olarak görev  yapmıştır. Şu anki Müze Müdürlüğünü Prof. </a:t>
            </a:r>
            <a:r>
              <a:rPr lang="de-DE" dirty="0"/>
              <a:t>Dr. Karin Falkenberg </a:t>
            </a:r>
            <a:r>
              <a:rPr lang="tr-TR" dirty="0"/>
              <a:t>yapmaktadır.</a:t>
            </a:r>
            <a:endParaRPr lang="tr-TR" dirty="0">
              <a:latin typeface="Calibri" pitchFamily="34" charset="0"/>
            </a:endParaRPr>
          </a:p>
          <a:p>
            <a:endParaRPr lang="en-US" dirty="0"/>
          </a:p>
        </p:txBody>
      </p:sp>
      <p:pic>
        <p:nvPicPr>
          <p:cNvPr id="4" name="Picture 6" descr="http://museen.nuernberg.de/uploads/tx_templavoila/besucherrekord-19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8785" y="1721264"/>
            <a:ext cx="5167408" cy="3276497"/>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6975184" y="5096950"/>
            <a:ext cx="4694610" cy="646331"/>
          </a:xfrm>
          <a:prstGeom prst="rect">
            <a:avLst/>
          </a:prstGeom>
          <a:noFill/>
        </p:spPr>
        <p:txBody>
          <a:bodyPr wrap="square" rtlCol="0">
            <a:spAutoFit/>
          </a:bodyPr>
          <a:lstStyle/>
          <a:p>
            <a:pPr algn="just"/>
            <a:r>
              <a:rPr lang="tr-TR" dirty="0"/>
              <a:t>Müze Direktörü Dr. Lidya Bayer ve Kültürel İşler Dr. </a:t>
            </a:r>
            <a:r>
              <a:rPr lang="tr-TR" dirty="0" err="1"/>
              <a:t>Hermann</a:t>
            </a:r>
            <a:r>
              <a:rPr lang="tr-TR" dirty="0"/>
              <a:t> </a:t>
            </a:r>
            <a:r>
              <a:rPr lang="tr-TR" dirty="0" err="1"/>
              <a:t>Glaser</a:t>
            </a:r>
            <a:r>
              <a:rPr lang="tr-TR" dirty="0"/>
              <a:t> 500.000 ziyaretçi, 1975</a:t>
            </a:r>
          </a:p>
        </p:txBody>
      </p:sp>
      <p:sp>
        <p:nvSpPr>
          <p:cNvPr id="6" name="Unvan 1"/>
          <p:cNvSpPr>
            <a:spLocks noGrp="1"/>
          </p:cNvSpPr>
          <p:nvPr>
            <p:ph type="title"/>
          </p:nvPr>
        </p:nvSpPr>
        <p:spPr>
          <a:xfrm>
            <a:off x="1235034" y="143505"/>
            <a:ext cx="9905998" cy="1478570"/>
          </a:xfrm>
        </p:spPr>
        <p:txBody>
          <a:bodyPr>
            <a:normAutofit fontScale="90000"/>
          </a:bodyPr>
          <a:lstStyle/>
          <a:p>
            <a:pPr lvl="0" algn="ctr"/>
            <a:br>
              <a:rPr lang="tr-TR" altLang="tr-TR" dirty="0">
                <a:latin typeface="Calibri" panose="020F0502020204030204" pitchFamily="34" charset="0"/>
                <a:cs typeface="Times New Roman" panose="02020603050405020304" pitchFamily="18" charset="0"/>
              </a:rPr>
            </a:br>
            <a:r>
              <a:rPr lang="tr-TR" altLang="tr-TR" dirty="0">
                <a:latin typeface="Arial" panose="020B0604020202020204" pitchFamily="34" charset="0"/>
                <a:cs typeface="Arial" panose="020B0604020202020204" pitchFamily="34" charset="0"/>
              </a:rPr>
              <a:t>MÜZENİN TARİHÇESİ</a:t>
            </a:r>
            <a:br>
              <a:rPr lang="tr-TR" altLang="tr-TR" dirty="0">
                <a:latin typeface="Arial" panose="020B0604020202020204" pitchFamily="34" charset="0"/>
                <a:cs typeface="Arial" panose="020B0604020202020204" pitchFamily="34" charset="0"/>
              </a:rPr>
            </a:br>
            <a:endParaRPr lang="tr-TR"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8418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4771" y="600430"/>
            <a:ext cx="6246056" cy="1478570"/>
          </a:xfrm>
        </p:spPr>
        <p:txBody>
          <a:bodyPr/>
          <a:lstStyle/>
          <a:p>
            <a:pPr algn="ctr"/>
            <a:r>
              <a:rPr lang="tr-TR" dirty="0">
                <a:latin typeface="Calibri" panose="020F0502020204030204" pitchFamily="34" charset="0"/>
              </a:rPr>
              <a:t>Müze Binası</a:t>
            </a:r>
          </a:p>
        </p:txBody>
      </p:sp>
      <p:sp>
        <p:nvSpPr>
          <p:cNvPr id="3" name="İçerik Yer Tutucusu 2"/>
          <p:cNvSpPr>
            <a:spLocks noGrp="1"/>
          </p:cNvSpPr>
          <p:nvPr>
            <p:ph idx="1"/>
          </p:nvPr>
        </p:nvSpPr>
        <p:spPr>
          <a:xfrm>
            <a:off x="1125415" y="1949498"/>
            <a:ext cx="5156632" cy="3541714"/>
          </a:xfrm>
        </p:spPr>
        <p:txBody>
          <a:bodyPr>
            <a:normAutofit fontScale="92500" lnSpcReduction="10000"/>
          </a:bodyPr>
          <a:lstStyle/>
          <a:p>
            <a:pPr marL="0" lvl="0" indent="0" algn="just">
              <a:buNone/>
            </a:pPr>
            <a:r>
              <a:rPr lang="tr-TR" dirty="0">
                <a:latin typeface="Calibri" panose="020F0502020204030204" pitchFamily="34" charset="0"/>
                <a:cs typeface="Arial" panose="020B0604020202020204" pitchFamily="34" charset="0"/>
              </a:rPr>
              <a:t>1600 yılında yapılan Nürnberg Oyuncak Müzesi’nin binası, 1880’de oyuncak mağazası olarak kullanılmış, 1961’de uzun tartışmalardan sonra o</a:t>
            </a:r>
            <a:r>
              <a:rPr lang="tr-TR" altLang="tr-TR" dirty="0">
                <a:latin typeface="Calibri" panose="020F0502020204030204" pitchFamily="34" charset="0"/>
                <a:cs typeface="Arial" panose="020B0604020202020204" pitchFamily="34" charset="0"/>
              </a:rPr>
              <a:t>yuncak müzesi olarak kullanılmak üzere satın alınmıştır. </a:t>
            </a:r>
            <a:r>
              <a:rPr lang="tr-TR" dirty="0">
                <a:latin typeface="Calibri" pitchFamily="34" charset="0"/>
              </a:rPr>
              <a:t>Rönesans döneminden kalma bu muhteşem konak 1962’de  restore edilmiş, </a:t>
            </a:r>
            <a:r>
              <a:rPr lang="tr-TR" altLang="tr-TR" dirty="0">
                <a:latin typeface="Calibri" panose="020F0502020204030204" pitchFamily="34" charset="0"/>
                <a:cs typeface="Arial" panose="020B0604020202020204" pitchFamily="34" charset="0"/>
              </a:rPr>
              <a:t>1971’de «Nürnberg Oyuncak Müzesi» olarak açılmıştır.</a:t>
            </a:r>
          </a:p>
          <a:p>
            <a:pPr algn="just"/>
            <a:endParaRPr lang="tr-TR" dirty="0">
              <a:latin typeface="Calibri" panose="020F0502020204030204" pitchFamily="34" charset="0"/>
            </a:endParaRPr>
          </a:p>
        </p:txBody>
      </p:sp>
      <p:pic>
        <p:nvPicPr>
          <p:cNvPr id="4" name="Resim 3" descr="http://1.bp.blogspot.com/-kBCZf2X3Rb4/UNnwnRYHSgI/AAAAAAAAMY8/K3MoxoLCk7Y/s1600/Nuremberg+Toy+Museum.jpg"/>
          <p:cNvPicPr/>
          <p:nvPr/>
        </p:nvPicPr>
        <p:blipFill rotWithShape="1">
          <a:blip r:embed="rId2" cstate="print">
            <a:extLst>
              <a:ext uri="{28A0092B-C50C-407E-A947-70E740481C1C}">
                <a14:useLocalDpi xmlns:a14="http://schemas.microsoft.com/office/drawing/2010/main" val="0"/>
              </a:ext>
            </a:extLst>
          </a:blip>
          <a:srcRect l="24948" t="3574" r="673" b="3072"/>
          <a:stretch/>
        </p:blipFill>
        <p:spPr bwMode="auto">
          <a:xfrm>
            <a:off x="6887689" y="137568"/>
            <a:ext cx="4453247" cy="658386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70140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41913" y="1424443"/>
            <a:ext cx="5438897" cy="5053249"/>
          </a:xfrm>
        </p:spPr>
        <p:txBody>
          <a:bodyPr>
            <a:normAutofit fontScale="92500"/>
          </a:bodyPr>
          <a:lstStyle/>
          <a:p>
            <a:pPr marL="0" indent="0" algn="just">
              <a:buNone/>
            </a:pPr>
            <a:r>
              <a:rPr lang="tr-TR" dirty="0"/>
              <a:t>Eski yerleşim yerinin tam kalbindeki Nürnberg Oyuncak Müzesi bu zengin kültürel mirasın bir parçasıdır. Müze, antik zamanlardan günümüze kadar gelen, son 200 yıllık bir dönemi kapsayan, son derece kaliteli bir koleksiyonu barındırmaktadır. Lidya ve Paul Bayer’in çabalarıyla oluşturulan müze, 1971 yılında açıldığından beri tüm dünyadan 5,5 milyondan fazla ziyaretçi çekmiştir. Bir Rönesans konağının dış cephesine sahip müzenin 4 katı da tamamıyla tarihi oyuncaklarla doludur.</a:t>
            </a:r>
          </a:p>
        </p:txBody>
      </p:sp>
      <p:sp>
        <p:nvSpPr>
          <p:cNvPr id="2" name="Metin kutusu 1"/>
          <p:cNvSpPr txBox="1"/>
          <p:nvPr/>
        </p:nvSpPr>
        <p:spPr>
          <a:xfrm>
            <a:off x="2315689" y="522513"/>
            <a:ext cx="6911440" cy="646331"/>
          </a:xfrm>
          <a:prstGeom prst="rect">
            <a:avLst/>
          </a:prstGeom>
          <a:noFill/>
        </p:spPr>
        <p:txBody>
          <a:bodyPr wrap="square" rtlCol="0">
            <a:spAutoFit/>
          </a:bodyPr>
          <a:lstStyle/>
          <a:p>
            <a:pPr algn="ctr"/>
            <a:r>
              <a:rPr lang="tr-TR" sz="3600" dirty="0">
                <a:latin typeface="Calibri" panose="020F0502020204030204" pitchFamily="34" charset="0"/>
              </a:rPr>
              <a:t>NÜRNBERG OYUNCAK MÜZESİ</a:t>
            </a:r>
            <a:endParaRPr lang="en-US" sz="3600" dirty="0">
              <a:latin typeface="Calibri" panose="020F0502020204030204" pitchFamily="34" charset="0"/>
            </a:endParaRPr>
          </a:p>
        </p:txBody>
      </p:sp>
      <p:pic>
        <p:nvPicPr>
          <p:cNvPr id="2050" name="Picture 2" descr="Nuremberg Toy Museum"/>
          <p:cNvPicPr>
            <a:picLocks noChangeAspect="1" noChangeArrowheads="1"/>
          </p:cNvPicPr>
          <p:nvPr/>
        </p:nvPicPr>
        <p:blipFill rotWithShape="1">
          <a:blip r:embed="rId2">
            <a:extLst>
              <a:ext uri="{28A0092B-C50C-407E-A947-70E740481C1C}">
                <a14:useLocalDpi xmlns:a14="http://schemas.microsoft.com/office/drawing/2010/main" val="0"/>
              </a:ext>
            </a:extLst>
          </a:blip>
          <a:srcRect l="17018" r="-342" b="6626"/>
          <a:stretch/>
        </p:blipFill>
        <p:spPr bwMode="auto">
          <a:xfrm>
            <a:off x="7101443" y="1833847"/>
            <a:ext cx="4762006" cy="3557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596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52320" y="224336"/>
            <a:ext cx="9905998" cy="872197"/>
          </a:xfrm>
        </p:spPr>
        <p:txBody>
          <a:bodyPr>
            <a:noAutofit/>
          </a:bodyPr>
          <a:lstStyle/>
          <a:p>
            <a:pPr algn="ctr"/>
            <a:r>
              <a:rPr lang="tr-TR" cap="none" dirty="0">
                <a:latin typeface="Calibri" pitchFamily="34" charset="0"/>
              </a:rPr>
              <a:t>MÜZE BİNA PLANI</a:t>
            </a:r>
            <a:br>
              <a:rPr lang="tr-TR" cap="none" dirty="0">
                <a:latin typeface="Calibri" pitchFamily="34" charset="0"/>
              </a:rPr>
            </a:br>
            <a:endParaRPr lang="tr-TR" cap="none" dirty="0">
              <a:latin typeface="Calibri" pitchFamily="34" charset="0"/>
            </a:endParaRPr>
          </a:p>
        </p:txBody>
      </p:sp>
      <p:pic>
        <p:nvPicPr>
          <p:cNvPr id="5122" name="Picture 2" descr="http://museen.nuernberg.de/fileadmin/mdsn/images/content/Spielzeugmuseum/Haus/Orientierungsplan/spm-plan-gesamt.pn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56081"/>
          <a:stretch/>
        </p:blipFill>
        <p:spPr bwMode="auto">
          <a:xfrm>
            <a:off x="1825206" y="841321"/>
            <a:ext cx="3720465" cy="45472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useen.nuernberg.de/fileadmin/mdsn/images/content/Spielzeugmuseum/Haus/Orientierungsplan/spm-plan-gesam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3456"/>
          <a:stretch/>
        </p:blipFill>
        <p:spPr bwMode="auto">
          <a:xfrm>
            <a:off x="6285749" y="841321"/>
            <a:ext cx="3748902" cy="4547214"/>
          </a:xfrm>
          <a:prstGeom prst="rect">
            <a:avLst/>
          </a:prstGeom>
          <a:noFill/>
          <a:extLst>
            <a:ext uri="{909E8E84-426E-40DD-AFC4-6F175D3DCCD1}">
              <a14:hiddenFill xmlns:a14="http://schemas.microsoft.com/office/drawing/2010/main">
                <a:solidFill>
                  <a:srgbClr val="FFFFFF"/>
                </a:solidFill>
              </a14:hiddenFill>
            </a:ext>
          </a:extLst>
        </p:spPr>
      </p:pic>
      <p:sp>
        <p:nvSpPr>
          <p:cNvPr id="5" name="4 Metin kutusu"/>
          <p:cNvSpPr txBox="1"/>
          <p:nvPr/>
        </p:nvSpPr>
        <p:spPr>
          <a:xfrm>
            <a:off x="1294446" y="5522025"/>
            <a:ext cx="10058216" cy="1200329"/>
          </a:xfrm>
          <a:prstGeom prst="rect">
            <a:avLst/>
          </a:prstGeom>
          <a:noFill/>
        </p:spPr>
        <p:txBody>
          <a:bodyPr wrap="square" rtlCol="0">
            <a:spAutoFit/>
          </a:bodyPr>
          <a:lstStyle/>
          <a:p>
            <a:pPr algn="just"/>
            <a:r>
              <a:rPr lang="tr-TR" sz="2400" dirty="0"/>
              <a:t>Müze binası olan konak 1400 metrekare alana sahip ve 4 kattan oluşmaktadır. Sonradan yapılan oyun alanı, kafe, mevsimsel ofisler eklenerek yaklaşık 2200 metrekare genişliğinde büyütülmüştür.</a:t>
            </a:r>
          </a:p>
        </p:txBody>
      </p:sp>
    </p:spTree>
    <p:extLst>
      <p:ext uri="{BB962C8B-B14F-4D97-AF65-F5344CB8AC3E}">
        <p14:creationId xmlns:p14="http://schemas.microsoft.com/office/powerpoint/2010/main" val="5023197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vre">
  <a:themeElements>
    <a:clrScheme name="Devr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Devre">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vre">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TM04033919[[fn=Devre]]</Template>
  <TotalTime>3926</TotalTime>
  <Words>2009</Words>
  <Application>Microsoft Office PowerPoint</Application>
  <PresentationFormat>Geniş ekran</PresentationFormat>
  <Paragraphs>139</Paragraphs>
  <Slides>51</Slides>
  <Notes>3</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51</vt:i4>
      </vt:variant>
    </vt:vector>
  </HeadingPairs>
  <TitlesOfParts>
    <vt:vector size="55" baseType="lpstr">
      <vt:lpstr>Arial</vt:lpstr>
      <vt:lpstr>Calibri</vt:lpstr>
      <vt:lpstr>Tw Cen MT</vt:lpstr>
      <vt:lpstr>Devre</vt:lpstr>
      <vt:lpstr>  NÜRNBERG  oyuncak MÜZESİ </vt:lpstr>
      <vt:lpstr>Nürnberg şehri</vt:lpstr>
      <vt:lpstr>Nürnberg oyuncak  müzesi</vt:lpstr>
      <vt:lpstr> MÜZENİN TARİHÇESİ </vt:lpstr>
      <vt:lpstr> MÜZENİN TARİHÇESİ </vt:lpstr>
      <vt:lpstr> MÜZENİN TARİHÇESİ </vt:lpstr>
      <vt:lpstr>Müze Binası</vt:lpstr>
      <vt:lpstr>PowerPoint Sunusu</vt:lpstr>
      <vt:lpstr>MÜZE BİNA PLANI </vt:lpstr>
      <vt:lpstr>PowerPoint Sunusu</vt:lpstr>
      <vt:lpstr>1. MÜZE MAĞAZASI</vt:lpstr>
      <vt:lpstr>2. ÖZEL SERGİLER-ETKİNLİKLER</vt:lpstr>
      <vt:lpstr>3. AHŞAP oyuncaklar</vt:lpstr>
      <vt:lpstr>ahşap oyuncaklar</vt:lpstr>
      <vt:lpstr>ahşap oyuncaklar</vt:lpstr>
      <vt:lpstr>PowerPoint Sunusu</vt:lpstr>
      <vt:lpstr>4. Şekillerle Oynama </vt:lpstr>
      <vt:lpstr>Bebek Evleri - Moda Mağazaları - Bebekler </vt:lpstr>
      <vt:lpstr>5. Bebek Evi Çay Takımları- Bebek Evleri </vt:lpstr>
      <vt:lpstr>6. Mağazalar – Bebek Evi Mutfakları</vt:lpstr>
      <vt:lpstr>8. Bebek Evleri - Moda Mağazaları     Bebekler - Yumuşak Oyuncaklar</vt:lpstr>
      <vt:lpstr>9. E. P. Lehmann Oyuncakları - Optik Oyuncaklar </vt:lpstr>
      <vt:lpstr>E. P. Lehmann Oyuncakları </vt:lpstr>
      <vt:lpstr>Optik Oyuncaklar</vt:lpstr>
      <vt:lpstr>PowerPoint Sunusu</vt:lpstr>
      <vt:lpstr>10. Buhar Motorları - Trenler - Model Tren Düzeni</vt:lpstr>
      <vt:lpstr>11. Teneke Oyuncaklar </vt:lpstr>
      <vt:lpstr>12. Sallanan Atlar - Çocuk Araçları – Bebek Arabaları</vt:lpstr>
      <vt:lpstr>PowerPoint Sunusu</vt:lpstr>
      <vt:lpstr>13. 1945 Yılından günümüze Oyuncaklar </vt:lpstr>
      <vt:lpstr>PowerPoint Sunusu</vt:lpstr>
      <vt:lpstr> 14. Çocuk Alanı </vt:lpstr>
      <vt:lpstr>Açık Hava Oyun Alanı </vt:lpstr>
      <vt:lpstr>PowerPoint Sunusu</vt:lpstr>
      <vt:lpstr>PowerPoint Sunusu</vt:lpstr>
      <vt:lpstr>Gölgeli Bölge</vt:lpstr>
      <vt:lpstr>PowerPoint Sunusu</vt:lpstr>
      <vt:lpstr>PowerPoint Sunusu</vt:lpstr>
      <vt:lpstr>PowerPoint Sunusu</vt:lpstr>
      <vt:lpstr>SESLi REHBER</vt:lpstr>
      <vt:lpstr>POSTERLER</vt:lpstr>
      <vt:lpstr>posterler</vt:lpstr>
      <vt:lpstr>PowerPoint Sunusu</vt:lpstr>
      <vt:lpstr>ÖZEL Sergilerden örnekler</vt:lpstr>
      <vt:lpstr>etkinlikLer</vt:lpstr>
      <vt:lpstr>ZİYARETÇİ SAATLERİ</vt:lpstr>
      <vt:lpstr>GİRİŞ ÜCRETLERİ</vt:lpstr>
      <vt:lpstr>REHBERLİ TURLAR</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NÜRNBERG MÜZESİ</dc:title>
  <dc:creator>çokaum_007</dc:creator>
  <cp:lastModifiedBy>Ceren Karadeniz</cp:lastModifiedBy>
  <cp:revision>222</cp:revision>
  <dcterms:created xsi:type="dcterms:W3CDTF">2015-12-23T08:00:43Z</dcterms:created>
  <dcterms:modified xsi:type="dcterms:W3CDTF">2020-03-18T12:51:31Z</dcterms:modified>
</cp:coreProperties>
</file>