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sldIdLst>
    <p:sldId id="323" r:id="rId2"/>
    <p:sldId id="256" r:id="rId3"/>
    <p:sldId id="257" r:id="rId4"/>
    <p:sldId id="262" r:id="rId5"/>
    <p:sldId id="319" r:id="rId6"/>
    <p:sldId id="268" r:id="rId7"/>
    <p:sldId id="320" r:id="rId8"/>
    <p:sldId id="279" r:id="rId9"/>
    <p:sldId id="300" r:id="rId10"/>
    <p:sldId id="301" r:id="rId11"/>
    <p:sldId id="30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Açık Stil 3 - Vurgu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Orta Stil 4 - Vurgu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7FB6-A5C5-40B3-A059-10FCAD9486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1A1240D-99DF-45F4-B184-3D0B7BA8D3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5641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7FB6-A5C5-40B3-A059-10FCAD9486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1A1240D-99DF-45F4-B184-3D0B7BA8D3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5481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7FB6-A5C5-40B3-A059-10FCAD9486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1A1240D-99DF-45F4-B184-3D0B7BA8D36C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248860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7FB6-A5C5-40B3-A059-10FCAD9486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1A1240D-99DF-45F4-B184-3D0B7BA8D3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7392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7FB6-A5C5-40B3-A059-10FCAD9486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1A1240D-99DF-45F4-B184-3D0B7BA8D36C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872939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7FB6-A5C5-40B3-A059-10FCAD9486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1A1240D-99DF-45F4-B184-3D0B7BA8D3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75241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7FB6-A5C5-40B3-A059-10FCAD9486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1240D-99DF-45F4-B184-3D0B7BA8D3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51033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7FB6-A5C5-40B3-A059-10FCAD9486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1240D-99DF-45F4-B184-3D0B7BA8D3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5685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7FB6-A5C5-40B3-A059-10FCAD9486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1240D-99DF-45F4-B184-3D0B7BA8D3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805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7FB6-A5C5-40B3-A059-10FCAD9486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1A1240D-99DF-45F4-B184-3D0B7BA8D3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2581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7FB6-A5C5-40B3-A059-10FCAD9486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1A1240D-99DF-45F4-B184-3D0B7BA8D3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9419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7FB6-A5C5-40B3-A059-10FCAD9486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1A1240D-99DF-45F4-B184-3D0B7BA8D3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1298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7FB6-A5C5-40B3-A059-10FCAD9486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1240D-99DF-45F4-B184-3D0B7BA8D3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8629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7FB6-A5C5-40B3-A059-10FCAD9486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1240D-99DF-45F4-B184-3D0B7BA8D3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9443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7FB6-A5C5-40B3-A059-10FCAD9486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1240D-99DF-45F4-B184-3D0B7BA8D3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4549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7FB6-A5C5-40B3-A059-10FCAD9486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1A1240D-99DF-45F4-B184-3D0B7BA8D3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5096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317FB6-A5C5-40B3-A059-10FCAD948644}" type="datetimeFigureOut">
              <a:rPr lang="tr-TR" smtClean="0"/>
              <a:t>02.08.2018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1A1240D-99DF-45F4-B184-3D0B7BA8D3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6266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  <p:sldLayoutId id="2147483756" r:id="rId14"/>
    <p:sldLayoutId id="2147483757" r:id="rId15"/>
    <p:sldLayoutId id="214748375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3739" y="2590727"/>
            <a:ext cx="7864522" cy="1676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576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Veri toplama biçimleri</a:t>
            </a:r>
            <a:endParaRPr lang="tr-TR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/>
          </p:nvPr>
        </p:nvGraphicFramePr>
        <p:xfrm>
          <a:off x="933733" y="2617192"/>
          <a:ext cx="9984475" cy="322983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9149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695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2736">
                <a:tc>
                  <a:txBody>
                    <a:bodyPr/>
                    <a:lstStyle/>
                    <a:p>
                      <a:r>
                        <a:rPr lang="tr-TR" dirty="0" smtClean="0"/>
                        <a:t>Anlatı Araştırması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0" dirty="0" smtClean="0"/>
                        <a:t>Öncelikle </a:t>
                      </a:r>
                      <a:r>
                        <a:rPr lang="tr-TR" b="1" dirty="0" smtClean="0">
                          <a:solidFill>
                            <a:schemeClr val="accent2"/>
                          </a:solidFill>
                        </a:rPr>
                        <a:t>mülakatlar ve dokümanlar.</a:t>
                      </a:r>
                      <a:endParaRPr lang="tr-TR" b="1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8586">
                <a:tc>
                  <a:txBody>
                    <a:bodyPr/>
                    <a:lstStyle/>
                    <a:p>
                      <a:r>
                        <a:rPr lang="tr-TR" b="1" dirty="0" smtClean="0"/>
                        <a:t>Fenomenoloji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Doküman,</a:t>
                      </a:r>
                      <a:r>
                        <a:rPr lang="tr-TR" baseline="0" dirty="0" smtClean="0"/>
                        <a:t> gözlem, sanat eseri göz önünde bulundurulabilir ancak öncelikli veri kaynağı </a:t>
                      </a:r>
                      <a:r>
                        <a:rPr lang="tr-TR" b="1" baseline="0" dirty="0" smtClean="0">
                          <a:solidFill>
                            <a:schemeClr val="accent2"/>
                          </a:solidFill>
                        </a:rPr>
                        <a:t>mülakatlardır.</a:t>
                      </a:r>
                      <a:endParaRPr lang="tr-TR" b="1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8586">
                <a:tc>
                  <a:txBody>
                    <a:bodyPr/>
                    <a:lstStyle/>
                    <a:p>
                      <a:r>
                        <a:rPr lang="tr-TR" b="1" dirty="0" smtClean="0"/>
                        <a:t>Kuram Oluşturma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Öncelikle ve genellikle 20-60 kişi ile yapılan </a:t>
                      </a:r>
                      <a:r>
                        <a:rPr lang="tr-TR" b="1" dirty="0" smtClean="0">
                          <a:solidFill>
                            <a:schemeClr val="accent2"/>
                          </a:solidFill>
                        </a:rPr>
                        <a:t>mülakatlar.</a:t>
                      </a:r>
                      <a:endParaRPr lang="tr-TR" b="1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7855">
                <a:tc>
                  <a:txBody>
                    <a:bodyPr/>
                    <a:lstStyle/>
                    <a:p>
                      <a:r>
                        <a:rPr lang="tr-TR" b="1" dirty="0" err="1" smtClean="0"/>
                        <a:t>Etnografi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Öncelikle </a:t>
                      </a:r>
                      <a:r>
                        <a:rPr lang="tr-TR" b="1" dirty="0" smtClean="0">
                          <a:solidFill>
                            <a:schemeClr val="accent2"/>
                          </a:solidFill>
                        </a:rPr>
                        <a:t>gözlem ve mülakatlar</a:t>
                      </a:r>
                      <a:r>
                        <a:rPr lang="tr-TR" dirty="0" smtClean="0"/>
                        <a:t>.</a:t>
                      </a:r>
                      <a:r>
                        <a:rPr lang="tr-TR" baseline="0" dirty="0" smtClean="0"/>
                        <a:t> Bu sırada çevrede geçirilen uzun süre içinde farklı kaynaklar da toplanır.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0573">
                <a:tc>
                  <a:txBody>
                    <a:bodyPr/>
                    <a:lstStyle/>
                    <a:p>
                      <a:r>
                        <a:rPr lang="tr-TR" b="1" dirty="0" smtClean="0"/>
                        <a:t>Durum Analizi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Öncelikli olarak </a:t>
                      </a:r>
                      <a:r>
                        <a:rPr lang="tr-TR" b="1" dirty="0" smtClean="0">
                          <a:solidFill>
                            <a:schemeClr val="accent2"/>
                          </a:solidFill>
                        </a:rPr>
                        <a:t>mülakat,</a:t>
                      </a:r>
                      <a:r>
                        <a:rPr lang="tr-TR" b="1" baseline="0" dirty="0" smtClean="0">
                          <a:solidFill>
                            <a:schemeClr val="accent2"/>
                          </a:solidFill>
                        </a:rPr>
                        <a:t> gözlem, doküman ve insan ürünü diğer eserler</a:t>
                      </a:r>
                      <a:r>
                        <a:rPr lang="tr-TR" baseline="0" dirty="0" smtClean="0"/>
                        <a:t>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3956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Veri analiz biçimleri</a:t>
            </a:r>
            <a:endParaRPr lang="tr-TR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5780170"/>
              </p:ext>
            </p:extLst>
          </p:nvPr>
        </p:nvGraphicFramePr>
        <p:xfrm>
          <a:off x="565244" y="2470245"/>
          <a:ext cx="8005550" cy="3927233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5867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187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71714">
                <a:tc>
                  <a:txBody>
                    <a:bodyPr/>
                    <a:lstStyle/>
                    <a:p>
                      <a:r>
                        <a:rPr lang="tr-TR" dirty="0" smtClean="0"/>
                        <a:t>Anlatı Araştırması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0" dirty="0" smtClean="0"/>
                        <a:t>Öykülerin analizi. Yeniden hikayeleme. Temalar geliştirme. Kronoloji kullanma</a:t>
                      </a:r>
                      <a:r>
                        <a:rPr lang="tr-TR" b="0" baseline="0" dirty="0" smtClean="0"/>
                        <a:t> </a:t>
                      </a:r>
                      <a:endParaRPr lang="tr-TR" b="1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7371">
                <a:tc>
                  <a:txBody>
                    <a:bodyPr/>
                    <a:lstStyle/>
                    <a:p>
                      <a:r>
                        <a:rPr lang="tr-TR" b="1" dirty="0" smtClean="0"/>
                        <a:t>Fenomenoloji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0" dirty="0" smtClean="0">
                          <a:solidFill>
                            <a:schemeClr val="tx1"/>
                          </a:solidFill>
                        </a:rPr>
                        <a:t>Önemli ifadeler.</a:t>
                      </a:r>
                      <a:r>
                        <a:rPr lang="tr-TR" b="0" baseline="0" dirty="0" smtClean="0">
                          <a:solidFill>
                            <a:schemeClr val="tx1"/>
                          </a:solidFill>
                        </a:rPr>
                        <a:t> Anlamlı birimler. İçerikteki öz </a:t>
                      </a:r>
                      <a:endParaRPr lang="tr-TR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7371">
                <a:tc>
                  <a:txBody>
                    <a:bodyPr/>
                    <a:lstStyle/>
                    <a:p>
                      <a:r>
                        <a:rPr lang="tr-TR" b="1" dirty="0" smtClean="0"/>
                        <a:t>Kuram Oluşturma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Açık, </a:t>
                      </a:r>
                      <a:r>
                        <a:rPr lang="tr-TR" dirty="0" err="1" smtClean="0"/>
                        <a:t>eksenel</a:t>
                      </a:r>
                      <a:r>
                        <a:rPr lang="tr-TR" dirty="0" smtClean="0"/>
                        <a:t> ve seçici kodlama. Kavram geliştirme</a:t>
                      </a:r>
                      <a:endParaRPr lang="tr-TR" b="1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3387">
                <a:tc>
                  <a:txBody>
                    <a:bodyPr/>
                    <a:lstStyle/>
                    <a:p>
                      <a:r>
                        <a:rPr lang="tr-TR" b="1" dirty="0" err="1" smtClean="0"/>
                        <a:t>Etnografi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Grubun</a:t>
                      </a:r>
                      <a:r>
                        <a:rPr lang="tr-TR" baseline="0" dirty="0" smtClean="0"/>
                        <a:t> ve kültürün betimlenmesi ve yorumlanması. Çapraz ilişkiler ve temalar ile analiz.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7390">
                <a:tc>
                  <a:txBody>
                    <a:bodyPr/>
                    <a:lstStyle/>
                    <a:p>
                      <a:r>
                        <a:rPr lang="tr-TR" b="1" dirty="0" smtClean="0"/>
                        <a:t>Örnek </a:t>
                      </a:r>
                      <a:r>
                        <a:rPr lang="tr-TR" b="1" smtClean="0"/>
                        <a:t>Olay İncelemesi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Durumun betimlenmesi ve yorumlanması. Çapraz ilişkiler ve temalar</a:t>
                      </a:r>
                      <a:r>
                        <a:rPr lang="tr-TR" baseline="0" dirty="0" smtClean="0"/>
                        <a:t> ile analiz.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Metin kutusu 2"/>
          <p:cNvSpPr txBox="1"/>
          <p:nvPr/>
        </p:nvSpPr>
        <p:spPr>
          <a:xfrm>
            <a:off x="8884693" y="2470244"/>
            <a:ext cx="274319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tr-TR" dirty="0" err="1" smtClean="0">
                <a:solidFill>
                  <a:prstClr val="black"/>
                </a:solidFill>
              </a:rPr>
              <a:t>Creswell’in</a:t>
            </a:r>
            <a:r>
              <a:rPr lang="tr-TR" dirty="0" smtClean="0">
                <a:solidFill>
                  <a:prstClr val="black"/>
                </a:solidFill>
              </a:rPr>
              <a:t> kitabı</a:t>
            </a:r>
          </a:p>
          <a:p>
            <a:pPr marL="285750" indent="-285750">
              <a:buFontTx/>
              <a:buChar char="-"/>
            </a:pPr>
            <a:r>
              <a:rPr lang="tr-TR" dirty="0" smtClean="0">
                <a:solidFill>
                  <a:prstClr val="black"/>
                </a:solidFill>
              </a:rPr>
              <a:t>Tek bir biçim/reçete yok. </a:t>
            </a:r>
          </a:p>
          <a:p>
            <a:pPr marL="285750" indent="-285750">
              <a:buFontTx/>
              <a:buChar char="-"/>
            </a:pPr>
            <a:r>
              <a:rPr lang="tr-TR" dirty="0" smtClean="0">
                <a:solidFill>
                  <a:prstClr val="black"/>
                </a:solidFill>
              </a:rPr>
              <a:t>Doğrusu sizin ne anladığınız</a:t>
            </a:r>
          </a:p>
          <a:p>
            <a:pPr marL="285750" indent="-285750">
              <a:buFontTx/>
              <a:buChar char="-"/>
            </a:pPr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7582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54955" y="1310185"/>
            <a:ext cx="9667720" cy="3467196"/>
          </a:xfrm>
        </p:spPr>
        <p:txBody>
          <a:bodyPr/>
          <a:lstStyle/>
          <a:p>
            <a:r>
              <a:rPr lang="tr-TR" dirty="0" err="1" smtClean="0"/>
              <a:t>Creswell’in</a:t>
            </a:r>
            <a:r>
              <a:rPr lang="tr-TR" dirty="0" smtClean="0"/>
              <a:t> Beş Nitel Geleneği</a:t>
            </a:r>
            <a:br>
              <a:rPr lang="tr-TR" dirty="0" smtClean="0"/>
            </a:br>
            <a:r>
              <a:rPr lang="tr-TR" sz="35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Fenomenoloji</a:t>
            </a:r>
            <a:endParaRPr lang="tr-TR" sz="35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0910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9039924" cy="706964"/>
          </a:xfrm>
        </p:spPr>
        <p:txBody>
          <a:bodyPr>
            <a:normAutofit/>
          </a:bodyPr>
          <a:lstStyle/>
          <a:p>
            <a:pPr lvl="0">
              <a:spcBef>
                <a:spcPts val="1000"/>
              </a:spcBef>
              <a:buClr>
                <a:srgbClr val="B31166"/>
              </a:buClr>
              <a:buSzPct val="80000"/>
            </a:pPr>
            <a:r>
              <a:rPr lang="tr-TR" dirty="0" smtClean="0"/>
              <a:t>Beş Nitel Gelenek/Yöntem 		</a:t>
            </a:r>
            <a:r>
              <a:rPr lang="tr-TR" sz="1800" cap="all" dirty="0" smtClean="0">
                <a:solidFill>
                  <a:srgbClr val="B31166">
                    <a:lumMod val="60000"/>
                    <a:lumOff val="40000"/>
                  </a:srgbClr>
                </a:solidFill>
                <a:ea typeface="+mn-ea"/>
                <a:cs typeface="+mn-cs"/>
              </a:rPr>
              <a:t>John </a:t>
            </a:r>
            <a:r>
              <a:rPr lang="tr-TR" sz="1800" cap="all" dirty="0">
                <a:solidFill>
                  <a:srgbClr val="B31166">
                    <a:lumMod val="60000"/>
                    <a:lumOff val="40000"/>
                  </a:srgbClr>
                </a:solidFill>
                <a:ea typeface="+mn-ea"/>
                <a:cs typeface="+mn-cs"/>
              </a:rPr>
              <a:t>W. </a:t>
            </a:r>
            <a:r>
              <a:rPr lang="tr-TR" sz="1800" cap="all" dirty="0" smtClean="0">
                <a:solidFill>
                  <a:srgbClr val="B31166">
                    <a:lumMod val="60000"/>
                    <a:lumOff val="40000"/>
                  </a:srgbClr>
                </a:solidFill>
                <a:ea typeface="+mn-ea"/>
                <a:cs typeface="+mn-cs"/>
              </a:rPr>
              <a:t>Creswell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500"/>
            <a:ext cx="9463004" cy="3416300"/>
          </a:xfrm>
        </p:spPr>
        <p:txBody>
          <a:bodyPr>
            <a:normAutofit/>
          </a:bodyPr>
          <a:lstStyle/>
          <a:p>
            <a:r>
              <a:rPr lang="tr-TR" sz="3000" dirty="0" smtClean="0"/>
              <a:t>Anlatı Araştırması (Biyografi / Yaşam öyküsü)</a:t>
            </a:r>
          </a:p>
          <a:p>
            <a:r>
              <a:rPr lang="tr-TR" sz="3000" dirty="0" smtClean="0">
                <a:solidFill>
                  <a:schemeClr val="accent2"/>
                </a:solidFill>
              </a:rPr>
              <a:t>Fenomenoloji</a:t>
            </a:r>
          </a:p>
          <a:p>
            <a:r>
              <a:rPr lang="tr-TR" sz="3000" dirty="0" smtClean="0"/>
              <a:t>Kuram Oluşturma (Temellendirilmiş Kuram / </a:t>
            </a:r>
            <a:r>
              <a:rPr lang="tr-TR" sz="3000" dirty="0" err="1" smtClean="0"/>
              <a:t>Grounded</a:t>
            </a:r>
            <a:r>
              <a:rPr lang="tr-TR" sz="3000" dirty="0" smtClean="0"/>
              <a:t> </a:t>
            </a:r>
            <a:r>
              <a:rPr lang="tr-TR" sz="3000" dirty="0" err="1" smtClean="0"/>
              <a:t>Theory</a:t>
            </a:r>
            <a:r>
              <a:rPr lang="tr-TR" sz="3000" dirty="0" smtClean="0"/>
              <a:t>)</a:t>
            </a:r>
          </a:p>
          <a:p>
            <a:r>
              <a:rPr lang="tr-TR" sz="3000" dirty="0" err="1" smtClean="0"/>
              <a:t>Etnografi</a:t>
            </a:r>
            <a:endParaRPr lang="tr-TR" sz="3000" dirty="0" smtClean="0"/>
          </a:p>
          <a:p>
            <a:r>
              <a:rPr lang="tr-TR" sz="3000" dirty="0" err="1" smtClean="0"/>
              <a:t>ÖrnekOlay</a:t>
            </a:r>
            <a:r>
              <a:rPr lang="tr-TR" sz="3000" dirty="0" smtClean="0"/>
              <a:t> İncelemesi / Case </a:t>
            </a:r>
            <a:r>
              <a:rPr lang="tr-TR" sz="3000" dirty="0" err="1" smtClean="0"/>
              <a:t>Study</a:t>
            </a:r>
            <a:r>
              <a:rPr lang="tr-TR" sz="3000" dirty="0" smtClean="0"/>
              <a:t>)</a:t>
            </a: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3697909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Fenomenoloji – Bir şeyin özünü arıyoruz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0626" y="2603500"/>
            <a:ext cx="10263117" cy="3416300"/>
          </a:xfrm>
        </p:spPr>
        <p:txBody>
          <a:bodyPr>
            <a:normAutofit/>
          </a:bodyPr>
          <a:lstStyle/>
          <a:p>
            <a:r>
              <a:rPr lang="tr-TR" sz="3300" dirty="0" smtClean="0"/>
              <a:t>Fenomen: olay, olgu, duyularla algılanabilen şey. Nesnel dünyadaki varlık. Nesne. </a:t>
            </a:r>
          </a:p>
          <a:p>
            <a:r>
              <a:rPr lang="tr-TR" sz="3300" dirty="0" smtClean="0"/>
              <a:t>Fenomenoloji de olguları gözlemlenebilir nesneler olarak ele alıyor (örneğin: milliyetçilik).</a:t>
            </a:r>
          </a:p>
        </p:txBody>
      </p:sp>
    </p:spTree>
    <p:extLst>
      <p:ext uri="{BB962C8B-B14F-4D97-AF65-F5344CB8AC3E}">
        <p14:creationId xmlns:p14="http://schemas.microsoft.com/office/powerpoint/2010/main" val="3237511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Fenomenoloji – Bir şeyin özünü arıyoruz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0626" y="2603500"/>
            <a:ext cx="10263117" cy="3416300"/>
          </a:xfrm>
        </p:spPr>
        <p:txBody>
          <a:bodyPr>
            <a:normAutofit fontScale="92500" lnSpcReduction="10000"/>
          </a:bodyPr>
          <a:lstStyle/>
          <a:p>
            <a:r>
              <a:rPr lang="tr-TR" sz="3300" dirty="0" smtClean="0"/>
              <a:t>Amaç:  </a:t>
            </a:r>
            <a:r>
              <a:rPr lang="tr-TR" sz="3300" dirty="0" smtClean="0">
                <a:solidFill>
                  <a:schemeClr val="accent2"/>
                </a:solidFill>
              </a:rPr>
              <a:t>Öz</a:t>
            </a:r>
            <a:r>
              <a:rPr lang="tr-TR" sz="3300" dirty="0" smtClean="0"/>
              <a:t> arayışı, fenomenin </a:t>
            </a:r>
            <a:r>
              <a:rPr lang="tr-TR" sz="3300" dirty="0" smtClean="0">
                <a:solidFill>
                  <a:schemeClr val="accent2"/>
                </a:solidFill>
              </a:rPr>
              <a:t>doğa</a:t>
            </a:r>
            <a:r>
              <a:rPr lang="tr-TR" sz="3300" dirty="0" smtClean="0"/>
              <a:t>sını bulma amacı.</a:t>
            </a:r>
          </a:p>
          <a:p>
            <a:r>
              <a:rPr lang="tr-TR" sz="3300" dirty="0" smtClean="0"/>
              <a:t>O fenomenle </a:t>
            </a:r>
            <a:r>
              <a:rPr lang="tr-TR" sz="3300" dirty="0"/>
              <a:t>ilgili deneyime sahip olan kişilerden veri </a:t>
            </a:r>
            <a:r>
              <a:rPr lang="tr-TR" sz="3300" dirty="0" smtClean="0"/>
              <a:t>toplanır </a:t>
            </a:r>
            <a:r>
              <a:rPr lang="tr-TR" sz="3300" dirty="0"/>
              <a:t>ve </a:t>
            </a:r>
            <a:r>
              <a:rPr lang="tr-TR" sz="3300" dirty="0" smtClean="0"/>
              <a:t>bireylerin </a:t>
            </a:r>
            <a:r>
              <a:rPr lang="tr-TR" sz="3300" dirty="0"/>
              <a:t>deneyimlerinin özünü tanımlayan bütüncül bir betimleme </a:t>
            </a:r>
            <a:r>
              <a:rPr lang="tr-TR" sz="3300" dirty="0" smtClean="0"/>
              <a:t>yapılır.</a:t>
            </a:r>
          </a:p>
          <a:p>
            <a:r>
              <a:rPr lang="tr-TR" sz="3300" dirty="0" smtClean="0"/>
              <a:t>Gücünü teorilerden, ön kabullerden değil; deneyimlerden alıyor.</a:t>
            </a:r>
          </a:p>
          <a:p>
            <a:pPr marL="0" indent="0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736858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54955" y="973668"/>
            <a:ext cx="3321512" cy="70696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Fenomenoloji</a:t>
            </a:r>
            <a:br>
              <a:rPr lang="tr-TR" dirty="0" smtClean="0"/>
            </a:br>
            <a:r>
              <a:rPr lang="tr-TR" dirty="0" smtClean="0"/>
              <a:t>(</a:t>
            </a:r>
            <a:r>
              <a:rPr lang="tr-TR" dirty="0" err="1"/>
              <a:t>H</a:t>
            </a:r>
            <a:r>
              <a:rPr lang="tr-TR" dirty="0" err="1" smtClean="0"/>
              <a:t>usserl</a:t>
            </a:r>
            <a:r>
              <a:rPr lang="tr-TR" dirty="0" smtClean="0"/>
              <a:t>)	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95647" y="2395561"/>
            <a:ext cx="3016713" cy="34163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200" b="1" dirty="0" smtClean="0"/>
              <a:t>Fenomenoloji;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200" b="1" dirty="0"/>
              <a:t>k</a:t>
            </a:r>
            <a:r>
              <a:rPr lang="tr-TR" sz="2200" b="1" dirty="0" smtClean="0"/>
              <a:t>arşılaştırır,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200" b="1" dirty="0" smtClean="0"/>
              <a:t>ayrım </a:t>
            </a:r>
            <a:r>
              <a:rPr lang="tr-TR" sz="2200" b="1" dirty="0"/>
              <a:t>yapar, </a:t>
            </a:r>
            <a:endParaRPr lang="tr-TR" sz="2200" b="1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tr-TR" sz="2200" b="1" dirty="0" smtClean="0"/>
              <a:t>bağlar</a:t>
            </a:r>
            <a:r>
              <a:rPr lang="tr-TR" sz="2200" b="1" dirty="0"/>
              <a:t>, </a:t>
            </a:r>
            <a:endParaRPr lang="tr-TR" sz="2200" b="1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tr-TR" sz="2200" b="1" dirty="0" smtClean="0"/>
              <a:t>ilişki kurar,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200" b="1" dirty="0" smtClean="0"/>
              <a:t>parçalara </a:t>
            </a:r>
            <a:r>
              <a:rPr lang="tr-TR" sz="2200" b="1" dirty="0"/>
              <a:t>böler, </a:t>
            </a:r>
            <a:endParaRPr lang="tr-TR" sz="2200" b="1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tr-TR" sz="2200" b="1" dirty="0" smtClean="0"/>
              <a:t>öğelerine </a:t>
            </a:r>
            <a:r>
              <a:rPr lang="tr-TR" sz="2200" b="1" dirty="0"/>
              <a:t>ayırır</a:t>
            </a:r>
            <a:r>
              <a:rPr lang="tr-TR" sz="2200" b="1" dirty="0" smtClean="0"/>
              <a:t>.</a:t>
            </a:r>
            <a:endParaRPr lang="tr-TR" sz="2200" b="1" dirty="0"/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4217158" y="2371487"/>
            <a:ext cx="7492621" cy="4329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tr-TR" sz="3100" dirty="0" smtClean="0"/>
              <a:t>Bu nedenle analiz şöyle yapılır:</a:t>
            </a:r>
          </a:p>
          <a:p>
            <a:r>
              <a:rPr lang="tr-TR" sz="3100" dirty="0" smtClean="0"/>
              <a:t>Mülakatlar deşifre edilip tekrar tekrar okunur.</a:t>
            </a:r>
          </a:p>
          <a:p>
            <a:r>
              <a:rPr lang="tr-TR" sz="3100" dirty="0" smtClean="0"/>
              <a:t>Önemli cümle ve kelimelerin altı çizilir.</a:t>
            </a:r>
          </a:p>
          <a:p>
            <a:r>
              <a:rPr lang="tr-TR" sz="3100" dirty="0" smtClean="0"/>
              <a:t>Paragraflar, cümleler, ifadeler parçalara bölünüp, öğelerine ayırılıp özüne ulaşılmaya çalışılır.</a:t>
            </a:r>
          </a:p>
        </p:txBody>
      </p:sp>
      <p:sp>
        <p:nvSpPr>
          <p:cNvPr id="5" name="Unvan 1"/>
          <p:cNvSpPr txBox="1">
            <a:spLocks/>
          </p:cNvSpPr>
          <p:nvPr/>
        </p:nvSpPr>
        <p:spPr bwMode="gray">
          <a:xfrm>
            <a:off x="6411617" y="978345"/>
            <a:ext cx="3321512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i="0" kern="12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dirty="0" smtClean="0"/>
              <a:t>Analiz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0682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54955" y="973668"/>
            <a:ext cx="3321512" cy="70696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Fenomenoloji</a:t>
            </a:r>
            <a:br>
              <a:rPr lang="tr-TR" dirty="0" smtClean="0"/>
            </a:br>
            <a:r>
              <a:rPr lang="tr-TR" dirty="0" smtClean="0"/>
              <a:t>(</a:t>
            </a:r>
            <a:r>
              <a:rPr lang="tr-TR" dirty="0" err="1"/>
              <a:t>H</a:t>
            </a:r>
            <a:r>
              <a:rPr lang="tr-TR" dirty="0" err="1" smtClean="0"/>
              <a:t>usserl</a:t>
            </a:r>
            <a:r>
              <a:rPr lang="tr-TR" dirty="0" smtClean="0"/>
              <a:t>)	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95647" y="2395561"/>
            <a:ext cx="3016713" cy="34163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200" b="1" dirty="0" smtClean="0"/>
              <a:t>Fenomenoloji;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200" b="1" dirty="0"/>
              <a:t>k</a:t>
            </a:r>
            <a:r>
              <a:rPr lang="tr-TR" sz="2200" b="1" dirty="0" smtClean="0"/>
              <a:t>arşılaştırır,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200" b="1" dirty="0" smtClean="0"/>
              <a:t>ayrım </a:t>
            </a:r>
            <a:r>
              <a:rPr lang="tr-TR" sz="2200" b="1" dirty="0"/>
              <a:t>yapar, </a:t>
            </a:r>
            <a:endParaRPr lang="tr-TR" sz="2200" b="1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tr-TR" sz="2200" b="1" dirty="0" smtClean="0"/>
              <a:t>bağlar</a:t>
            </a:r>
            <a:r>
              <a:rPr lang="tr-TR" sz="2200" b="1" dirty="0"/>
              <a:t>, </a:t>
            </a:r>
            <a:endParaRPr lang="tr-TR" sz="2200" b="1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tr-TR" sz="2200" b="1" dirty="0" smtClean="0"/>
              <a:t>ilişki kurar,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200" b="1" dirty="0" smtClean="0"/>
              <a:t>parçalara </a:t>
            </a:r>
            <a:r>
              <a:rPr lang="tr-TR" sz="2200" b="1" dirty="0"/>
              <a:t>böler, </a:t>
            </a:r>
            <a:endParaRPr lang="tr-TR" sz="2200" b="1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tr-TR" sz="2200" b="1" dirty="0" smtClean="0"/>
              <a:t>öğelerine </a:t>
            </a:r>
            <a:r>
              <a:rPr lang="tr-TR" sz="2200" b="1" dirty="0"/>
              <a:t>ayırır</a:t>
            </a:r>
            <a:r>
              <a:rPr lang="tr-TR" sz="2200" b="1" dirty="0" smtClean="0"/>
              <a:t>.</a:t>
            </a:r>
            <a:endParaRPr lang="tr-TR" sz="2200" b="1" dirty="0"/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4217158" y="2371487"/>
            <a:ext cx="7492621" cy="4329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B31166"/>
              </a:buClr>
            </a:pPr>
            <a:r>
              <a:rPr lang="tr-TR" sz="31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Önemli cümleler listelenip belli kriterler çerçevesinde ayrılır, bağlanır, karşılaştırılır.</a:t>
            </a:r>
          </a:p>
          <a:p>
            <a:pPr>
              <a:buClr>
                <a:srgbClr val="B31166"/>
              </a:buClr>
            </a:pPr>
            <a:r>
              <a:rPr lang="tr-TR" sz="31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Fenomenin özüne ilişkin özgün bilgiler geliştirmek için okunan veriler içinde yeni ilişkiler yakalamaya çalışılır.</a:t>
            </a:r>
            <a:endParaRPr lang="tr-TR" sz="31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Unvan 1"/>
          <p:cNvSpPr txBox="1">
            <a:spLocks/>
          </p:cNvSpPr>
          <p:nvPr/>
        </p:nvSpPr>
        <p:spPr bwMode="gray">
          <a:xfrm>
            <a:off x="6411617" y="978345"/>
            <a:ext cx="3321512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i="0" kern="12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dirty="0" smtClean="0">
                <a:solidFill>
                  <a:srgbClr val="EBEBEB"/>
                </a:solidFill>
              </a:rPr>
              <a:t>Analiz (devam)</a:t>
            </a:r>
            <a:endParaRPr lang="tr-TR" dirty="0">
              <a:solidFill>
                <a:srgbClr val="EBEBE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0812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Fenomenolojik</a:t>
            </a:r>
            <a:r>
              <a:rPr lang="tr-TR" dirty="0" smtClean="0"/>
              <a:t> Analiz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86854" y="2603499"/>
            <a:ext cx="7233313" cy="3865539"/>
          </a:xfrm>
        </p:spPr>
        <p:txBody>
          <a:bodyPr>
            <a:normAutofit/>
          </a:bodyPr>
          <a:lstStyle/>
          <a:p>
            <a:r>
              <a:rPr lang="tr-TR" sz="2200" b="1" dirty="0"/>
              <a:t>Araştırmacı verileri elde ettikten sonra, fenomenin nasıl deneyimlendiğini anlamayı sağlayan önemli açıklamalar, cümleler ve alıntılar yapar</a:t>
            </a:r>
            <a:r>
              <a:rPr lang="tr-TR" sz="2200" b="1" dirty="0" smtClean="0"/>
              <a:t>. </a:t>
            </a:r>
            <a:endParaRPr lang="tr-TR" sz="2200" b="1" dirty="0"/>
          </a:p>
          <a:p>
            <a:r>
              <a:rPr lang="tr-TR" sz="2200" b="1" dirty="0" err="1"/>
              <a:t>Moustakas</a:t>
            </a:r>
            <a:r>
              <a:rPr lang="tr-TR" sz="2200" b="1" dirty="0"/>
              <a:t> </a:t>
            </a:r>
            <a:r>
              <a:rPr lang="tr-TR" sz="2200" b="1" dirty="0" smtClean="0"/>
              <a:t>bu </a:t>
            </a:r>
            <a:r>
              <a:rPr lang="tr-TR" sz="2200" b="1" dirty="0"/>
              <a:t>adımı, «anahtar ifadelerin listelenmesi» olarak tanımlamaktadır.</a:t>
            </a:r>
          </a:p>
          <a:p>
            <a:r>
              <a:rPr lang="tr-TR" sz="2200" b="1" dirty="0"/>
              <a:t>Bir sonraki adımda araştırmacı bu önemli ifadelerden hareketle temalar içinde «anlam kümeleri/grupları» geliştirir.</a:t>
            </a:r>
          </a:p>
          <a:p>
            <a:r>
              <a:rPr lang="tr-TR" sz="2200" b="1" dirty="0"/>
              <a:t>Bu anlam kümeleri bize fenomenin özü hakkında bilgi vermelidir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8857397" y="2825087"/>
            <a:ext cx="267496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Önemli cümleleri bul</a:t>
            </a:r>
          </a:p>
          <a:p>
            <a:endParaRPr lang="tr-TR" dirty="0"/>
          </a:p>
          <a:p>
            <a:endParaRPr lang="tr-TR" dirty="0"/>
          </a:p>
          <a:p>
            <a:r>
              <a:rPr lang="tr-TR" dirty="0" smtClean="0"/>
              <a:t>Bunları listele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Temalar çerçevesinde bir araya getir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Öze ulaş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6229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Amaç / odak</a:t>
            </a:r>
            <a:endParaRPr lang="tr-TR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/>
          </p:nvPr>
        </p:nvGraphicFramePr>
        <p:xfrm>
          <a:off x="933733" y="2617192"/>
          <a:ext cx="9984475" cy="3088336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9149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695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2736">
                <a:tc>
                  <a:txBody>
                    <a:bodyPr/>
                    <a:lstStyle/>
                    <a:p>
                      <a:r>
                        <a:rPr lang="tr-TR" dirty="0" smtClean="0"/>
                        <a:t>Anlatı Araştırması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>
                          <a:solidFill>
                            <a:schemeClr val="accent2"/>
                          </a:solidFill>
                        </a:rPr>
                        <a:t>Bir</a:t>
                      </a:r>
                      <a:r>
                        <a:rPr lang="tr-TR" b="0" dirty="0" smtClean="0"/>
                        <a:t> bireyin hayatı, bir yerin/şeyin tarihini ortaya koyma</a:t>
                      </a:r>
                      <a:endParaRPr lang="tr-T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8586">
                <a:tc>
                  <a:txBody>
                    <a:bodyPr/>
                    <a:lstStyle/>
                    <a:p>
                      <a:r>
                        <a:rPr lang="tr-TR" b="1" dirty="0" smtClean="0"/>
                        <a:t>Fenomenoloji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Deneyimin </a:t>
                      </a:r>
                      <a:r>
                        <a:rPr lang="tr-TR" b="1" dirty="0" smtClean="0">
                          <a:solidFill>
                            <a:schemeClr val="accent2"/>
                          </a:solidFill>
                        </a:rPr>
                        <a:t>özü</a:t>
                      </a:r>
                      <a:r>
                        <a:rPr lang="tr-TR" dirty="0" smtClean="0"/>
                        <a:t>nü ortaya</a:t>
                      </a:r>
                      <a:r>
                        <a:rPr lang="tr-TR" baseline="0" dirty="0" smtClean="0"/>
                        <a:t> çıkarma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8586">
                <a:tc>
                  <a:txBody>
                    <a:bodyPr/>
                    <a:lstStyle/>
                    <a:p>
                      <a:r>
                        <a:rPr lang="tr-TR" b="1" dirty="0" smtClean="0"/>
                        <a:t>Kuram Oluşturma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Verilerde </a:t>
                      </a:r>
                      <a:r>
                        <a:rPr lang="tr-TR" b="1" dirty="0" smtClean="0">
                          <a:solidFill>
                            <a:schemeClr val="accent2"/>
                          </a:solidFill>
                        </a:rPr>
                        <a:t>gömülü kuram</a:t>
                      </a:r>
                      <a:r>
                        <a:rPr lang="tr-TR" dirty="0" smtClean="0"/>
                        <a:t>ı</a:t>
                      </a:r>
                      <a:r>
                        <a:rPr lang="tr-TR" baseline="0" dirty="0" smtClean="0"/>
                        <a:t> ortaya çıkarma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7855">
                <a:tc>
                  <a:txBody>
                    <a:bodyPr/>
                    <a:lstStyle/>
                    <a:p>
                      <a:r>
                        <a:rPr lang="tr-TR" b="1" dirty="0" err="1" smtClean="0"/>
                        <a:t>Etnografi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Aynı </a:t>
                      </a:r>
                      <a:r>
                        <a:rPr lang="tr-TR" b="1" dirty="0" smtClean="0">
                          <a:solidFill>
                            <a:schemeClr val="accent2"/>
                          </a:solidFill>
                        </a:rPr>
                        <a:t>kültür</a:t>
                      </a:r>
                      <a:r>
                        <a:rPr lang="tr-TR" dirty="0" smtClean="0"/>
                        <a:t>ü paylaşan bir grubu</a:t>
                      </a:r>
                      <a:r>
                        <a:rPr lang="tr-TR" baseline="0" dirty="0" smtClean="0"/>
                        <a:t> betimleme ve yorumlama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0573">
                <a:tc>
                  <a:txBody>
                    <a:bodyPr/>
                    <a:lstStyle/>
                    <a:p>
                      <a:r>
                        <a:rPr lang="tr-TR" b="1" dirty="0" smtClean="0"/>
                        <a:t>Durum Analizi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Bir </a:t>
                      </a:r>
                      <a:r>
                        <a:rPr lang="tr-TR" b="1" dirty="0" smtClean="0">
                          <a:solidFill>
                            <a:schemeClr val="accent2"/>
                          </a:solidFill>
                        </a:rPr>
                        <a:t>durum</a:t>
                      </a:r>
                      <a:r>
                        <a:rPr lang="tr-TR" dirty="0" smtClean="0"/>
                        <a:t>, biricik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="1" baseline="0" dirty="0" smtClean="0">
                          <a:solidFill>
                            <a:schemeClr val="accent2"/>
                          </a:solidFill>
                        </a:rPr>
                        <a:t>vaka</a:t>
                      </a:r>
                      <a:r>
                        <a:rPr lang="tr-TR" baseline="0" dirty="0" smtClean="0"/>
                        <a:t>ya dair derinlemesine betimleme ve yorumlama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3017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1995</TotalTime>
  <Words>480</Words>
  <Application>Microsoft Office PowerPoint</Application>
  <PresentationFormat>Geniş ekran</PresentationFormat>
  <Paragraphs>89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Wingdings</vt:lpstr>
      <vt:lpstr>Wingdings 3</vt:lpstr>
      <vt:lpstr>Duman</vt:lpstr>
      <vt:lpstr>PowerPoint Sunusu</vt:lpstr>
      <vt:lpstr>Creswell’in Beş Nitel Geleneği Fenomenoloji</vt:lpstr>
      <vt:lpstr>Beş Nitel Gelenek/Yöntem   John W. Creswell</vt:lpstr>
      <vt:lpstr>Fenomenoloji – Bir şeyin özünü arıyoruz</vt:lpstr>
      <vt:lpstr>Fenomenoloji – Bir şeyin özünü arıyoruz</vt:lpstr>
      <vt:lpstr>Fenomenoloji (Husserl) </vt:lpstr>
      <vt:lpstr>Fenomenoloji (Husserl) </vt:lpstr>
      <vt:lpstr>Fenomenolojik Analiz</vt:lpstr>
      <vt:lpstr>Amaç / odak</vt:lpstr>
      <vt:lpstr>Veri toplama biçimleri</vt:lpstr>
      <vt:lpstr>Veri analiz biçimleri</vt:lpstr>
    </vt:vector>
  </TitlesOfParts>
  <Company>SilentAll Team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Nitel Araştırmalarda Beş Gelenek</dc:title>
  <cp:lastModifiedBy>Kullanıcı</cp:lastModifiedBy>
  <cp:revision>63</cp:revision>
  <dcterms:created xsi:type="dcterms:W3CDTF">2016-10-05T22:41:29Z</dcterms:created>
  <dcterms:modified xsi:type="dcterms:W3CDTF">2018-08-02T07:36:04Z</dcterms:modified>
</cp:coreProperties>
</file>