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9" r:id="rId3"/>
    <p:sldId id="280" r:id="rId4"/>
    <p:sldId id="281" r:id="rId5"/>
    <p:sldId id="282" r:id="rId6"/>
    <p:sldId id="283" r:id="rId7"/>
    <p:sldId id="284" r:id="rId8"/>
    <p:sldId id="285" r:id="rId9"/>
    <p:sldId id="286" r:id="rId10"/>
    <p:sldId id="287" r:id="rId11"/>
    <p:sldId id="288" r:id="rId12"/>
    <p:sldId id="289" r:id="rId13"/>
    <p:sldId id="290" r:id="rId14"/>
    <p:sldId id="291" r:id="rId15"/>
    <p:sldId id="292" r:id="rId16"/>
    <p:sldId id="293" r:id="rId17"/>
    <p:sldId id="294" r:id="rId18"/>
    <p:sldId id="278"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AFDD"/>
    <a:srgbClr val="AA3AAD"/>
    <a:srgbClr val="FFCC00"/>
  </p:clrMru>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2555776" y="188640"/>
            <a:ext cx="6275040" cy="780696"/>
          </a:xfrm>
        </p:spPr>
        <p:txBody>
          <a:bodyPr>
            <a:normAutofit/>
          </a:bodyPr>
          <a:lstStyle>
            <a:lvl1pPr algn="ctr">
              <a:defRPr sz="3600" baseline="0"/>
            </a:lvl1pPr>
          </a:lstStyle>
          <a:p>
            <a:r>
              <a:rPr kumimoji="0" lang="tr-TR" dirty="0" smtClean="0"/>
              <a:t>Kamu Yönetimi ve Sosyal Hizmet</a:t>
            </a:r>
            <a:endParaRPr kumimoji="0" lang="en-US" dirty="0"/>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pic>
        <p:nvPicPr>
          <p:cNvPr id="33798" name="Picture 6" descr="Related image"/>
          <p:cNvPicPr>
            <a:picLocks noChangeAspect="1" noChangeArrowheads="1"/>
          </p:cNvPicPr>
          <p:nvPr userDrawn="1"/>
        </p:nvPicPr>
        <p:blipFill>
          <a:blip r:embed="rId2" cstate="print"/>
          <a:srcRect/>
          <a:stretch>
            <a:fillRect/>
          </a:stretch>
        </p:blipFill>
        <p:spPr bwMode="auto">
          <a:xfrm>
            <a:off x="251520" y="188640"/>
            <a:ext cx="1919490" cy="10801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530352" y="1490480"/>
            <a:ext cx="7772400" cy="1362456"/>
          </a:xfrm>
          <a:noFill/>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0" cap="none" baseline="0" dirty="0">
                <a:ln w="635">
                  <a:noFill/>
                </a:ln>
                <a:solidFill>
                  <a:srgbClr val="002060"/>
                </a:solidFill>
                <a:effectLst>
                  <a:outerShdw blurRad="38100" dist="25400" dir="5400000" algn="tl" rotWithShape="0">
                    <a:srgbClr val="000000">
                      <a:alpha val="43000"/>
                    </a:srgbClr>
                  </a:outerShdw>
                </a:effectLst>
                <a:latin typeface="+mj-lt"/>
                <a:ea typeface="+mj-ea"/>
                <a:cs typeface="+mj-cs"/>
              </a:defRPr>
            </a:lvl1pPr>
          </a:lstStyle>
          <a:p>
            <a:r>
              <a:rPr kumimoji="0" lang="tr-TR" dirty="0" smtClean="0"/>
              <a:t>Kamu Yönetimi ve Sosyal Hizmet</a:t>
            </a:r>
            <a:endParaRPr kumimoji="0" lang="en-US" dirty="0"/>
          </a:p>
        </p:txBody>
      </p:sp>
      <p:sp>
        <p:nvSpPr>
          <p:cNvPr id="3" name="2 Metin Yer Tutucusu"/>
          <p:cNvSpPr>
            <a:spLocks noGrp="1"/>
          </p:cNvSpPr>
          <p:nvPr>
            <p:ph type="body" idx="1" hasCustomPrompt="1"/>
          </p:nvPr>
        </p:nvSpPr>
        <p:spPr>
          <a:xfrm>
            <a:off x="530352" y="3719488"/>
            <a:ext cx="7772400" cy="1509712"/>
          </a:xfrm>
        </p:spPr>
        <p:txBody>
          <a:bodyPr lIns="45720" rIns="45720" anchor="t"/>
          <a:lstStyle>
            <a:lvl1pPr marL="0" indent="0" algn="ctr">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dirty="0" smtClean="0"/>
              <a:t>Dr. Özkan LEBLEBİCİ</a:t>
            </a:r>
          </a:p>
        </p:txBody>
      </p:sp>
      <p:sp>
        <p:nvSpPr>
          <p:cNvPr id="4" name="3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
        <p:nvSpPr>
          <p:cNvPr id="5" name="4 Başlık"/>
          <p:cNvSpPr>
            <a:spLocks noGrp="1"/>
          </p:cNvSpPr>
          <p:nvPr>
            <p:ph type="title" hasCustomPrompt="1"/>
          </p:nvPr>
        </p:nvSpPr>
        <p:spPr>
          <a:xfrm>
            <a:off x="1979712" y="476672"/>
            <a:ext cx="6537920" cy="648072"/>
          </a:xfrm>
        </p:spPr>
        <p:txBody>
          <a:bodyPr>
            <a:normAutofit/>
          </a:bodyPr>
          <a:lstStyle>
            <a:lvl1pPr algn="ctr">
              <a:defRPr sz="3200" b="1">
                <a:solidFill>
                  <a:srgbClr val="002060"/>
                </a:solidFill>
              </a:defRPr>
            </a:lvl1pPr>
          </a:lstStyle>
          <a:p>
            <a:r>
              <a:rPr lang="tr-TR" dirty="0" smtClean="0"/>
              <a:t>Sivil Toplum Örgütleri</a:t>
            </a:r>
            <a:endParaRPr lang="tr-TR" dirty="0"/>
          </a:p>
        </p:txBody>
      </p:sp>
      <p:pic>
        <p:nvPicPr>
          <p:cNvPr id="6" name="Picture 2" descr="Image result for ankara üniversitesi logo"/>
          <p:cNvPicPr>
            <a:picLocks noChangeAspect="1" noChangeArrowheads="1"/>
          </p:cNvPicPr>
          <p:nvPr userDrawn="1"/>
        </p:nvPicPr>
        <p:blipFill>
          <a:blip r:embed="rId2" cstate="print"/>
          <a:srcRect/>
          <a:stretch>
            <a:fillRect/>
          </a:stretch>
        </p:blipFill>
        <p:spPr bwMode="auto">
          <a:xfrm>
            <a:off x="179512" y="188640"/>
            <a:ext cx="1440159" cy="107873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BE6839-661B-41A6-84D6-1AD33D3876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EBCCC1-49AE-4BD0-A4E2-F066203A4D98}" type="datetimeFigureOut">
              <a:rPr lang="tr-TR" smtClean="0"/>
              <a:pPr/>
              <a:t>29.4.2020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BE6839-661B-41A6-84D6-1AD33D3876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1670943"/>
            <a:ext cx="7056784" cy="965969"/>
          </a:xfrm>
          <a:noFill/>
        </p:spPr>
        <p:txBody>
          <a:bodyPr>
            <a:noAutofit/>
          </a:bodyPr>
          <a:lstStyle/>
          <a:p>
            <a:pPr algn="ctr"/>
            <a:r>
              <a:rPr lang="tr-TR" sz="4400" b="1" dirty="0" smtClean="0">
                <a:solidFill>
                  <a:srgbClr val="00B050"/>
                </a:solidFill>
                <a:latin typeface="Arial Black" pitchFamily="34" charset="0"/>
              </a:rPr>
              <a:t>Genel Ekonomi</a:t>
            </a:r>
            <a:br>
              <a:rPr lang="tr-TR" sz="4400" b="1" dirty="0" smtClean="0">
                <a:solidFill>
                  <a:srgbClr val="00B050"/>
                </a:solidFill>
                <a:latin typeface="Arial Black" pitchFamily="34" charset="0"/>
              </a:rPr>
            </a:br>
            <a:r>
              <a:rPr lang="tr-TR" sz="4400" dirty="0" smtClean="0">
                <a:solidFill>
                  <a:srgbClr val="00B050"/>
                </a:solidFill>
                <a:latin typeface="Arial Black" pitchFamily="34" charset="0"/>
              </a:rPr>
              <a:t>13</a:t>
            </a:r>
            <a:br>
              <a:rPr lang="tr-TR" sz="4400" dirty="0" smtClean="0">
                <a:solidFill>
                  <a:srgbClr val="00B050"/>
                </a:solidFill>
                <a:latin typeface="Arial Black" pitchFamily="34" charset="0"/>
              </a:rPr>
            </a:br>
            <a:r>
              <a:rPr lang="tr-TR" sz="4400" dirty="0" smtClean="0">
                <a:solidFill>
                  <a:srgbClr val="00B050"/>
                </a:solidFill>
                <a:latin typeface="Arial Black" pitchFamily="34" charset="0"/>
              </a:rPr>
              <a:t>Genel Tekrar</a:t>
            </a:r>
            <a:endParaRPr lang="tr-TR" sz="4400" b="1" dirty="0">
              <a:solidFill>
                <a:srgbClr val="00B050"/>
              </a:solidFill>
              <a:latin typeface="Arial Black" pitchFamily="34" charset="0"/>
            </a:endParaRPr>
          </a:p>
        </p:txBody>
      </p:sp>
      <p:sp>
        <p:nvSpPr>
          <p:cNvPr id="3" name="2 Alt Başlık"/>
          <p:cNvSpPr>
            <a:spLocks noGrp="1"/>
          </p:cNvSpPr>
          <p:nvPr>
            <p:ph type="subTitle" idx="1"/>
          </p:nvPr>
        </p:nvSpPr>
        <p:spPr>
          <a:xfrm>
            <a:off x="1483568" y="2852936"/>
            <a:ext cx="6400800" cy="1752600"/>
          </a:xfrm>
        </p:spPr>
        <p:txBody>
          <a:bodyPr>
            <a:normAutofit/>
          </a:bodyPr>
          <a:lstStyle/>
          <a:p>
            <a:endParaRPr lang="tr-TR" b="1" i="1" dirty="0" smtClean="0">
              <a:solidFill>
                <a:schemeClr val="bg1"/>
              </a:solidFill>
            </a:endParaRPr>
          </a:p>
          <a:p>
            <a:endParaRPr lang="tr-TR" b="1" i="1" dirty="0" smtClean="0">
              <a:solidFill>
                <a:schemeClr val="bg1"/>
              </a:solidFill>
            </a:endParaRPr>
          </a:p>
          <a:p>
            <a:pPr algn="ctr"/>
            <a:r>
              <a:rPr lang="tr-TR" b="1" dirty="0" smtClean="0">
                <a:solidFill>
                  <a:srgbClr val="002060"/>
                </a:solidFill>
              </a:rPr>
              <a:t>Dr. Özkan LEBLEBİCİ</a:t>
            </a:r>
            <a:endParaRPr lang="tr-TR" b="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83568" y="1844824"/>
            <a:ext cx="8064896" cy="2308324"/>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Arzın Fiyat Esnekliği</a:t>
            </a:r>
          </a:p>
          <a:p>
            <a:pPr>
              <a:lnSpc>
                <a:spcPct val="150000"/>
              </a:lnSpc>
            </a:pPr>
            <a:r>
              <a:rPr lang="tr-TR" sz="2400" dirty="0" smtClean="0">
                <a:latin typeface="Cambria" pitchFamily="18" charset="0"/>
              </a:rPr>
              <a:t>Diğer koşullar aynıyken bir malın fiyatındaki değişmeye arz edilen miktarının duyarlılığına arz esnekliği denir.</a:t>
            </a:r>
          </a:p>
          <a:p>
            <a:pPr>
              <a:lnSpc>
                <a:spcPct val="150000"/>
              </a:lnSpc>
            </a:pPr>
            <a:r>
              <a:rPr lang="tr-TR" sz="2400" dirty="0" smtClean="0">
                <a:latin typeface="Cambria" pitchFamily="18" charset="0"/>
              </a:rPr>
              <a:t>(Parasız, 2000: 70)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Text Box 3"/>
          <p:cNvSpPr txBox="1">
            <a:spLocks noChangeArrowheads="1"/>
          </p:cNvSpPr>
          <p:nvPr/>
        </p:nvSpPr>
        <p:spPr bwMode="auto">
          <a:xfrm>
            <a:off x="611560" y="1772816"/>
            <a:ext cx="8136904"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Arz Dengesini Oluşturan Etkenler</a:t>
            </a:r>
          </a:p>
          <a:p>
            <a:pPr>
              <a:lnSpc>
                <a:spcPct val="150000"/>
              </a:lnSpc>
            </a:pPr>
            <a:r>
              <a:rPr lang="tr-TR" sz="2400" dirty="0" smtClean="0">
                <a:latin typeface="Cambria" pitchFamily="18" charset="0"/>
              </a:rPr>
              <a:t>1. Firma maliyetleri (Sabit ve değişken maliyetler, Faktör maliyetleri, işlem maliyetleri)</a:t>
            </a:r>
          </a:p>
          <a:p>
            <a:pPr>
              <a:lnSpc>
                <a:spcPct val="150000"/>
              </a:lnSpc>
            </a:pPr>
            <a:r>
              <a:rPr lang="tr-TR" sz="2400" dirty="0" smtClean="0">
                <a:latin typeface="Cambria" pitchFamily="18" charset="0"/>
              </a:rPr>
              <a:t>2. Piyasa talep dengesi,</a:t>
            </a:r>
          </a:p>
          <a:p>
            <a:pPr>
              <a:lnSpc>
                <a:spcPct val="150000"/>
              </a:lnSpc>
            </a:pPr>
            <a:r>
              <a:rPr lang="tr-TR" sz="2400" dirty="0" smtClean="0">
                <a:latin typeface="Cambria" pitchFamily="18" charset="0"/>
              </a:rPr>
              <a:t>3. Faktör piyasaları ve faiz oranları</a:t>
            </a:r>
          </a:p>
          <a:p>
            <a:pPr>
              <a:lnSpc>
                <a:spcPct val="150000"/>
              </a:lnSpc>
            </a:pPr>
            <a:r>
              <a:rPr lang="tr-TR" sz="2400" dirty="0" smtClean="0">
                <a:latin typeface="Cambria" pitchFamily="18" charset="0"/>
              </a:rPr>
              <a:t>4. Yasal düzenlemeler,</a:t>
            </a:r>
          </a:p>
          <a:p>
            <a:pPr>
              <a:lnSpc>
                <a:spcPct val="150000"/>
              </a:lnSpc>
            </a:pPr>
            <a:r>
              <a:rPr lang="tr-TR" sz="2400" dirty="0" smtClean="0">
                <a:latin typeface="Cambria" pitchFamily="18" charset="0"/>
              </a:rPr>
              <a:t>5. Küresel piyasalardaki gelişmeler (Faktör piyasaları gelişmeleri)</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24" name="23 Dikdörtgen"/>
          <p:cNvSpPr/>
          <p:nvPr/>
        </p:nvSpPr>
        <p:spPr>
          <a:xfrm>
            <a:off x="323528" y="1595021"/>
            <a:ext cx="8496944" cy="4616648"/>
          </a:xfrm>
          <a:prstGeom prst="rect">
            <a:avLst/>
          </a:prstGeom>
        </p:spPr>
        <p:txBody>
          <a:bodyPr wrap="square">
            <a:spAutoFit/>
          </a:bodyPr>
          <a:lstStyle/>
          <a:p>
            <a:pPr>
              <a:lnSpc>
                <a:spcPct val="150000"/>
              </a:lnSpc>
            </a:pPr>
            <a:r>
              <a:rPr lang="tr-TR" sz="2800" dirty="0" smtClean="0">
                <a:latin typeface="Cambria" pitchFamily="18" charset="0"/>
                <a:ea typeface="Cambria" pitchFamily="18" charset="0"/>
              </a:rPr>
              <a:t>Tam Rekabet Piyasası; Çok sayıda alıcı, çok sayıda satıcı bulunan, piyasaya giriş serbestisi sağlanmış, homojen bir mal söz konusu ve her şeyin açıkta cereyan ettiği bir piyasadır. Burada alıcılar da satıcılar da piyasa fiyatlarını etkileyemeyecek kadar önemsiz, güçsüz ve dolayısıyla fiyatı kabullenme durumunda olan birimlerdir. (</a:t>
            </a:r>
            <a:r>
              <a:rPr lang="tr-TR" sz="2800" dirty="0" err="1" smtClean="0">
                <a:latin typeface="Cambria" pitchFamily="18" charset="0"/>
              </a:rPr>
              <a:t>Üstünel</a:t>
            </a:r>
            <a:r>
              <a:rPr lang="tr-TR" sz="2800" dirty="0" smtClean="0">
                <a:latin typeface="Cambria" pitchFamily="18" charset="0"/>
              </a:rPr>
              <a:t>, 1988: 215)</a:t>
            </a:r>
            <a:endParaRPr lang="tr-TR" sz="2800" dirty="0">
              <a:latin typeface="Cambria" pitchFamily="18" charset="0"/>
              <a:ea typeface="Cambria"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23528" y="1628800"/>
            <a:ext cx="8568952"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Gelir Eşitsizliğinin Kaynakları</a:t>
            </a:r>
          </a:p>
          <a:p>
            <a:pPr>
              <a:lnSpc>
                <a:spcPct val="150000"/>
              </a:lnSpc>
            </a:pPr>
            <a:r>
              <a:rPr lang="tr-TR" sz="2400" dirty="0" smtClean="0">
                <a:latin typeface="Cambria" pitchFamily="18" charset="0"/>
              </a:rPr>
              <a:t>1. Toprak mülkiyetinin dağılımındaki farklar</a:t>
            </a:r>
          </a:p>
          <a:p>
            <a:pPr>
              <a:lnSpc>
                <a:spcPct val="150000"/>
              </a:lnSpc>
            </a:pPr>
            <a:r>
              <a:rPr lang="tr-TR" sz="2400" dirty="0" smtClean="0">
                <a:latin typeface="Cambria" pitchFamily="18" charset="0"/>
              </a:rPr>
              <a:t>2. Sermaye ve diğer servet unsurlarının dağılımındaki farklar</a:t>
            </a:r>
          </a:p>
          <a:p>
            <a:pPr>
              <a:lnSpc>
                <a:spcPct val="150000"/>
              </a:lnSpc>
            </a:pPr>
            <a:r>
              <a:rPr lang="tr-TR" sz="2400" dirty="0" smtClean="0">
                <a:latin typeface="Cambria" pitchFamily="18" charset="0"/>
              </a:rPr>
              <a:t>3. Eğitim, yetişme ve fırsat farkları</a:t>
            </a:r>
          </a:p>
          <a:p>
            <a:pPr marL="457200" indent="-457200">
              <a:lnSpc>
                <a:spcPct val="150000"/>
              </a:lnSpc>
            </a:pPr>
            <a:r>
              <a:rPr lang="tr-TR" sz="2400" dirty="0" smtClean="0">
                <a:latin typeface="Cambria" pitchFamily="18" charset="0"/>
              </a:rPr>
              <a:t>4. Kabiliyet ve beceri farkları</a:t>
            </a:r>
          </a:p>
          <a:p>
            <a:pPr marL="457200" indent="-457200">
              <a:lnSpc>
                <a:spcPct val="150000"/>
              </a:lnSpc>
            </a:pPr>
            <a:r>
              <a:rPr lang="tr-TR" sz="2400" dirty="0" smtClean="0">
                <a:latin typeface="Cambria" pitchFamily="18" charset="0"/>
              </a:rPr>
              <a:t>5.  Yaş ve sıhhat farkları</a:t>
            </a:r>
          </a:p>
          <a:p>
            <a:pPr marL="457200" indent="-457200">
              <a:lnSpc>
                <a:spcPct val="150000"/>
              </a:lnSpc>
            </a:pPr>
            <a:r>
              <a:rPr lang="tr-TR" sz="2400" dirty="0" smtClean="0">
                <a:latin typeface="Cambria" pitchFamily="18" charset="0"/>
                <a:ea typeface="Cambria" pitchFamily="18" charset="0"/>
              </a:rPr>
              <a:t>(</a:t>
            </a:r>
            <a:r>
              <a:rPr lang="tr-TR" sz="2400" dirty="0" err="1" smtClean="0">
                <a:latin typeface="Cambria" pitchFamily="18" charset="0"/>
              </a:rPr>
              <a:t>Üstünel</a:t>
            </a:r>
            <a:r>
              <a:rPr lang="tr-TR" sz="2400" dirty="0" smtClean="0">
                <a:latin typeface="Cambria" pitchFamily="18" charset="0"/>
              </a:rPr>
              <a:t>, 1988: 265)</a:t>
            </a:r>
            <a:endParaRPr lang="tr-TR" sz="2400" dirty="0">
              <a:latin typeface="Cambria"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23528" y="1340768"/>
            <a:ext cx="8820472" cy="5078313"/>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Piyasa Mekanizmasından Beklenenler</a:t>
            </a:r>
          </a:p>
          <a:p>
            <a:pPr>
              <a:lnSpc>
                <a:spcPct val="150000"/>
              </a:lnSpc>
            </a:pPr>
            <a:r>
              <a:rPr lang="tr-TR" sz="2400" dirty="0" smtClean="0">
                <a:latin typeface="Cambria" pitchFamily="18" charset="0"/>
              </a:rPr>
              <a:t>1. Bir ekonomide hangi malların daha çok arandığını belirleyerek  firmaların ne yapmaları gerektiğini,</a:t>
            </a:r>
          </a:p>
          <a:p>
            <a:pPr>
              <a:lnSpc>
                <a:spcPct val="150000"/>
              </a:lnSpc>
            </a:pPr>
            <a:r>
              <a:rPr lang="tr-TR" sz="2400" dirty="0" smtClean="0">
                <a:latin typeface="Cambria" pitchFamily="18" charset="0"/>
              </a:rPr>
              <a:t>2. Hangi üretim faktörüne ekonominin hangi kesiminde daha çok ihtiyaç duyulduğunu belirleyerek , faktör sahiplerinin ne yapmaları gerektiğini,</a:t>
            </a:r>
          </a:p>
          <a:p>
            <a:pPr>
              <a:lnSpc>
                <a:spcPct val="150000"/>
              </a:lnSpc>
            </a:pPr>
            <a:r>
              <a:rPr lang="tr-TR" sz="2400" dirty="0" smtClean="0">
                <a:latin typeface="Cambria" pitchFamily="18" charset="0"/>
              </a:rPr>
              <a:t>3. Hangi malların nispeten daha kıtlaştığını belirleyerek, tüketicilerin ne yapmaları gerektiğini belirlemesidir.</a:t>
            </a:r>
          </a:p>
          <a:p>
            <a:pPr marL="457200" indent="-457200">
              <a:lnSpc>
                <a:spcPct val="150000"/>
              </a:lnSpc>
            </a:pPr>
            <a:r>
              <a:rPr lang="tr-TR" sz="2400" dirty="0" smtClean="0">
                <a:latin typeface="Cambria" pitchFamily="18" charset="0"/>
                <a:ea typeface="Cambria" pitchFamily="18" charset="0"/>
              </a:rPr>
              <a:t>(</a:t>
            </a:r>
            <a:r>
              <a:rPr lang="tr-TR" sz="2400" dirty="0" err="1" smtClean="0">
                <a:latin typeface="Cambria" pitchFamily="18" charset="0"/>
              </a:rPr>
              <a:t>Üstünel</a:t>
            </a:r>
            <a:r>
              <a:rPr lang="tr-TR" sz="2400" dirty="0" smtClean="0">
                <a:latin typeface="Cambria" pitchFamily="18" charset="0"/>
              </a:rPr>
              <a:t>, 1988: 343)</a:t>
            </a:r>
            <a:endParaRPr lang="tr-TR" sz="2400" dirty="0">
              <a:latin typeface="Cambria"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23528" y="1628800"/>
            <a:ext cx="8568952"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Devletin Ekonomik Alana Müdahalesini Gerektiren Başlıca Durumlar;</a:t>
            </a:r>
          </a:p>
          <a:p>
            <a:pPr>
              <a:lnSpc>
                <a:spcPct val="150000"/>
              </a:lnSpc>
            </a:pPr>
            <a:r>
              <a:rPr lang="tr-TR" sz="2400" dirty="0" smtClean="0">
                <a:latin typeface="Cambria" pitchFamily="18" charset="0"/>
              </a:rPr>
              <a:t>1. Piyasaların görevlerini yapamamaları,</a:t>
            </a:r>
          </a:p>
          <a:p>
            <a:pPr>
              <a:lnSpc>
                <a:spcPct val="150000"/>
              </a:lnSpc>
            </a:pPr>
            <a:r>
              <a:rPr lang="tr-TR" sz="2400" dirty="0" smtClean="0">
                <a:latin typeface="Cambria" pitchFamily="18" charset="0"/>
              </a:rPr>
              <a:t>2. Kişisel değerler ile toplumsal değerlerin farklı oluşu,</a:t>
            </a:r>
          </a:p>
          <a:p>
            <a:pPr>
              <a:lnSpc>
                <a:spcPct val="150000"/>
              </a:lnSpc>
            </a:pPr>
            <a:r>
              <a:rPr lang="tr-TR" sz="2400" dirty="0" smtClean="0">
                <a:latin typeface="Cambria" pitchFamily="18" charset="0"/>
              </a:rPr>
              <a:t>3. Gelir ve servet dağılımındaki büyük farkların önlenmesi,</a:t>
            </a:r>
          </a:p>
          <a:p>
            <a:pPr marL="457200" indent="-457200">
              <a:lnSpc>
                <a:spcPct val="150000"/>
              </a:lnSpc>
            </a:pPr>
            <a:r>
              <a:rPr lang="tr-TR" sz="2400" dirty="0" smtClean="0">
                <a:latin typeface="Cambria" pitchFamily="18" charset="0"/>
              </a:rPr>
              <a:t>4. Ekonomi dışı nedenler, (Zorunlu kamu hizmetleri)</a:t>
            </a:r>
          </a:p>
          <a:p>
            <a:pPr marL="457200" indent="-457200">
              <a:lnSpc>
                <a:spcPct val="150000"/>
              </a:lnSpc>
            </a:pPr>
            <a:r>
              <a:rPr lang="tr-TR" sz="2400" dirty="0" smtClean="0">
                <a:latin typeface="Cambria" pitchFamily="18" charset="0"/>
                <a:ea typeface="Cambria" pitchFamily="18" charset="0"/>
              </a:rPr>
              <a:t>(</a:t>
            </a:r>
            <a:r>
              <a:rPr lang="tr-TR" sz="2400" dirty="0" err="1" smtClean="0">
                <a:latin typeface="Cambria" pitchFamily="18" charset="0"/>
              </a:rPr>
              <a:t>Üstünel</a:t>
            </a:r>
            <a:r>
              <a:rPr lang="tr-TR" sz="2400" dirty="0" smtClean="0">
                <a:latin typeface="Cambria" pitchFamily="18" charset="0"/>
              </a:rPr>
              <a:t>, 1988: 344)</a:t>
            </a:r>
            <a:endParaRPr lang="tr-TR" sz="2400" dirty="0">
              <a:latin typeface="Cambria"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935088" y="2132856"/>
            <a:ext cx="7237312"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ENFLASYON sıfırdan büyükse fiyatlar artmış demektir; aksi DEFLASYON yani genel fiyatlar düzeyinde düşüş demektir. Bu durum aylık bazda ara sıra ülkemizde yaşanmakla birlikte yıllık bazda ülkemizde hiç yaşanmamıştır. DEZENFLASYON ise fiyatların artış hızının azalmasıdır.</a:t>
            </a:r>
            <a:endParaRPr lang="tr-TR" sz="2400" dirty="0">
              <a:latin typeface="Cambria"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11560" y="1700808"/>
            <a:ext cx="8064896"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KALKINMA; </a:t>
            </a:r>
          </a:p>
          <a:p>
            <a:pPr>
              <a:lnSpc>
                <a:spcPct val="150000"/>
              </a:lnSpc>
            </a:pPr>
            <a:r>
              <a:rPr lang="tr-TR" sz="2400" dirty="0" smtClean="0">
                <a:latin typeface="Cambria" pitchFamily="18" charset="0"/>
              </a:rPr>
              <a:t>“Toplum kalkınması terimi toplumların ekonomik, sosyal ve kültürel olanaklarını geliştirmek, bu toplumları uluslar arası yaşayışa uydurmak, onların ulusal gelişmeye bütünleriyle katılmalarını sağlamak üzere halk ve hükümetlerin birleşik gayretleri sonucu ortaya çıkan ilerlemeyi kapsayan uluslar arası bir terimdir”</a:t>
            </a:r>
          </a:p>
          <a:p>
            <a:pPr>
              <a:lnSpc>
                <a:spcPct val="150000"/>
              </a:lnSpc>
            </a:pPr>
            <a:r>
              <a:rPr lang="tr-TR" sz="2400" dirty="0" smtClean="0">
                <a:latin typeface="Cambria" pitchFamily="18" charset="0"/>
              </a:rPr>
              <a:t>(</a:t>
            </a:r>
            <a:r>
              <a:rPr lang="tr-TR" sz="2400" dirty="0" err="1" smtClean="0">
                <a:latin typeface="Cambria" pitchFamily="18" charset="0"/>
              </a:rPr>
              <a:t>Acaroğlu</a:t>
            </a:r>
            <a:r>
              <a:rPr lang="tr-TR" sz="2400" dirty="0" smtClean="0">
                <a:latin typeface="Cambria" pitchFamily="18" charset="0"/>
              </a:rPr>
              <a:t>, 1966: 3)</a:t>
            </a:r>
            <a:endParaRPr lang="tr-TR" sz="2400" dirty="0">
              <a:latin typeface="Cambria"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251520" y="1720840"/>
            <a:ext cx="8640960" cy="3416320"/>
          </a:xfrm>
          <a:prstGeom prst="rect">
            <a:avLst/>
          </a:prstGeom>
          <a:noFill/>
          <a:ln w="9525">
            <a:noFill/>
            <a:miter lim="800000"/>
            <a:headEnd/>
            <a:tailEnd/>
          </a:ln>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tr-TR" sz="2400" dirty="0" smtClean="0">
                <a:latin typeface="Cambria" pitchFamily="18" charset="0"/>
              </a:rPr>
              <a:t>Kaynakça;</a:t>
            </a:r>
          </a:p>
          <a:p>
            <a:pPr>
              <a:lnSpc>
                <a:spcPct val="150000"/>
              </a:lnSpc>
            </a:pPr>
            <a:r>
              <a:rPr lang="tr-TR" sz="2400" dirty="0" err="1" smtClean="0">
                <a:latin typeface="Cambria" pitchFamily="18" charset="0"/>
              </a:rPr>
              <a:t>Üstünel</a:t>
            </a:r>
            <a:r>
              <a:rPr lang="tr-TR" sz="2400" dirty="0" smtClean="0">
                <a:latin typeface="Cambria" pitchFamily="18" charset="0"/>
              </a:rPr>
              <a:t>, Besim, Ekonominin Temelleri, Ofset, (5. Basım), İstanbul, 1987.</a:t>
            </a:r>
          </a:p>
          <a:p>
            <a:pPr>
              <a:lnSpc>
                <a:spcPct val="150000"/>
              </a:lnSpc>
            </a:pPr>
            <a:r>
              <a:rPr lang="tr-TR" sz="2400" dirty="0" err="1" smtClean="0">
                <a:latin typeface="Cambria" pitchFamily="18" charset="0"/>
              </a:rPr>
              <a:t>Ertek</a:t>
            </a:r>
            <a:r>
              <a:rPr lang="tr-TR" sz="2400" dirty="0" smtClean="0">
                <a:latin typeface="Cambria" pitchFamily="18" charset="0"/>
              </a:rPr>
              <a:t>, Tümay, Temel Ekonomi, Beta, (2. Basım), 	İstanbul, 2007.</a:t>
            </a:r>
          </a:p>
          <a:p>
            <a:pPr>
              <a:lnSpc>
                <a:spcPct val="150000"/>
              </a:lnSpc>
            </a:pPr>
            <a:r>
              <a:rPr lang="tr-TR" sz="2400" dirty="0" smtClean="0">
                <a:latin typeface="Cambria" pitchFamily="18" charset="0"/>
              </a:rPr>
              <a:t>Parasız, İlker, İktisada Giriş, Ezgi </a:t>
            </a:r>
            <a:r>
              <a:rPr lang="tr-TR" sz="2400" dirty="0" err="1" smtClean="0">
                <a:latin typeface="Cambria" pitchFamily="18" charset="0"/>
              </a:rPr>
              <a:t>Kitabevi</a:t>
            </a:r>
            <a:r>
              <a:rPr lang="tr-TR" sz="2400" dirty="0" smtClean="0">
                <a:latin typeface="Cambria" pitchFamily="18" charset="0"/>
              </a:rPr>
              <a:t>, (6. Basım), Bursa, 2000</a:t>
            </a:r>
            <a:r>
              <a:rPr lang="tr-TR" sz="2400" dirty="0" smtClean="0">
                <a:latin typeface="Cambria" pitchFamily="18" charset="0"/>
              </a:rPr>
              <a:t>.</a:t>
            </a:r>
            <a:endParaRPr lang="tr-TR" sz="2400" dirty="0" smtClean="0">
              <a:latin typeface="Cambri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1259632" y="1844824"/>
            <a:ext cx="6696744"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Ekonomik Sistemler</a:t>
            </a:r>
          </a:p>
          <a:p>
            <a:pPr>
              <a:lnSpc>
                <a:spcPct val="150000"/>
              </a:lnSpc>
            </a:pPr>
            <a:r>
              <a:rPr lang="tr-TR" sz="2400" dirty="0" smtClean="0">
                <a:latin typeface="Cambria" pitchFamily="18" charset="0"/>
              </a:rPr>
              <a:t>1. Geleneksel sistemler</a:t>
            </a:r>
          </a:p>
          <a:p>
            <a:pPr>
              <a:lnSpc>
                <a:spcPct val="150000"/>
              </a:lnSpc>
            </a:pPr>
            <a:r>
              <a:rPr lang="tr-TR" sz="2400" dirty="0" smtClean="0">
                <a:latin typeface="Cambria" pitchFamily="18" charset="0"/>
              </a:rPr>
              <a:t>2. Kumanda sistemleri</a:t>
            </a:r>
          </a:p>
          <a:p>
            <a:pPr>
              <a:lnSpc>
                <a:spcPct val="150000"/>
              </a:lnSpc>
            </a:pPr>
            <a:r>
              <a:rPr lang="tr-TR" sz="2400" dirty="0" smtClean="0">
                <a:latin typeface="Cambria" pitchFamily="18" charset="0"/>
              </a:rPr>
              <a:t>3. Piyasa sistemleri</a:t>
            </a:r>
          </a:p>
          <a:p>
            <a:pPr>
              <a:lnSpc>
                <a:spcPct val="150000"/>
              </a:lnSpc>
            </a:pPr>
            <a:r>
              <a:rPr lang="tr-TR" sz="2400" dirty="0" smtClean="0">
                <a:latin typeface="Cambria" pitchFamily="18" charset="0"/>
              </a:rPr>
              <a:t>4. Karma sistemler</a:t>
            </a:r>
          </a:p>
          <a:p>
            <a:pPr>
              <a:lnSpc>
                <a:spcPct val="150000"/>
              </a:lnSpc>
            </a:pPr>
            <a:r>
              <a:rPr lang="tr-TR" sz="2400" dirty="0" smtClean="0">
                <a:latin typeface="Cambria" pitchFamily="18" charset="0"/>
              </a:rPr>
              <a:t> (Parasız, 2000: 16)</a:t>
            </a:r>
            <a:endParaRPr lang="tr-TR" sz="2400" dirty="0">
              <a:latin typeface="Cambr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755576" y="1844824"/>
            <a:ext cx="7704856" cy="3970318"/>
          </a:xfrm>
          <a:prstGeom prst="rect">
            <a:avLst/>
          </a:prstGeom>
          <a:noFill/>
          <a:ln w="9525">
            <a:noFill/>
            <a:miter lim="800000"/>
            <a:headEnd/>
            <a:tailEnd/>
          </a:ln>
        </p:spPr>
        <p:txBody>
          <a:bodyPr wrap="square">
            <a:spAutoFit/>
          </a:bodyPr>
          <a:lstStyle/>
          <a:p>
            <a:pPr>
              <a:lnSpc>
                <a:spcPct val="150000"/>
              </a:lnSpc>
            </a:pPr>
            <a:r>
              <a:rPr lang="tr-TR" sz="2400" u="sng" dirty="0" smtClean="0">
                <a:latin typeface="Cambria" pitchFamily="18" charset="0"/>
              </a:rPr>
              <a:t>Piyasa ekonomisi</a:t>
            </a:r>
            <a:r>
              <a:rPr lang="tr-TR" sz="2400" dirty="0" smtClean="0">
                <a:latin typeface="Cambria" pitchFamily="18" charset="0"/>
              </a:rPr>
              <a:t>; yatırım, üretim ve dağıtım ile ilgili kararların arz ve talebe dayalı olduğu, mal ve hizmet fiyatlarının serbest fiyat sistemi içinde belirlendiği ekonomidir.  Çoğu mevcut piyasa ekonomisi belirli bir dereceye kadar ekonomik planlama veya devletin ekonomik aktiviteleri yönlendirmesini içerir ve dolayısıyla karma ekonomi olarak sınıflandırılır. </a:t>
            </a:r>
            <a:endParaRPr lang="tr-TR" sz="2400" dirty="0">
              <a:latin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539552" y="1556792"/>
            <a:ext cx="8208912"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Üretim Faktörleri</a:t>
            </a:r>
          </a:p>
          <a:p>
            <a:pPr>
              <a:lnSpc>
                <a:spcPct val="150000"/>
              </a:lnSpc>
            </a:pPr>
            <a:r>
              <a:rPr lang="tr-TR" sz="2400" dirty="0" smtClean="0">
                <a:latin typeface="Cambria" pitchFamily="18" charset="0"/>
              </a:rPr>
              <a:t>1. Emek; insanların mal ve hizmet üretiminde sarf ettikleri bedensel ve zihinsel çabalardır.</a:t>
            </a:r>
          </a:p>
          <a:p>
            <a:pPr>
              <a:lnSpc>
                <a:spcPct val="150000"/>
              </a:lnSpc>
            </a:pPr>
            <a:r>
              <a:rPr lang="tr-TR" sz="2400" dirty="0" smtClean="0">
                <a:latin typeface="Cambria" pitchFamily="18" charset="0"/>
              </a:rPr>
              <a:t>2. Doğal kaynaklar; toprak, hava, su ve madenler.</a:t>
            </a:r>
          </a:p>
          <a:p>
            <a:pPr>
              <a:lnSpc>
                <a:spcPct val="150000"/>
              </a:lnSpc>
            </a:pPr>
            <a:r>
              <a:rPr lang="tr-TR" sz="2400" dirty="0" smtClean="0">
                <a:latin typeface="Cambria" pitchFamily="18" charset="0"/>
              </a:rPr>
              <a:t>3. Sermaye; İnsanların ürettiği ve diğer mal ve hizmetlerin üretilmesinde kullanılan mallardır.</a:t>
            </a:r>
          </a:p>
          <a:p>
            <a:pPr>
              <a:lnSpc>
                <a:spcPct val="150000"/>
              </a:lnSpc>
            </a:pPr>
            <a:r>
              <a:rPr lang="tr-TR" sz="2400" dirty="0" smtClean="0">
                <a:latin typeface="Cambria" pitchFamily="18" charset="0"/>
              </a:rPr>
              <a:t>4. Girişimcilik</a:t>
            </a:r>
          </a:p>
          <a:p>
            <a:pPr>
              <a:lnSpc>
                <a:spcPct val="150000"/>
              </a:lnSpc>
            </a:pPr>
            <a:r>
              <a:rPr lang="tr-TR" sz="2400" dirty="0" smtClean="0">
                <a:latin typeface="Cambria" pitchFamily="18" charset="0"/>
              </a:rPr>
              <a:t>(</a:t>
            </a:r>
            <a:r>
              <a:rPr lang="tr-TR" sz="2400" dirty="0" err="1" smtClean="0">
                <a:latin typeface="Cambria" pitchFamily="18" charset="0"/>
              </a:rPr>
              <a:t>Ertek</a:t>
            </a:r>
            <a:r>
              <a:rPr lang="tr-TR" sz="2400" dirty="0" smtClean="0">
                <a:latin typeface="Cambria" pitchFamily="18" charset="0"/>
              </a:rPr>
              <a:t>, 2007: 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pic>
        <p:nvPicPr>
          <p:cNvPr id="22530" name="Picture 2" descr="Image result for alternatif maliyet"/>
          <p:cNvPicPr>
            <a:picLocks noChangeAspect="1" noChangeArrowheads="1"/>
          </p:cNvPicPr>
          <p:nvPr/>
        </p:nvPicPr>
        <p:blipFill>
          <a:blip r:embed="rId2" cstate="print"/>
          <a:srcRect/>
          <a:stretch>
            <a:fillRect/>
          </a:stretch>
        </p:blipFill>
        <p:spPr bwMode="auto">
          <a:xfrm>
            <a:off x="323528" y="1594760"/>
            <a:ext cx="8509452" cy="4786567"/>
          </a:xfrm>
          <a:prstGeom prst="rect">
            <a:avLst/>
          </a:prstGeom>
          <a:noFill/>
        </p:spPr>
      </p:pic>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11560" y="1956896"/>
            <a:ext cx="7848872"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TALEP KANUNU</a:t>
            </a:r>
          </a:p>
          <a:p>
            <a:pPr>
              <a:lnSpc>
                <a:spcPct val="150000"/>
              </a:lnSpc>
            </a:pPr>
            <a:r>
              <a:rPr lang="tr-TR" sz="2400" dirty="0" smtClean="0">
                <a:latin typeface="Cambria" pitchFamily="18" charset="0"/>
              </a:rPr>
              <a:t>“</a:t>
            </a:r>
            <a:r>
              <a:rPr lang="tr-TR" sz="2400" dirty="0" err="1" smtClean="0">
                <a:latin typeface="Cambria" pitchFamily="18" charset="0"/>
              </a:rPr>
              <a:t>Ceteris</a:t>
            </a:r>
            <a:r>
              <a:rPr lang="tr-TR" sz="2400" dirty="0" smtClean="0">
                <a:latin typeface="Cambria" pitchFamily="18" charset="0"/>
              </a:rPr>
              <a:t> </a:t>
            </a:r>
            <a:r>
              <a:rPr lang="tr-TR" sz="2400" dirty="0" err="1" smtClean="0">
                <a:latin typeface="Cambria" pitchFamily="18" charset="0"/>
              </a:rPr>
              <a:t>Paribus</a:t>
            </a:r>
            <a:r>
              <a:rPr lang="tr-TR" sz="2400" dirty="0" smtClean="0">
                <a:latin typeface="Cambria" pitchFamily="18" charset="0"/>
              </a:rPr>
              <a:t>” (diğer etkenler sabit kalmak üzere), talep edilen miktarla fiyat arasında ters yönlü bir ilişki vardır.  Bir malın fiyatı arttıkça talep edilen miktar azalır. Fiyat azaldıkça talep edilen miktar artar. </a:t>
            </a:r>
          </a:p>
          <a:p>
            <a:pPr>
              <a:lnSpc>
                <a:spcPct val="150000"/>
              </a:lnSpc>
            </a:pPr>
            <a:r>
              <a:rPr lang="tr-TR" sz="2400" dirty="0" smtClean="0">
                <a:latin typeface="Cambria" pitchFamily="18" charset="0"/>
              </a:rPr>
              <a:t> (</a:t>
            </a:r>
            <a:r>
              <a:rPr lang="tr-TR" sz="2400" dirty="0" err="1" smtClean="0">
                <a:latin typeface="Cambria" pitchFamily="18" charset="0"/>
              </a:rPr>
              <a:t>Ertek</a:t>
            </a:r>
            <a:r>
              <a:rPr lang="tr-TR" sz="2400" dirty="0" smtClean="0">
                <a:latin typeface="Cambria" pitchFamily="18" charset="0"/>
              </a:rPr>
              <a:t>, 2007: 36)</a:t>
            </a:r>
            <a:endParaRPr lang="tr-TR" sz="2400" dirty="0">
              <a:latin typeface="Cambri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83568" y="1844824"/>
            <a:ext cx="8064896" cy="2862322"/>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ARZ KANUNU</a:t>
            </a:r>
          </a:p>
          <a:p>
            <a:pPr>
              <a:lnSpc>
                <a:spcPct val="150000"/>
              </a:lnSpc>
            </a:pPr>
            <a:r>
              <a:rPr lang="tr-TR" sz="2400" dirty="0" smtClean="0">
                <a:latin typeface="Cambria" pitchFamily="18" charset="0"/>
              </a:rPr>
              <a:t>“</a:t>
            </a:r>
            <a:r>
              <a:rPr lang="tr-TR" sz="2400" dirty="0" err="1" smtClean="0">
                <a:latin typeface="Cambria" pitchFamily="18" charset="0"/>
              </a:rPr>
              <a:t>Ceteris</a:t>
            </a:r>
            <a:r>
              <a:rPr lang="tr-TR" sz="2400" dirty="0" smtClean="0">
                <a:latin typeface="Cambria" pitchFamily="18" charset="0"/>
              </a:rPr>
              <a:t> </a:t>
            </a:r>
            <a:r>
              <a:rPr lang="tr-TR" sz="2400" dirty="0" err="1" smtClean="0">
                <a:latin typeface="Cambria" pitchFamily="18" charset="0"/>
              </a:rPr>
              <a:t>Paribus</a:t>
            </a:r>
            <a:r>
              <a:rPr lang="tr-TR" sz="2400" dirty="0" smtClean="0">
                <a:latin typeface="Cambria" pitchFamily="18" charset="0"/>
              </a:rPr>
              <a:t>”, arz edilen miktar ile fiyat arasında pozitif bir ilişki vardır.  Bir malın fiyatı arttıkça arz edilen miktarı da artar, fiyat azaldıkça arz edilen miktar da azalır.</a:t>
            </a:r>
          </a:p>
          <a:p>
            <a:pPr>
              <a:lnSpc>
                <a:spcPct val="150000"/>
              </a:lnSpc>
            </a:pPr>
            <a:r>
              <a:rPr lang="tr-TR" sz="2400" dirty="0" smtClean="0">
                <a:latin typeface="Cambria" pitchFamily="18" charset="0"/>
              </a:rPr>
              <a:t>(</a:t>
            </a:r>
            <a:r>
              <a:rPr lang="tr-TR" sz="2400" dirty="0" err="1" smtClean="0">
                <a:latin typeface="Cambria" pitchFamily="18" charset="0"/>
              </a:rPr>
              <a:t>Ertek</a:t>
            </a:r>
            <a:r>
              <a:rPr lang="tr-TR" sz="2400" dirty="0" smtClean="0">
                <a:latin typeface="Cambria" pitchFamily="18" charset="0"/>
              </a:rPr>
              <a:t>, 2007: 46)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cxnSp>
        <p:nvCxnSpPr>
          <p:cNvPr id="5" name="4 Düz Bağlayıcı"/>
          <p:cNvCxnSpPr/>
          <p:nvPr/>
        </p:nvCxnSpPr>
        <p:spPr>
          <a:xfrm>
            <a:off x="3131840" y="1772816"/>
            <a:ext cx="0" cy="331236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6" name="5 Düz Bağlayıcı"/>
          <p:cNvCxnSpPr/>
          <p:nvPr/>
        </p:nvCxnSpPr>
        <p:spPr>
          <a:xfrm>
            <a:off x="3131840" y="5085184"/>
            <a:ext cx="3816424"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7" name="6 Yay"/>
          <p:cNvSpPr/>
          <p:nvPr/>
        </p:nvSpPr>
        <p:spPr>
          <a:xfrm rot="4947403">
            <a:off x="1303541" y="-98758"/>
            <a:ext cx="3995872" cy="5478752"/>
          </a:xfrm>
          <a:prstGeom prst="arc">
            <a:avLst>
              <a:gd name="adj1" fmla="val 16108724"/>
              <a:gd name="adj2" fmla="val 686523"/>
            </a:avLst>
          </a:prstGeom>
          <a:ln w="317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8" name="7 Dikdörtgen"/>
          <p:cNvSpPr/>
          <p:nvPr/>
        </p:nvSpPr>
        <p:spPr>
          <a:xfrm>
            <a:off x="2915816" y="1268760"/>
            <a:ext cx="360040"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a:t>
            </a:r>
            <a:endParaRPr lang="tr-TR" dirty="0">
              <a:solidFill>
                <a:schemeClr val="tx1"/>
              </a:solidFill>
            </a:endParaRPr>
          </a:p>
        </p:txBody>
      </p:sp>
      <p:sp>
        <p:nvSpPr>
          <p:cNvPr id="9" name="8 Dikdörtgen"/>
          <p:cNvSpPr/>
          <p:nvPr/>
        </p:nvSpPr>
        <p:spPr>
          <a:xfrm>
            <a:off x="7092280" y="4869160"/>
            <a:ext cx="360040"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a:t>
            </a:r>
            <a:endParaRPr lang="tr-TR" dirty="0">
              <a:solidFill>
                <a:schemeClr val="tx1"/>
              </a:solidFill>
            </a:endParaRPr>
          </a:p>
        </p:txBody>
      </p:sp>
      <p:cxnSp>
        <p:nvCxnSpPr>
          <p:cNvPr id="10" name="9 Düz Bağlayıcı"/>
          <p:cNvCxnSpPr/>
          <p:nvPr/>
        </p:nvCxnSpPr>
        <p:spPr>
          <a:xfrm>
            <a:off x="3131840" y="3284984"/>
            <a:ext cx="2664296"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cxnSp>
        <p:nvCxnSpPr>
          <p:cNvPr id="11" name="10 Düz Bağlayıcı"/>
          <p:cNvCxnSpPr/>
          <p:nvPr/>
        </p:nvCxnSpPr>
        <p:spPr>
          <a:xfrm>
            <a:off x="5204336" y="4005064"/>
            <a:ext cx="0" cy="108012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12" name="11 Dikdörtgen"/>
          <p:cNvSpPr/>
          <p:nvPr/>
        </p:nvSpPr>
        <p:spPr>
          <a:xfrm>
            <a:off x="2555776" y="371703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P0</a:t>
            </a:r>
            <a:endParaRPr lang="tr-TR" dirty="0">
              <a:solidFill>
                <a:schemeClr val="tx1"/>
              </a:solidFill>
            </a:endParaRPr>
          </a:p>
        </p:txBody>
      </p:sp>
      <p:sp>
        <p:nvSpPr>
          <p:cNvPr id="13" name="12 Dikdörtgen"/>
          <p:cNvSpPr/>
          <p:nvPr/>
        </p:nvSpPr>
        <p:spPr>
          <a:xfrm>
            <a:off x="4211960" y="515719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Q1</a:t>
            </a:r>
            <a:endParaRPr lang="tr-TR" dirty="0">
              <a:solidFill>
                <a:schemeClr val="tx1"/>
              </a:solidFill>
            </a:endParaRPr>
          </a:p>
        </p:txBody>
      </p:sp>
      <p:cxnSp>
        <p:nvCxnSpPr>
          <p:cNvPr id="14" name="13 Düz Bağlayıcı"/>
          <p:cNvCxnSpPr/>
          <p:nvPr/>
        </p:nvCxnSpPr>
        <p:spPr>
          <a:xfrm>
            <a:off x="5825940" y="3284984"/>
            <a:ext cx="0" cy="180020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15" name="14 Dikdörtgen"/>
          <p:cNvSpPr/>
          <p:nvPr/>
        </p:nvSpPr>
        <p:spPr>
          <a:xfrm>
            <a:off x="4932040" y="515719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Q0</a:t>
            </a:r>
            <a:endParaRPr lang="tr-TR" dirty="0">
              <a:solidFill>
                <a:schemeClr val="tx1"/>
              </a:solidFill>
            </a:endParaRPr>
          </a:p>
        </p:txBody>
      </p:sp>
      <p:sp>
        <p:nvSpPr>
          <p:cNvPr id="16" name="15 Dikdörtgen"/>
          <p:cNvSpPr/>
          <p:nvPr/>
        </p:nvSpPr>
        <p:spPr>
          <a:xfrm>
            <a:off x="5796136" y="1844824"/>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S</a:t>
            </a:r>
            <a:endParaRPr lang="tr-TR" dirty="0">
              <a:solidFill>
                <a:schemeClr val="tx1"/>
              </a:solidFill>
            </a:endParaRPr>
          </a:p>
        </p:txBody>
      </p:sp>
      <p:sp>
        <p:nvSpPr>
          <p:cNvPr id="22" name="21 Dikdörtgen"/>
          <p:cNvSpPr/>
          <p:nvPr/>
        </p:nvSpPr>
        <p:spPr>
          <a:xfrm>
            <a:off x="2627784" y="5949280"/>
            <a:ext cx="4176464"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solidFill>
                  <a:schemeClr val="tx1"/>
                </a:solidFill>
              </a:rPr>
              <a:t>Piyasa Dengesi</a:t>
            </a:r>
            <a:endParaRPr lang="tr-TR" sz="2400" b="1" dirty="0">
              <a:solidFill>
                <a:schemeClr val="tx1"/>
              </a:solidFill>
            </a:endParaRPr>
          </a:p>
        </p:txBody>
      </p:sp>
      <p:sp>
        <p:nvSpPr>
          <p:cNvPr id="21" name="20 Dikdörtgen"/>
          <p:cNvSpPr/>
          <p:nvPr/>
        </p:nvSpPr>
        <p:spPr>
          <a:xfrm>
            <a:off x="2555776" y="4077072"/>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P1</a:t>
            </a:r>
            <a:endParaRPr lang="tr-TR" dirty="0">
              <a:solidFill>
                <a:schemeClr val="tx1"/>
              </a:solidFill>
            </a:endParaRPr>
          </a:p>
        </p:txBody>
      </p:sp>
      <p:cxnSp>
        <p:nvCxnSpPr>
          <p:cNvPr id="24" name="23 Düz Bağlayıcı"/>
          <p:cNvCxnSpPr/>
          <p:nvPr/>
        </p:nvCxnSpPr>
        <p:spPr>
          <a:xfrm>
            <a:off x="3131840" y="4365104"/>
            <a:ext cx="2736304"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cxnSp>
        <p:nvCxnSpPr>
          <p:cNvPr id="26" name="25 Düz Bağlayıcı"/>
          <p:cNvCxnSpPr/>
          <p:nvPr/>
        </p:nvCxnSpPr>
        <p:spPr>
          <a:xfrm>
            <a:off x="4545532" y="3284984"/>
            <a:ext cx="0" cy="180020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29" name="28 Dikdörtgen"/>
          <p:cNvSpPr/>
          <p:nvPr/>
        </p:nvSpPr>
        <p:spPr>
          <a:xfrm>
            <a:off x="5652120" y="515719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Q2</a:t>
            </a:r>
            <a:endParaRPr lang="tr-TR" dirty="0">
              <a:solidFill>
                <a:schemeClr val="tx1"/>
              </a:solidFill>
            </a:endParaRPr>
          </a:p>
        </p:txBody>
      </p:sp>
      <p:sp>
        <p:nvSpPr>
          <p:cNvPr id="27" name="26 Yay"/>
          <p:cNvSpPr/>
          <p:nvPr/>
        </p:nvSpPr>
        <p:spPr>
          <a:xfrm rot="9573781">
            <a:off x="3825799" y="-1483788"/>
            <a:ext cx="3697125" cy="6036266"/>
          </a:xfrm>
          <a:prstGeom prst="arc">
            <a:avLst>
              <a:gd name="adj1" fmla="val 16108724"/>
              <a:gd name="adj2" fmla="val 686523"/>
            </a:avLst>
          </a:prstGeom>
          <a:ln w="317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cxnSp>
        <p:nvCxnSpPr>
          <p:cNvPr id="28" name="27 Düz Bağlayıcı"/>
          <p:cNvCxnSpPr/>
          <p:nvPr/>
        </p:nvCxnSpPr>
        <p:spPr>
          <a:xfrm>
            <a:off x="3131840" y="3961192"/>
            <a:ext cx="2016224" cy="43872"/>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38" name="37 Dikdörtgen"/>
          <p:cNvSpPr/>
          <p:nvPr/>
        </p:nvSpPr>
        <p:spPr>
          <a:xfrm>
            <a:off x="3563888" y="1340768"/>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D</a:t>
            </a:r>
            <a:endParaRPr lang="tr-TR" dirty="0">
              <a:solidFill>
                <a:schemeClr val="tx1"/>
              </a:solidFill>
            </a:endParaRPr>
          </a:p>
        </p:txBody>
      </p:sp>
      <p:sp>
        <p:nvSpPr>
          <p:cNvPr id="43" name="42 Dikdörtgen"/>
          <p:cNvSpPr/>
          <p:nvPr/>
        </p:nvSpPr>
        <p:spPr>
          <a:xfrm>
            <a:off x="2627784" y="3068960"/>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P2</a:t>
            </a:r>
            <a:endParaRPr lang="tr-TR" dirty="0">
              <a:solidFill>
                <a:schemeClr val="tx1"/>
              </a:solidFill>
            </a:endParaRPr>
          </a:p>
        </p:txBody>
      </p:sp>
      <p:sp>
        <p:nvSpPr>
          <p:cNvPr id="49" name="48 Sağ Ayraç"/>
          <p:cNvSpPr/>
          <p:nvPr/>
        </p:nvSpPr>
        <p:spPr>
          <a:xfrm rot="16200000">
            <a:off x="4939908" y="2369147"/>
            <a:ext cx="432048" cy="1224136"/>
          </a:xfrm>
          <a:prstGeom prst="righ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50" name="49 Dikdörtgen"/>
          <p:cNvSpPr/>
          <p:nvPr/>
        </p:nvSpPr>
        <p:spPr>
          <a:xfrm>
            <a:off x="4355976" y="2276872"/>
            <a:ext cx="151216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Arz Fazlası</a:t>
            </a:r>
            <a:endParaRPr lang="tr-TR" dirty="0">
              <a:solidFill>
                <a:schemeClr val="tx1"/>
              </a:solidFill>
            </a:endParaRPr>
          </a:p>
        </p:txBody>
      </p:sp>
      <p:sp>
        <p:nvSpPr>
          <p:cNvPr id="51" name="50 Sağ Ayraç"/>
          <p:cNvSpPr/>
          <p:nvPr/>
        </p:nvSpPr>
        <p:spPr>
          <a:xfrm rot="5400000">
            <a:off x="4968044" y="3969060"/>
            <a:ext cx="432048" cy="1224136"/>
          </a:xfrm>
          <a:prstGeom prst="righ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52" name="51 Dikdörtgen"/>
          <p:cNvSpPr/>
          <p:nvPr/>
        </p:nvSpPr>
        <p:spPr>
          <a:xfrm>
            <a:off x="4508376" y="4653136"/>
            <a:ext cx="151216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Talep Fazlası</a:t>
            </a:r>
            <a:endParaRPr lang="tr-TR"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83568" y="1844824"/>
            <a:ext cx="8064896" cy="2862322"/>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Talebin Fiyat Esnekliği</a:t>
            </a:r>
          </a:p>
          <a:p>
            <a:pPr>
              <a:lnSpc>
                <a:spcPct val="150000"/>
              </a:lnSpc>
            </a:pPr>
            <a:r>
              <a:rPr lang="tr-TR" sz="2400" dirty="0" smtClean="0">
                <a:latin typeface="Cambria" pitchFamily="18" charset="0"/>
              </a:rPr>
              <a:t>Alıcıların planları ve üzerindeki diğer etkiler aynı kalırken bir malın fiyatındaki değişmeye talep edilen miktarının duyarlılığının ölçülmesine talebin fiyat esnekliği denir.</a:t>
            </a:r>
          </a:p>
          <a:p>
            <a:pPr>
              <a:lnSpc>
                <a:spcPct val="150000"/>
              </a:lnSpc>
            </a:pPr>
            <a:r>
              <a:rPr lang="tr-TR" sz="2400" dirty="0" smtClean="0">
                <a:latin typeface="Cambria" pitchFamily="18" charset="0"/>
              </a:rPr>
              <a:t>(Parasız, 2000: 65)</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2436</TotalTime>
  <Words>723</Words>
  <Application>Microsoft Office PowerPoint</Application>
  <PresentationFormat>Ekran Gösterisi (4:3)</PresentationFormat>
  <Paragraphs>92</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Akış</vt:lpstr>
      <vt:lpstr>Genel Ekonomi 13 Genel Tekrar</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KAYSEM 2015</dc:title>
  <dc:creator>Teknosa</dc:creator>
  <cp:lastModifiedBy>Teknosa</cp:lastModifiedBy>
  <cp:revision>271</cp:revision>
  <dcterms:created xsi:type="dcterms:W3CDTF">2015-05-04T08:30:58Z</dcterms:created>
  <dcterms:modified xsi:type="dcterms:W3CDTF">2020-04-29T14:21:14Z</dcterms:modified>
</cp:coreProperties>
</file>