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10"/>
  </p:notesMasterIdLst>
  <p:handoutMasterIdLst>
    <p:handoutMasterId r:id="rId11"/>
  </p:handoutMasterIdLst>
  <p:sldIdLst>
    <p:sldId id="301" r:id="rId2"/>
    <p:sldId id="302" r:id="rId3"/>
    <p:sldId id="326" r:id="rId4"/>
    <p:sldId id="303" r:id="rId5"/>
    <p:sldId id="304" r:id="rId6"/>
    <p:sldId id="328" r:id="rId7"/>
    <p:sldId id="329" r:id="rId8"/>
    <p:sldId id="32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90"/>
    <p:restoredTop sz="95179" autoAdjust="0"/>
  </p:normalViewPr>
  <p:slideViewPr>
    <p:cSldViewPr snapToGrid="0" snapToObjects="1">
      <p:cViewPr varScale="1">
        <p:scale>
          <a:sx n="70" d="100"/>
          <a:sy n="70" d="100"/>
        </p:scale>
        <p:origin x="200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97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26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4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6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8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2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22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042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9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9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0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Atomic and Ionic Arrangements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474921" y="1790065"/>
            <a:ext cx="7539997" cy="3306868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OBJECTIVES</a:t>
            </a:r>
          </a:p>
          <a:p>
            <a:r>
              <a:rPr lang="en-US" sz="2000" dirty="0"/>
              <a:t>classification of materials based on atomic arrangements</a:t>
            </a:r>
          </a:p>
          <a:p>
            <a:pPr lvl="1"/>
            <a:r>
              <a:rPr lang="en-US" sz="1600" dirty="0"/>
              <a:t>Crystalline</a:t>
            </a:r>
          </a:p>
          <a:p>
            <a:pPr lvl="1"/>
            <a:r>
              <a:rPr lang="en-US" sz="1600" dirty="0"/>
              <a:t>Amorphous</a:t>
            </a:r>
          </a:p>
          <a:p>
            <a:r>
              <a:rPr lang="en-US" sz="2000" dirty="0"/>
              <a:t>arrangements in crystalline solids based on lattice, basis, unit cell and crystal structures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073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-12562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Order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358721" y="1063626"/>
            <a:ext cx="7464480" cy="43211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/>
              <a:t>Short-range order (SRO) </a:t>
            </a:r>
            <a:r>
              <a:rPr lang="en-US" sz="2000" dirty="0"/>
              <a:t>- The regular arrangement of the atoms over a short distance (No periodicity in the structure)</a:t>
            </a:r>
          </a:p>
          <a:p>
            <a:pPr lvl="1" algn="just">
              <a:lnSpc>
                <a:spcPct val="150000"/>
              </a:lnSpc>
            </a:pPr>
            <a:r>
              <a:rPr lang="en-US" sz="1600" dirty="0"/>
              <a:t>AMORPHOUS MATERIALS</a:t>
            </a:r>
          </a:p>
          <a:p>
            <a:pPr lvl="2" algn="just">
              <a:lnSpc>
                <a:spcPct val="150000"/>
              </a:lnSpc>
            </a:pPr>
            <a:r>
              <a:rPr lang="en-US" sz="1400" dirty="0"/>
              <a:t>H</a:t>
            </a:r>
            <a:r>
              <a:rPr lang="en-US" sz="1400" baseline="-25000" dirty="0"/>
              <a:t>2</a:t>
            </a:r>
            <a:r>
              <a:rPr lang="en-US" sz="1400" dirty="0"/>
              <a:t>O,  silicate glass, polyethylene……….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Long-range order (LRO) </a:t>
            </a:r>
            <a:r>
              <a:rPr lang="en-US" sz="2000" dirty="0"/>
              <a:t>- A regular repetitive arrangement of atoms which extends over a very large distance.</a:t>
            </a:r>
          </a:p>
          <a:p>
            <a:pPr lvl="1" algn="just">
              <a:lnSpc>
                <a:spcPct val="150000"/>
              </a:lnSpc>
            </a:pPr>
            <a:r>
              <a:rPr lang="en-US" sz="1600" dirty="0"/>
              <a:t>CRYSTALLINE MATERIALS (Metals, Alloys, Most Ceramics)</a:t>
            </a:r>
          </a:p>
          <a:p>
            <a:pPr lvl="2" algn="just">
              <a:lnSpc>
                <a:spcPct val="150000"/>
              </a:lnSpc>
            </a:pPr>
            <a:r>
              <a:rPr lang="en-US" sz="1400" dirty="0"/>
              <a:t>Single Crystal (Si, GaAs)</a:t>
            </a:r>
          </a:p>
          <a:p>
            <a:pPr lvl="2" algn="just">
              <a:lnSpc>
                <a:spcPct val="150000"/>
              </a:lnSpc>
            </a:pPr>
            <a:r>
              <a:rPr lang="en-US" sz="1400" dirty="0"/>
              <a:t>Polycrystalline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Mixed SRO and LRO </a:t>
            </a:r>
            <a:r>
              <a:rPr lang="en-US" sz="2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41378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Lattice, Basis, Unit Cell and Crystal Structures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30203" y="1320806"/>
            <a:ext cx="76792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dirty="0"/>
              <a:t>A lattice is a collection of lattice points, which are arranged in a periodic pattern.</a:t>
            </a:r>
          </a:p>
          <a:p>
            <a:pPr marL="742950" lvl="1" indent="-285750" algn="just">
              <a:buFont typeface="Arial"/>
              <a:buChar char="•"/>
            </a:pPr>
            <a:r>
              <a:rPr lang="en-US" dirty="0"/>
              <a:t>3D array of points coinciding with atom positions</a:t>
            </a:r>
          </a:p>
          <a:p>
            <a:pPr marL="742950" lvl="1" indent="-285750" algn="just">
              <a:buFont typeface="Arial"/>
              <a:buChar char="•"/>
            </a:pPr>
            <a:endParaRPr lang="en-US" dirty="0"/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Basis   +   Lattice = Crystal structure </a:t>
            </a:r>
          </a:p>
          <a:p>
            <a:pPr marL="285750" indent="-285750" algn="just">
              <a:buFont typeface="Arial"/>
              <a:buChar char="•"/>
            </a:pPr>
            <a:endParaRPr lang="en-US" dirty="0"/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🔴⚫️  +        .     .     .     .               = 🔴⚫️🔴⚫️🔴⚫️🔴⚫️ 							  .     .     .     . 		   🔴⚫️🔴⚫️🔴⚫️🔴⚫️ 					                .     .     .     .     		  🔴⚫️🔴⚫️🔴⚫️🔴⚫️ 								</a:t>
            </a:r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Basis  can be atoms or group of atoms and molecules.</a:t>
            </a:r>
          </a:p>
          <a:p>
            <a:pPr marL="285750" indent="-285750" algn="just">
              <a:buFont typeface="Arial"/>
              <a:buChar char="•"/>
            </a:pPr>
            <a:endParaRPr lang="en-US" dirty="0"/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Unit cell is the simplest repeating unit in the crystal</a:t>
            </a:r>
          </a:p>
          <a:p>
            <a:pPr marL="285750" indent="-285750" algn="just">
              <a:buFont typeface="Arial"/>
              <a:buChar char="•"/>
            </a:pPr>
            <a:r>
              <a:rPr lang="en-US" dirty="0"/>
              <a:t> </a:t>
            </a:r>
          </a:p>
          <a:p>
            <a:pPr marL="742950" lvl="1" indent="-285750" algn="just">
              <a:buFont typeface="Arial"/>
              <a:buChar char="•"/>
            </a:pPr>
            <a:r>
              <a:rPr lang="en-US" dirty="0"/>
              <a:t>Opposite faces in the unit cell are parallel</a:t>
            </a:r>
          </a:p>
          <a:p>
            <a:pPr marL="742950" lvl="1" indent="-285750" algn="just">
              <a:buFont typeface="Arial"/>
              <a:buChar char="•"/>
            </a:pPr>
            <a:endParaRPr lang="en-US" dirty="0"/>
          </a:p>
          <a:p>
            <a:pPr marL="742950" lvl="1" indent="-285750" algn="just">
              <a:buFont typeface="Arial"/>
              <a:buChar char="•"/>
            </a:pPr>
            <a:r>
              <a:rPr lang="en-US" dirty="0"/>
              <a:t>The edge of the unit cell connects equivalent points</a:t>
            </a:r>
          </a:p>
        </p:txBody>
      </p:sp>
    </p:spTree>
    <p:extLst>
      <p:ext uri="{BB962C8B-B14F-4D97-AF65-F5344CB8AC3E}">
        <p14:creationId xmlns:p14="http://schemas.microsoft.com/office/powerpoint/2010/main" val="91275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8255" y="6492875"/>
            <a:ext cx="2895600" cy="365125"/>
          </a:xfrm>
        </p:spPr>
        <p:txBody>
          <a:bodyPr/>
          <a:lstStyle/>
          <a:p>
            <a:r>
              <a:rPr lang="en-US" dirty="0" err="1"/>
              <a:t>ChE</a:t>
            </a:r>
            <a:r>
              <a:rPr lang="en-US" dirty="0"/>
              <a:t> 266 Material Science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10" name="Text Box 1027"/>
          <p:cNvSpPr txBox="1">
            <a:spLocks noChangeArrowheads="1"/>
          </p:cNvSpPr>
          <p:nvPr/>
        </p:nvSpPr>
        <p:spPr bwMode="auto">
          <a:xfrm>
            <a:off x="203207" y="177803"/>
            <a:ext cx="797665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 dirty="0"/>
              <a:t>Crystal Systems </a:t>
            </a:r>
          </a:p>
        </p:txBody>
      </p:sp>
      <p:sp>
        <p:nvSpPr>
          <p:cNvPr id="3" name="Rectangle 2"/>
          <p:cNvSpPr/>
          <p:nvPr/>
        </p:nvSpPr>
        <p:spPr>
          <a:xfrm>
            <a:off x="330203" y="1236141"/>
            <a:ext cx="75945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dirty="0"/>
              <a:t>Crystal systems represent the 3D building blocks .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dirty="0"/>
              <a:t>Crystal systems are characterized by a unit cell (UC)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dirty="0"/>
              <a:t>The lattice parameters are the axial lengths and dimensions of UC and represented by lattice constants of  a, b, and c .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dirty="0"/>
              <a:t>14 unique case to arrange points in 3D (</a:t>
            </a:r>
            <a:r>
              <a:rPr lang="en-US" dirty="0" err="1"/>
              <a:t>Bravais</a:t>
            </a:r>
            <a:r>
              <a:rPr lang="en-US" dirty="0"/>
              <a:t> Lattices)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dirty="0"/>
              <a:t>14 </a:t>
            </a:r>
            <a:r>
              <a:rPr lang="en-US" dirty="0" err="1"/>
              <a:t>Bravais</a:t>
            </a:r>
            <a:r>
              <a:rPr lang="en-US" dirty="0"/>
              <a:t> lattices are grouped into seven crystal systems of </a:t>
            </a:r>
            <a:r>
              <a:rPr lang="en-US" i="1" dirty="0"/>
              <a:t>Cubic, Hexagonal, Tetragonal, Rhombohedral, Orthorhombic, Monoclinic, Triclinic.</a:t>
            </a:r>
          </a:p>
        </p:txBody>
      </p:sp>
      <p:sp>
        <p:nvSpPr>
          <p:cNvPr id="6" name="Rectangle 5"/>
          <p:cNvSpPr/>
          <p:nvPr/>
        </p:nvSpPr>
        <p:spPr>
          <a:xfrm>
            <a:off x="4127501" y="4834004"/>
            <a:ext cx="314163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/>
              <a:t>3 lattice constants, a, b, and c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3 lattice angles, alpha/beta/ gamma</a:t>
            </a:r>
          </a:p>
        </p:txBody>
      </p:sp>
    </p:spTree>
    <p:extLst>
      <p:ext uri="{BB962C8B-B14F-4D97-AF65-F5344CB8AC3E}">
        <p14:creationId xmlns:p14="http://schemas.microsoft.com/office/powerpoint/2010/main" val="67516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8255" y="6492875"/>
            <a:ext cx="2895600" cy="365125"/>
          </a:xfrm>
        </p:spPr>
        <p:txBody>
          <a:bodyPr/>
          <a:lstStyle/>
          <a:p>
            <a:r>
              <a:rPr lang="en-US" dirty="0" err="1"/>
              <a:t>ChE</a:t>
            </a:r>
            <a:r>
              <a:rPr lang="en-US" dirty="0"/>
              <a:t> 266 Material Science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 dirty="0"/>
          </a:p>
        </p:txBody>
      </p:sp>
      <p:sp>
        <p:nvSpPr>
          <p:cNvPr id="10" name="Text Box 1027"/>
          <p:cNvSpPr txBox="1">
            <a:spLocks noChangeArrowheads="1"/>
          </p:cNvSpPr>
          <p:nvPr/>
        </p:nvSpPr>
        <p:spPr bwMode="auto">
          <a:xfrm>
            <a:off x="203207" y="177803"/>
            <a:ext cx="797665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 dirty="0"/>
              <a:t>Crystal Systems, </a:t>
            </a:r>
            <a:r>
              <a:rPr lang="en-US" sz="3200" b="0" dirty="0" err="1"/>
              <a:t>Bravais</a:t>
            </a:r>
            <a:r>
              <a:rPr lang="en-US" sz="3200" b="0" dirty="0"/>
              <a:t> Lattices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863" y="1071108"/>
            <a:ext cx="44423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Cubic</a:t>
            </a:r>
          </a:p>
          <a:p>
            <a:pPr>
              <a:lnSpc>
                <a:spcPct val="150000"/>
              </a:lnSpc>
            </a:pPr>
            <a:r>
              <a:rPr lang="en-US" dirty="0"/>
              <a:t>	Simple cubic</a:t>
            </a:r>
          </a:p>
          <a:p>
            <a:pPr>
              <a:lnSpc>
                <a:spcPct val="150000"/>
              </a:lnSpc>
            </a:pPr>
            <a:r>
              <a:rPr lang="en-US" dirty="0"/>
              <a:t>	Face centered cubic</a:t>
            </a:r>
          </a:p>
          <a:p>
            <a:pPr>
              <a:lnSpc>
                <a:spcPct val="150000"/>
              </a:lnSpc>
            </a:pPr>
            <a:r>
              <a:rPr lang="en-US" dirty="0"/>
              <a:t>	Body centered cubic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Tetragonal</a:t>
            </a:r>
          </a:p>
          <a:p>
            <a:pPr>
              <a:lnSpc>
                <a:spcPct val="150000"/>
              </a:lnSpc>
            </a:pPr>
            <a:r>
              <a:rPr lang="en-US" dirty="0"/>
              <a:t>	Simple tetragonal</a:t>
            </a:r>
          </a:p>
          <a:p>
            <a:pPr>
              <a:lnSpc>
                <a:spcPct val="150000"/>
              </a:lnSpc>
            </a:pPr>
            <a:r>
              <a:rPr lang="en-US" dirty="0"/>
              <a:t>	Body </a:t>
            </a:r>
            <a:r>
              <a:rPr lang="en-US" dirty="0" err="1"/>
              <a:t>centerd</a:t>
            </a:r>
            <a:r>
              <a:rPr lang="en-US" dirty="0"/>
              <a:t> tetragonal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Hexagonal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8712" y="1071107"/>
            <a:ext cx="44423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Orthorhombic</a:t>
            </a:r>
          </a:p>
          <a:p>
            <a:pPr>
              <a:lnSpc>
                <a:spcPct val="150000"/>
              </a:lnSpc>
            </a:pPr>
            <a:r>
              <a:rPr lang="en-US" dirty="0"/>
              <a:t>	Simple orthorhombic</a:t>
            </a:r>
          </a:p>
          <a:p>
            <a:pPr>
              <a:lnSpc>
                <a:spcPct val="150000"/>
              </a:lnSpc>
            </a:pPr>
            <a:r>
              <a:rPr lang="en-US" dirty="0"/>
              <a:t>	Body centered orthorhombic</a:t>
            </a:r>
          </a:p>
          <a:p>
            <a:pPr>
              <a:lnSpc>
                <a:spcPct val="150000"/>
              </a:lnSpc>
            </a:pPr>
            <a:r>
              <a:rPr lang="en-US" dirty="0"/>
              <a:t>	Base centered orthorhombic</a:t>
            </a:r>
          </a:p>
          <a:p>
            <a:pPr>
              <a:lnSpc>
                <a:spcPct val="150000"/>
              </a:lnSpc>
            </a:pPr>
            <a:r>
              <a:rPr lang="en-US" dirty="0"/>
              <a:t>	Face centered orthorhombic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Rhombohedral (Trigonal)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Monoclinic</a:t>
            </a:r>
          </a:p>
          <a:p>
            <a:pPr>
              <a:lnSpc>
                <a:spcPct val="150000"/>
              </a:lnSpc>
            </a:pPr>
            <a:r>
              <a:rPr lang="en-US" dirty="0"/>
              <a:t>	Simple monoclinic</a:t>
            </a:r>
          </a:p>
          <a:p>
            <a:pPr>
              <a:lnSpc>
                <a:spcPct val="150000"/>
              </a:lnSpc>
            </a:pPr>
            <a:r>
              <a:rPr lang="en-US" dirty="0"/>
              <a:t>	Base centered monoclinic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Triclinic</a:t>
            </a:r>
          </a:p>
        </p:txBody>
      </p:sp>
    </p:spTree>
    <p:extLst>
      <p:ext uri="{BB962C8B-B14F-4D97-AF65-F5344CB8AC3E}">
        <p14:creationId xmlns:p14="http://schemas.microsoft.com/office/powerpoint/2010/main" val="14546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125517"/>
            <a:ext cx="88561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www.seas.upenn.edu</a:t>
            </a:r>
            <a:r>
              <a:rPr lang="en-US" sz="1400" dirty="0"/>
              <a:t>/~chem101/</a:t>
            </a:r>
            <a:r>
              <a:rPr lang="en-US" sz="1400" dirty="0" err="1"/>
              <a:t>sschem</a:t>
            </a:r>
            <a:r>
              <a:rPr lang="en-US" sz="1400" dirty="0"/>
              <a:t>/</a:t>
            </a:r>
            <a:r>
              <a:rPr lang="en-US" sz="1400" dirty="0" err="1"/>
              <a:t>solidstatechem.html#bravais</a:t>
            </a:r>
            <a:endParaRPr lang="en-US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533" y="1077796"/>
            <a:ext cx="5710817" cy="5040000"/>
          </a:xfrm>
          <a:prstGeom prst="rect">
            <a:avLst/>
          </a:prstGeom>
        </p:spPr>
      </p:pic>
      <p:sp>
        <p:nvSpPr>
          <p:cNvPr id="8" name="Text Box 1027"/>
          <p:cNvSpPr txBox="1">
            <a:spLocks noChangeArrowheads="1"/>
          </p:cNvSpPr>
          <p:nvPr/>
        </p:nvSpPr>
        <p:spPr bwMode="auto">
          <a:xfrm>
            <a:off x="203207" y="177803"/>
            <a:ext cx="797665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 dirty="0" err="1"/>
              <a:t>Bravais</a:t>
            </a:r>
            <a:r>
              <a:rPr lang="en-US" sz="3200" b="0" dirty="0"/>
              <a:t> Lattices </a:t>
            </a:r>
          </a:p>
        </p:txBody>
      </p:sp>
    </p:spTree>
    <p:extLst>
      <p:ext uri="{BB962C8B-B14F-4D97-AF65-F5344CB8AC3E}">
        <p14:creationId xmlns:p14="http://schemas.microsoft.com/office/powerpoint/2010/main" val="68443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Text Box 1027"/>
          <p:cNvSpPr txBox="1">
            <a:spLocks noChangeArrowheads="1"/>
          </p:cNvSpPr>
          <p:nvPr/>
        </p:nvSpPr>
        <p:spPr bwMode="auto">
          <a:xfrm>
            <a:off x="203207" y="177802"/>
            <a:ext cx="797665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 dirty="0"/>
              <a:t>Crystal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4529847"/>
                  </p:ext>
                </p:extLst>
              </p:nvPr>
            </p:nvGraphicFramePr>
            <p:xfrm>
              <a:off x="203207" y="1941484"/>
              <a:ext cx="6096000" cy="35052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Crystal System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Axial Relationships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Interaxial</a:t>
                          </a:r>
                          <a:r>
                            <a:rPr lang="en-US" dirty="0"/>
                            <a:t> Angles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Cubic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= b =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Hexagonal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= b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=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120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Tetragonal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= b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Rhombohedral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= b =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Orthorhombic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 b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Monoclinic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 b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=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Triclinic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 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 b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r>
                            <a:rPr lang="en-US" dirty="0"/>
                            <a:t>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𝛾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 90</a:t>
                          </a:r>
                          <a:r>
                            <a:rPr lang="en-US" baseline="30000" dirty="0">
                              <a:effectLst/>
                            </a:rPr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4529847"/>
                  </p:ext>
                </p:extLst>
              </p:nvPr>
            </p:nvGraphicFramePr>
            <p:xfrm>
              <a:off x="203207" y="1941484"/>
              <a:ext cx="6096000" cy="323596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Crystal System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Axial Relationships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Interaxial</a:t>
                          </a:r>
                          <a:r>
                            <a:rPr lang="en-US" dirty="0" smtClean="0"/>
                            <a:t> Angles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Cubic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 = b = 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108197" r="-1198" b="-695082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Hexagonal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120952" r="-101502" b="-303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120952" r="-1198" b="-30381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Tetragonal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380328" r="-101502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380328" r="-1198" b="-4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Rhombohedral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a = b =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480328" r="-1198" b="-3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Orthorhombic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580328" r="-101502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580328" r="-1198" b="-2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Monoclinic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680328" r="-101502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680328" r="-1198" b="-1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Triclinic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780328" r="-101502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780328" r="-1198" b="-2295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203207" y="1320801"/>
            <a:ext cx="3202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Lattice </a:t>
            </a:r>
            <a:r>
              <a:rPr lang="en-US" b="1"/>
              <a:t>Parameter Relationships</a:t>
            </a:r>
          </a:p>
        </p:txBody>
      </p:sp>
      <p:sp>
        <p:nvSpPr>
          <p:cNvPr id="9" name="Rectangle 8"/>
          <p:cNvSpPr/>
          <p:nvPr/>
        </p:nvSpPr>
        <p:spPr>
          <a:xfrm>
            <a:off x="101603" y="5542293"/>
            <a:ext cx="89407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400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sz="1400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sz="1400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1400" dirty="0"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95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5734" y="2274838"/>
            <a:ext cx="73829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9312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9813</TotalTime>
  <Words>459</Words>
  <Application>Microsoft Macintosh PowerPoint</Application>
  <PresentationFormat>On-screen Show (4:3)</PresentationFormat>
  <Paragraphs>104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Atomic and Ionic Arrangements</vt:lpstr>
      <vt:lpstr>Order</vt:lpstr>
      <vt:lpstr>Lattice, Basis, Unit Cell and Crystal Structures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180</cp:revision>
  <dcterms:created xsi:type="dcterms:W3CDTF">2014-01-14T11:21:41Z</dcterms:created>
  <dcterms:modified xsi:type="dcterms:W3CDTF">2020-05-09T13:00:44Z</dcterms:modified>
</cp:coreProperties>
</file>