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6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12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857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98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5955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476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11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15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65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3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55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9585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26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31298" y="3612631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ALGORİTMA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407107"/>
            <a:ext cx="9144000" cy="71180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NBP103 PROGRAMLAMA TEMELLERİ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822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Mantıksal Operatörler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/>
            </a:pPr>
            <a:r>
              <a:rPr lang="tr-TR" dirty="0"/>
              <a:t>Başla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Sayı Oku, vize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Sayı Oku, final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Ortalama=vize*0,4+final*0,6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Eğer </a:t>
            </a:r>
            <a:r>
              <a:rPr lang="tr-TR" dirty="0" smtClean="0"/>
              <a:t>Ortalama&gt;50 </a:t>
            </a:r>
            <a:r>
              <a:rPr lang="tr-TR" dirty="0" smtClean="0">
                <a:solidFill>
                  <a:srgbClr val="FF0000"/>
                </a:solidFill>
              </a:rPr>
              <a:t>ve</a:t>
            </a:r>
            <a:r>
              <a:rPr lang="tr-TR" dirty="0" smtClean="0"/>
              <a:t> final&gt;35 </a:t>
            </a:r>
            <a:r>
              <a:rPr lang="tr-TR" dirty="0"/>
              <a:t>ise Yaz, ‘’ </a:t>
            </a:r>
            <a:r>
              <a:rPr lang="tr-TR" b="1" dirty="0"/>
              <a:t>GEÇTİ</a:t>
            </a:r>
            <a:r>
              <a:rPr lang="tr-TR" dirty="0"/>
              <a:t> ’’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Eğer </a:t>
            </a:r>
            <a:r>
              <a:rPr lang="tr-TR" dirty="0" smtClean="0"/>
              <a:t>Ortalama&lt;50 </a:t>
            </a:r>
            <a:r>
              <a:rPr lang="tr-TR" dirty="0" smtClean="0">
                <a:solidFill>
                  <a:srgbClr val="FF0000"/>
                </a:solidFill>
              </a:rPr>
              <a:t>veya</a:t>
            </a:r>
            <a:r>
              <a:rPr lang="tr-TR" dirty="0" smtClean="0"/>
              <a:t> final&lt;35 </a:t>
            </a:r>
            <a:r>
              <a:rPr lang="tr-TR" dirty="0"/>
              <a:t>ise Yaz, ‘</a:t>
            </a:r>
            <a:r>
              <a:rPr lang="tr-TR" b="1" dirty="0"/>
              <a:t>’KALDI</a:t>
            </a:r>
            <a:r>
              <a:rPr lang="tr-TR" dirty="0"/>
              <a:t>’’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Son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433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Karenin kenar uzunluğu kullanıcıdan alınarak, alanını ve çevresini hesaplayan algoritmayı yazınız.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1 ile kullanıcının girdiği bir sayı aralığındaki sayıların toplayan algoritmayı yazınız.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Girilen sayının tek mi çift mi olduğunu yazan algoritmayı yazınız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430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Dr. Fahri VATANSEVER, Algoritma Geliştirme ve Programlamaya Giriş, Seçkin Yayıncılık</a:t>
            </a:r>
          </a:p>
          <a:p>
            <a:r>
              <a:rPr lang="tr-TR" dirty="0" smtClean="0"/>
              <a:t>Erhan ARI, Algoritma ve C# </a:t>
            </a:r>
            <a:r>
              <a:rPr lang="tr-TR" dirty="0" err="1" smtClean="0"/>
              <a:t>Programlama,Seçkin</a:t>
            </a:r>
            <a:r>
              <a:rPr lang="tr-TR" dirty="0" smtClean="0"/>
              <a:t>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29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ALGORİTMALARDA KULLANILAN OPERATÖRLER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lvl="1"/>
            <a:r>
              <a:rPr lang="tr-TR" dirty="0" smtClean="0"/>
              <a:t>Matematiksel Operatörler</a:t>
            </a:r>
          </a:p>
          <a:p>
            <a:pPr lvl="1"/>
            <a:r>
              <a:rPr lang="tr-TR" dirty="0" smtClean="0"/>
              <a:t>Karşılaştırma Operatörleri</a:t>
            </a:r>
          </a:p>
          <a:p>
            <a:pPr lvl="1"/>
            <a:r>
              <a:rPr lang="tr-TR" dirty="0" smtClean="0"/>
              <a:t>Mantıksal İşlem Operatörleri</a:t>
            </a:r>
          </a:p>
          <a:p>
            <a:pPr lvl="1"/>
            <a:endParaRPr lang="tr-TR" dirty="0"/>
          </a:p>
          <a:p>
            <a:pPr marL="457200" lvl="1" indent="0">
              <a:buNone/>
            </a:pP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485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Matematiksel İşlemler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05397"/>
              </p:ext>
            </p:extLst>
          </p:nvPr>
        </p:nvGraphicFramePr>
        <p:xfrm>
          <a:off x="915233" y="2316119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8174211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102718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Operatör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Anlamı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198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662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Çıkarma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061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*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Çarpma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536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/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Bölme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197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%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Mod</a:t>
                      </a:r>
                      <a:r>
                        <a:rPr lang="tr-TR" dirty="0" smtClean="0"/>
                        <a:t> Alma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735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^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Üs Alma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540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54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Matematiksel İşlemler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o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67219520"/>
                  </p:ext>
                </p:extLst>
              </p:nvPr>
            </p:nvGraphicFramePr>
            <p:xfrm>
              <a:off x="838200" y="1640205"/>
              <a:ext cx="8128000" cy="24610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2512877738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107970578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dirty="0" smtClean="0"/>
                            <a:t>İşlem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tr-TR" dirty="0" smtClean="0"/>
                            <a:t>İşlemlerin Algoritmalardaki</a:t>
                          </a:r>
                          <a:r>
                            <a:rPr lang="tr-TR" baseline="0" dirty="0" smtClean="0"/>
                            <a:t> İfadeleri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755729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8+2</m:t>
                                    </m:r>
                                  </m:num>
                                  <m:den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=(8+2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1076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𝑎</m:t>
                                </m:r>
                                <m:r>
                                  <m:rPr>
                                    <m:lit/>
                                  </m:rP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^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3918432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"/>
                                    <m:ctrlPr>
                                      <a:rPr lang="tr-TR" sz="1800" i="1" kern="1200" smtClean="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=(</m:t>
                                    </m:r>
                                    <m:sSup>
                                      <m:sSupPr>
                                        <m:ctrlPr>
                                          <a:rPr lang="tr-TR" sz="1800" i="1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tr-TR" sz="1800" i="1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tr-TR" sz="1800" i="0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tr-TR" sz="1800" i="1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tr-TR" sz="1800" i="1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𝑏</m:t>
                                        </m:r>
                                      </m:e>
                                      <m:sup>
                                        <m:r>
                                          <a:rPr lang="tr-TR" sz="1800" i="0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𝑎</m:t>
                                </m:r>
                                <m:r>
                                  <m:rPr>
                                    <m:lit/>
                                  </m:rP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^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2+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𝑏</m:t>
                                </m:r>
                                <m:r>
                                  <m:rPr>
                                    <m:lit/>
                                  </m:rP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^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19958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+4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𝑎𝑐</m:t>
                                </m:r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𝑏</m:t>
                                </m:r>
                                <m:r>
                                  <m:rPr>
                                    <m:lit/>
                                  </m:rP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^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2+4∗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𝑎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∗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9841996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𝑎𝑏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𝑑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𝑒</m:t>
                                    </m:r>
                                  </m:num>
                                  <m:den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𝑎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∗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𝑏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𝑐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+(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𝑑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∗</m:t>
                                </m:r>
                                <m:r>
                                  <a:rPr lang="tr-TR" sz="1800" i="1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𝑒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1256209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o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67219520"/>
                  </p:ext>
                </p:extLst>
              </p:nvPr>
            </p:nvGraphicFramePr>
            <p:xfrm>
              <a:off x="838200" y="1640205"/>
              <a:ext cx="8128000" cy="24934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2512877738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107970578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dirty="0" smtClean="0"/>
                            <a:t>İşlem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tr-TR" dirty="0" smtClean="0"/>
                            <a:t>İşlemlerin Algoritmalardaki</a:t>
                          </a:r>
                          <a:r>
                            <a:rPr lang="tr-TR" baseline="0" dirty="0" smtClean="0"/>
                            <a:t> İfadeleri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7557297"/>
                      </a:ext>
                    </a:extLst>
                  </a:tr>
                  <a:tr h="606870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71000" r="-100600" b="-35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71000" r="-600" b="-35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65107627"/>
                      </a:ext>
                    </a:extLst>
                  </a:tr>
                  <a:tr h="371920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280328" r="-100600" b="-4819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280328" r="-600" b="-4819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39184321"/>
                      </a:ext>
                    </a:extLst>
                  </a:tr>
                  <a:tr h="401066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351515" r="-100600" b="-34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351515" r="-600" b="-3454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1995825"/>
                      </a:ext>
                    </a:extLst>
                  </a:tr>
                  <a:tr h="371920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488525" r="-100600" b="-2737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488525" r="-600" b="-2737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9841996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588525" r="-100600" b="-1737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00150" t="-588525" r="-600" b="-1737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256209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8918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Matematiksel İşlemler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Aşağıdaki Matematiksel ifadelerin Algoritmalardaki karşılılarını yazınız.</a:t>
            </a:r>
          </a:p>
          <a:p>
            <a:endParaRPr lang="tr-TR" dirty="0" smtClean="0"/>
          </a:p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o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4452618"/>
                  </p:ext>
                </p:extLst>
              </p:nvPr>
            </p:nvGraphicFramePr>
            <p:xfrm>
              <a:off x="975194" y="2361089"/>
              <a:ext cx="8128000" cy="26275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2743322591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236189885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dirty="0" smtClean="0"/>
                            <a:t>İşlem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tr-TR" dirty="0" smtClean="0"/>
                            <a:t>İşlemlerin Algoritmalardaki İfadeleri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51114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tr-TR" sz="1800" i="1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sSup>
                                          <m:sSupPr>
                                            <m:ctrlPr>
                                              <a:rPr lang="tr-TR" sz="1800" i="1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tr-TR" sz="1800" i="1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𝑎</m:t>
                                            </m:r>
                                          </m:e>
                                          <m:sup>
                                            <m:r>
                                              <a:rPr lang="tr-TR" sz="1800" i="0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tr-TR" sz="1800" i="0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+</m:t>
                                        </m:r>
                                        <m:sSup>
                                          <m:sSupPr>
                                            <m:ctrlPr>
                                              <a:rPr lang="tr-TR" sz="1800" i="1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tr-TR" sz="1800" i="1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𝑏</m:t>
                                            </m:r>
                                          </m:e>
                                          <m:sup>
                                            <m:r>
                                              <a:rPr lang="tr-TR" sz="1800" i="0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num>
                                  <m:den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  <m: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871449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</m:t>
                                    </m:r>
                                    <m: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𝑏</m:t>
                                    </m:r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±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tr-TR" sz="1800" i="1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sSup>
                                          <m:sSupPr>
                                            <m:ctrlPr>
                                              <a:rPr lang="tr-TR" sz="1800" i="1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tr-TR" sz="1800" i="1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𝑏</m:t>
                                            </m:r>
                                          </m:e>
                                          <m:sup>
                                            <m:r>
                                              <a:rPr lang="tr-TR" sz="1800" i="0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tr-TR" sz="1800" i="0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−4</m:t>
                                        </m:r>
                                        <m:r>
                                          <a:rPr lang="tr-TR" sz="1800" i="1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𝑎𝑐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tr-TR" sz="1800" i="0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  <m: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608235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tr-TR" sz="1800" i="1" kern="1200" smtClean="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tr-TR" sz="1800" i="0" kern="1200">
                                    <a:solidFill>
                                      <a:schemeClr val="dk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tr-TR" sz="1800" i="1" kern="1200">
                                        <a:solidFill>
                                          <a:schemeClr val="dk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ctrlPr>
                                          <a:rPr lang="tr-TR" sz="1800" i="1" kern="1200">
                                            <a:solidFill>
                                              <a:schemeClr val="dk1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fPr>
                                      <m:num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tr-TR" sz="1800" i="1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sSup>
                                              <m:sSupPr>
                                                <m:ctrlPr>
                                                  <a:rPr lang="tr-TR" sz="1800" i="1" kern="120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tr-TR" sz="1800" i="1" kern="120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tr-TR" sz="1800" i="0" kern="120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p>
                                            <m:r>
                                              <a:rPr lang="tr-TR" sz="1800" i="0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−4</m:t>
                                            </m:r>
                                            <m:r>
                                              <a:rPr lang="tr-TR" sz="1800" i="1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𝑎𝑐</m:t>
                                            </m:r>
                                          </m:e>
                                        </m:rad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tr-TR" sz="1800" i="1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sSup>
                                              <m:sSupPr>
                                                <m:ctrlPr>
                                                  <a:rPr lang="tr-TR" sz="1800" i="1" kern="120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tr-TR" sz="1800" i="1" kern="120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tr-TR" sz="1800" i="0" kern="120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p>
                                            <m:r>
                                              <a:rPr lang="tr-TR" sz="1800" i="0" kern="1200">
                                                <a:solidFill>
                                                  <a:schemeClr val="dk1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+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tr-TR" sz="1800" i="1" kern="120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tr-TR" sz="1800" i="1" kern="120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tr-TR" sz="1800" i="0" kern="1200">
                                                    <a:solidFill>
                                                      <a:schemeClr val="dk1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+mn-ea"/>
                                                    <a:cs typeface="+mn-cs"/>
                                                  </a:rPr>
                                                  <m:t>2</m:t>
                                                </m:r>
                                              </m:sup>
                                            </m:sSup>
                                          </m:e>
                                        </m:rad>
                                      </m:den>
                                    </m:f>
                                  </m:e>
                                </m:rad>
                              </m:oMath>
                            </m:oMathPara>
                          </a14:m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663817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o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4452618"/>
                  </p:ext>
                </p:extLst>
              </p:nvPr>
            </p:nvGraphicFramePr>
            <p:xfrm>
              <a:off x="975194" y="2361089"/>
              <a:ext cx="8128000" cy="26664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>
                      <a:extLst>
                        <a:ext uri="{9D8B030D-6E8A-4147-A177-3AD203B41FA5}">
                          <a16:colId xmlns:a16="http://schemas.microsoft.com/office/drawing/2014/main" val="2743322591"/>
                        </a:ext>
                      </a:extLst>
                    </a:gridCol>
                    <a:gridCol w="4064000">
                      <a:extLst>
                        <a:ext uri="{9D8B030D-6E8A-4147-A177-3AD203B41FA5}">
                          <a16:colId xmlns:a16="http://schemas.microsoft.com/office/drawing/2014/main" val="236189885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tr-TR" dirty="0" smtClean="0"/>
                            <a:t>İşlem</a:t>
                          </a:r>
                          <a:endParaRPr lang="tr-T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tr-TR" dirty="0" smtClean="0"/>
                            <a:t>İşlemlerin Algoritmalardaki İfadeleri</a:t>
                          </a:r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5111402"/>
                      </a:ext>
                    </a:extLst>
                  </a:tr>
                  <a:tr h="711645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56410" r="-100449" b="-2239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87144912"/>
                      </a:ext>
                    </a:extLst>
                  </a:tr>
                  <a:tr h="682054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163393" r="-100449" b="-133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6082350"/>
                      </a:ext>
                    </a:extLst>
                  </a:tr>
                  <a:tr h="901891">
                    <a:tc>
                      <a:txBody>
                        <a:bodyPr/>
                        <a:lstStyle/>
                        <a:p>
                          <a:endParaRPr lang="tr-TR"/>
                        </a:p>
                      </a:txBody>
                      <a:tcPr>
                        <a:blipFill>
                          <a:blip r:embed="rId2"/>
                          <a:stretch>
                            <a:fillRect l="-150" t="-199324" r="-100449" b="-13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tr-T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663817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9513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Karşılaştırma Operatörleri</a:t>
            </a:r>
            <a:endParaRPr lang="tr-TR" sz="36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22452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3365815887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939045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Operatör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Anlamı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460648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=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Eşitlik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815568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&lt;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Küçük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416424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&gt;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Büyük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202602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&lt;=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Küçük Eşit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143709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&gt;=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Büyük Eşit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3263451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&lt;&gt;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Eşit Değil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201806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66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Karşılaştırma Operatörleri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ÖRNEK:</a:t>
            </a:r>
            <a:r>
              <a:rPr lang="tr-TR" dirty="0" err="1" smtClean="0"/>
              <a:t>Öğrenicinin</a:t>
            </a:r>
            <a:r>
              <a:rPr lang="tr-TR" dirty="0" smtClean="0"/>
              <a:t> vize notunun %40 ve final notunun %60 alınarak hesaplanan ortalaması 50’den büyükse geçti, değilse kaldı yazan algoritmayı yazınız.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Başla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Sayı Oku, vize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Sayı Oku, final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Ortalama=vize*0,4+final*0,6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Eğer Ortalama&gt;50 ise Yaz, ‘’ </a:t>
            </a:r>
            <a:r>
              <a:rPr lang="tr-TR" b="1" dirty="0" smtClean="0"/>
              <a:t>GEÇTİ</a:t>
            </a:r>
            <a:r>
              <a:rPr lang="tr-TR" dirty="0" smtClean="0"/>
              <a:t> ’’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Eğer Ortalama&lt;50 ise Yaz, ‘</a:t>
            </a:r>
            <a:r>
              <a:rPr lang="tr-TR" b="1" dirty="0" smtClean="0"/>
              <a:t>’KALDI</a:t>
            </a:r>
            <a:r>
              <a:rPr lang="tr-TR" dirty="0" smtClean="0"/>
              <a:t>’’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Son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407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Mantıksal Operatörler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038517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128341717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5427779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İşlem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Açıklama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2181983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VE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Mantıksal</a:t>
                      </a:r>
                      <a:r>
                        <a:rPr lang="tr-TR" baseline="0" dirty="0" smtClean="0"/>
                        <a:t> ifadenin doğru olabilmesi için tüm şartların doğru olması gerekir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308239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VEYA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Koşullardan birinin</a:t>
                      </a:r>
                      <a:r>
                        <a:rPr lang="tr-TR" baseline="0" dirty="0" smtClean="0"/>
                        <a:t> doğru olması yeterlidir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657353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DEĞİL</a:t>
                      </a:r>
                      <a:endParaRPr lang="tr-TR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Koşulların sağlanmaması</a:t>
                      </a:r>
                      <a:endParaRPr lang="tr-TR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244778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55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Mantıksal Operatörler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ÖRNEK:</a:t>
            </a:r>
            <a:r>
              <a:rPr lang="tr-TR" dirty="0" err="1" smtClean="0"/>
              <a:t>Öğrenicinin</a:t>
            </a:r>
            <a:r>
              <a:rPr lang="tr-TR" dirty="0" smtClean="0"/>
              <a:t> </a:t>
            </a:r>
            <a:r>
              <a:rPr lang="tr-TR" dirty="0"/>
              <a:t>vize notunun %40 ve final notunun %60 alınarak hesaplanan ortalaması 50’den büyükse geçti, değilse kaldı yazan algoritmayı yazınız</a:t>
            </a:r>
            <a:r>
              <a:rPr lang="tr-TR" dirty="0" smtClean="0"/>
              <a:t>. </a:t>
            </a:r>
            <a:r>
              <a:rPr lang="tr-TR" dirty="0" smtClean="0">
                <a:solidFill>
                  <a:srgbClr val="FF0000"/>
                </a:solidFill>
              </a:rPr>
              <a:t>Ayrıca öğrencinin geçmesi için final notunun 35’ten büyük olması istenmektedir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261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</TotalTime>
  <Words>349</Words>
  <Application>Microsoft Office PowerPoint</Application>
  <PresentationFormat>Geniş ekran</PresentationFormat>
  <Paragraphs>95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Cambria Math</vt:lpstr>
      <vt:lpstr>Times New Roman</vt:lpstr>
      <vt:lpstr>temaacik</vt:lpstr>
      <vt:lpstr>ALGORİTMA</vt:lpstr>
      <vt:lpstr>ALGORİTMALARDA KULLANILAN OPERATÖRLER</vt:lpstr>
      <vt:lpstr>Matematiksel İşlemler</vt:lpstr>
      <vt:lpstr>Matematiksel İşlemler</vt:lpstr>
      <vt:lpstr>Matematiksel İşlemler</vt:lpstr>
      <vt:lpstr>Karşılaştırma Operatörleri</vt:lpstr>
      <vt:lpstr>Karşılaştırma Operatörleri</vt:lpstr>
      <vt:lpstr>Mantıksal Operatörler</vt:lpstr>
      <vt:lpstr>Mantıksal Operatörler</vt:lpstr>
      <vt:lpstr>Mantıksal Operatörler</vt:lpstr>
      <vt:lpstr>ÖRNEKLER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NBP103-Programlama Temelleri Ders Notu</dc:title>
  <dc:creator>BAP2</dc:creator>
  <cp:lastModifiedBy>BAP2</cp:lastModifiedBy>
  <cp:revision>24</cp:revision>
  <dcterms:created xsi:type="dcterms:W3CDTF">2017-11-13T19:25:20Z</dcterms:created>
  <dcterms:modified xsi:type="dcterms:W3CDTF">2017-11-14T12:39:14Z</dcterms:modified>
</cp:coreProperties>
</file>