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2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85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98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95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47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11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15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65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3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55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58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26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31298" y="3612631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ALGORİTMA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407107"/>
            <a:ext cx="9144000" cy="71180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NBP103 PROGRAMLAMA TEMELLERİ</a:t>
            </a:r>
            <a:endParaRPr lang="tr-TR" dirty="0" smtClean="0"/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822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Mantıksal Operatörler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tr-TR" dirty="0"/>
              <a:t>Başla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Sayı Oku, vize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Sayı Oku, final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Ortalama=vize*0,4+final*0,6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Eğer </a:t>
            </a:r>
            <a:r>
              <a:rPr lang="tr-TR" dirty="0" smtClean="0"/>
              <a:t>Ortalama&gt;50 </a:t>
            </a:r>
            <a:r>
              <a:rPr lang="tr-TR" dirty="0" smtClean="0">
                <a:solidFill>
                  <a:srgbClr val="FF0000"/>
                </a:solidFill>
              </a:rPr>
              <a:t>ve</a:t>
            </a:r>
            <a:r>
              <a:rPr lang="tr-TR" dirty="0" smtClean="0"/>
              <a:t> final&gt;35 </a:t>
            </a:r>
            <a:r>
              <a:rPr lang="tr-TR" dirty="0"/>
              <a:t>ise Yaz, ‘’ </a:t>
            </a:r>
            <a:r>
              <a:rPr lang="tr-TR" b="1" dirty="0"/>
              <a:t>GEÇTİ</a:t>
            </a:r>
            <a:r>
              <a:rPr lang="tr-TR" dirty="0"/>
              <a:t> ’’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Eğer </a:t>
            </a:r>
            <a:r>
              <a:rPr lang="tr-TR" dirty="0" smtClean="0"/>
              <a:t>Ortalama&lt;50 </a:t>
            </a:r>
            <a:r>
              <a:rPr lang="tr-TR" dirty="0" smtClean="0">
                <a:solidFill>
                  <a:srgbClr val="FF0000"/>
                </a:solidFill>
              </a:rPr>
              <a:t>veya</a:t>
            </a:r>
            <a:r>
              <a:rPr lang="tr-TR" dirty="0" smtClean="0"/>
              <a:t> final&lt;35 </a:t>
            </a:r>
            <a:r>
              <a:rPr lang="tr-TR" dirty="0"/>
              <a:t>ise Yaz, ‘</a:t>
            </a:r>
            <a:r>
              <a:rPr lang="tr-TR" b="1" dirty="0"/>
              <a:t>’KALDI</a:t>
            </a:r>
            <a:r>
              <a:rPr lang="tr-TR" dirty="0"/>
              <a:t>’’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Son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43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Karenin kenar uzunluğu kullanıcıdan alınarak, alanını ve çevresini hesaplayan algoritmayı yazınız.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1 ile kullanıcının girdiği bir sayı aralığındaki sayıların toplayan algoritmayı yazınız.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Girilen sayının tek mi çift mi olduğunu yazan algoritmayı yazınız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430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Dr. Fahri VATANSEVER, Algoritma Geliştirme ve Programlamaya Giriş, Seçkin Yayıncılık</a:t>
            </a:r>
          </a:p>
          <a:p>
            <a:r>
              <a:rPr lang="tr-TR" dirty="0" smtClean="0"/>
              <a:t>Erhan ARI, Algoritma ve C# </a:t>
            </a:r>
            <a:r>
              <a:rPr lang="tr-TR" dirty="0" err="1" smtClean="0"/>
              <a:t>Programlama,Seçkin</a:t>
            </a:r>
            <a:r>
              <a:rPr lang="tr-TR" dirty="0" smtClean="0"/>
              <a:t>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29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ALGORİTMALARDA KULLANILAN OPERATÖRLER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lvl="1"/>
            <a:r>
              <a:rPr lang="tr-TR" dirty="0" smtClean="0"/>
              <a:t>Matematiksel Operatörler</a:t>
            </a:r>
          </a:p>
          <a:p>
            <a:pPr lvl="1"/>
            <a:r>
              <a:rPr lang="tr-TR" dirty="0" smtClean="0"/>
              <a:t>Karşılaştırma Operatörleri</a:t>
            </a:r>
          </a:p>
          <a:p>
            <a:pPr lvl="1"/>
            <a:r>
              <a:rPr lang="tr-TR" dirty="0" smtClean="0"/>
              <a:t>Mantıksal İşlem Operatörleri</a:t>
            </a:r>
          </a:p>
          <a:p>
            <a:pPr lvl="1"/>
            <a:endParaRPr lang="tr-TR" dirty="0"/>
          </a:p>
          <a:p>
            <a:pPr marL="457200" lvl="1" indent="0">
              <a:buNone/>
            </a:pPr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485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Matematiksel İşlemler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05397"/>
              </p:ext>
            </p:extLst>
          </p:nvPr>
        </p:nvGraphicFramePr>
        <p:xfrm>
          <a:off x="915233" y="231611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1742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02718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Operatör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Anlamı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198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662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Çıkarma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61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*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Çarpma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53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/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Bölme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19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Mod</a:t>
                      </a:r>
                      <a:r>
                        <a:rPr lang="tr-TR" dirty="0" smtClean="0"/>
                        <a:t> Alma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73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^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Üs Alma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540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54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Matematiksel İşlemler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o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7219520"/>
                  </p:ext>
                </p:extLst>
              </p:nvPr>
            </p:nvGraphicFramePr>
            <p:xfrm>
              <a:off x="838200" y="1640205"/>
              <a:ext cx="8128000" cy="24610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2512877738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10797057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İşlem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İşlemlerin Algoritmalardaki</a:t>
                          </a:r>
                          <a:r>
                            <a:rPr lang="tr-TR" baseline="0" dirty="0" smtClean="0"/>
                            <a:t> İfadeleri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75572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8+2</m:t>
                                    </m:r>
                                  </m:num>
                                  <m:den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=(8+2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5107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𝑎</m:t>
                                </m:r>
                                <m:r>
                                  <m:rPr>
                                    <m:lit/>
                                  </m:rP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^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91843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"/>
                                    <m:ctrlPr>
                                      <a:rPr lang="tr-TR" sz="1800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=(</m:t>
                                    </m:r>
                                    <m:sSup>
                                      <m:sSupPr>
                                        <m:ctrlPr>
                                          <a:rPr lang="tr-TR" sz="1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sz="1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tr-TR" sz="1800" i="0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tr-TR" sz="1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sz="1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tr-TR" sz="1800" i="0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𝑎</m:t>
                                </m:r>
                                <m:r>
                                  <m:rPr>
                                    <m:lit/>
                                  </m:rP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^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2+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𝑏</m:t>
                                </m:r>
                                <m:r>
                                  <m:rPr>
                                    <m:lit/>
                                  </m:rP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^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9958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+4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𝑎𝑐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𝑏</m:t>
                                </m:r>
                                <m:r>
                                  <m:rPr>
                                    <m:lit/>
                                  </m:rP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^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2+4∗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𝑎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∗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984199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𝑎𝑏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𝑑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𝑒</m:t>
                                    </m:r>
                                  </m:num>
                                  <m:den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𝑎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∗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𝑏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+(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𝑑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∗</m:t>
                                </m:r>
                                <m:r>
                                  <a:rPr lang="tr-TR" sz="1800" i="1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𝑒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125620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o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7219520"/>
                  </p:ext>
                </p:extLst>
              </p:nvPr>
            </p:nvGraphicFramePr>
            <p:xfrm>
              <a:off x="838200" y="1640205"/>
              <a:ext cx="8128000" cy="24934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2512877738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10797057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İşlem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İşlemlerin Algoritmalardaki</a:t>
                          </a:r>
                          <a:r>
                            <a:rPr lang="tr-TR" baseline="0" dirty="0" smtClean="0"/>
                            <a:t> İfadeleri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7557297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71000" r="-100600" b="-3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00150" t="-71000" r="-600" b="-35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5107627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280328" r="-100600" b="-4819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00150" t="-280328" r="-600" b="-4819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9184321"/>
                      </a:ext>
                    </a:extLst>
                  </a:tr>
                  <a:tr h="401066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351515" r="-100600" b="-34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00150" t="-351515" r="-600" b="-345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1995825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488525" r="-100600" b="-2737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00150" t="-488525" r="-600" b="-2737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84199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588525" r="-100600" b="-1737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00150" t="-588525" r="-600" b="-1737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256209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8918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Matematiksel İşlemler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Aşağıdaki Matematiksel ifadelerin Algoritmalardaki karşılılarını yazınız.</a:t>
            </a:r>
          </a:p>
          <a:p>
            <a:endParaRPr lang="tr-TR" dirty="0" smtClean="0"/>
          </a:p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o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4452618"/>
                  </p:ext>
                </p:extLst>
              </p:nvPr>
            </p:nvGraphicFramePr>
            <p:xfrm>
              <a:off x="975194" y="2361089"/>
              <a:ext cx="8128000" cy="26275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2743322591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23618988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İşlem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İşlemlerin Algoritmalardaki İfadeleri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51114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tr-TR" sz="1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tr-T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tr-T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tr-TR" sz="1800" i="0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tr-TR" sz="1800" i="0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tr-T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tr-T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tr-TR" sz="1800" i="0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num>
                                  <m:den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71449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𝑏</m:t>
                                    </m:r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±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tr-TR" sz="1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tr-T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tr-T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tr-TR" sz="1800" i="0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tr-TR" sz="1800" i="0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−4</m:t>
                                        </m:r>
                                        <m:r>
                                          <a:rPr lang="tr-TR" sz="1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𝑎𝑐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tr-TR" sz="1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60823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1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tr-TR" sz="1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tr-TR" sz="1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tr-TR" sz="1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tr-T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tr-TR" sz="1800" i="1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tr-TR" sz="1800" i="1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tr-TR" sz="1800" i="0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tr-TR" sz="1800" i="0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−4</m:t>
                                            </m:r>
                                            <m:r>
                                              <a:rPr lang="tr-T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𝑎𝑐</m:t>
                                            </m:r>
                                          </m:e>
                                        </m:rad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tr-T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tr-TR" sz="1800" i="1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tr-TR" sz="1800" i="1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tr-TR" sz="1800" i="0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tr-TR" sz="1800" i="0" kern="120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+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tr-TR" sz="1800" i="1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tr-TR" sz="1800" i="1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tr-TR" sz="1800" i="0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e>
                                        </m:rad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6381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o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4452618"/>
                  </p:ext>
                </p:extLst>
              </p:nvPr>
            </p:nvGraphicFramePr>
            <p:xfrm>
              <a:off x="975194" y="2361089"/>
              <a:ext cx="8128000" cy="26664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2743322591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23618988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İşlem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İşlemlerin Algoritmalardaki İfadeleri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5111402"/>
                      </a:ext>
                    </a:extLst>
                  </a:tr>
                  <a:tr h="711645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56410" r="-100449" b="-2239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7144912"/>
                      </a:ext>
                    </a:extLst>
                  </a:tr>
                  <a:tr h="682054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163393" r="-100449" b="-133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6082350"/>
                      </a:ext>
                    </a:extLst>
                  </a:tr>
                  <a:tr h="901891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199324" r="-100449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6381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9513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Karşılaştırma Operatörleri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22452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365815887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93904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Operatör</a:t>
                      </a:r>
                      <a:endParaRPr lang="tr-T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Anlamı</a:t>
                      </a:r>
                      <a:endParaRPr lang="tr-T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460648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=</a:t>
                      </a:r>
                      <a:endParaRPr lang="tr-T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Eşitlik</a:t>
                      </a:r>
                      <a:endParaRPr lang="tr-T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1815568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&lt;</a:t>
                      </a:r>
                      <a:endParaRPr lang="tr-T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Küçük</a:t>
                      </a:r>
                      <a:endParaRPr lang="tr-T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141642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&gt;</a:t>
                      </a:r>
                      <a:endParaRPr lang="tr-T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Büyük</a:t>
                      </a:r>
                      <a:endParaRPr lang="tr-T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202602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&lt;=</a:t>
                      </a:r>
                      <a:endParaRPr lang="tr-T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Küçük Eşit</a:t>
                      </a:r>
                      <a:endParaRPr lang="tr-T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1143709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&gt;=</a:t>
                      </a:r>
                      <a:endParaRPr lang="tr-T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Büyük Eşit</a:t>
                      </a:r>
                      <a:endParaRPr lang="tr-T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326345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&lt;&gt;</a:t>
                      </a:r>
                      <a:endParaRPr lang="tr-T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Eşit Değil</a:t>
                      </a:r>
                      <a:endParaRPr lang="tr-T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201806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66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Karşılaştırma Operatörleri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ÖRNEK:</a:t>
            </a:r>
            <a:r>
              <a:rPr lang="tr-TR" dirty="0" err="1" smtClean="0"/>
              <a:t>Öğrenicinin</a:t>
            </a:r>
            <a:r>
              <a:rPr lang="tr-TR" dirty="0" smtClean="0"/>
              <a:t> vize notunun %40 ve final notunun %60 alınarak hesaplanan ortalaması 50’den büyükse geçti, değilse kaldı yazan algoritmayı yazınız.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Başla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Sayı Oku, vize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Sayı Oku, final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Ortalama=vize*0,4+final*0,6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Eğer Ortalama&gt;50 ise Yaz, ‘’ </a:t>
            </a:r>
            <a:r>
              <a:rPr lang="tr-TR" b="1" dirty="0" smtClean="0"/>
              <a:t>GEÇTİ</a:t>
            </a:r>
            <a:r>
              <a:rPr lang="tr-TR" dirty="0" smtClean="0"/>
              <a:t> ’’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Eğer Ortalama&lt;50 ise Yaz, ‘</a:t>
            </a:r>
            <a:r>
              <a:rPr lang="tr-TR" b="1" dirty="0" smtClean="0"/>
              <a:t>’KALDI</a:t>
            </a:r>
            <a:r>
              <a:rPr lang="tr-TR" dirty="0" smtClean="0"/>
              <a:t>’’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Son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407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Mantıksal Operatörler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03851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28341717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542777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İşlem</a:t>
                      </a:r>
                      <a:endParaRPr lang="tr-T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Açıklama</a:t>
                      </a:r>
                      <a:endParaRPr lang="tr-T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218198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VE</a:t>
                      </a:r>
                      <a:endParaRPr lang="tr-T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Mantıksal</a:t>
                      </a:r>
                      <a:r>
                        <a:rPr lang="tr-TR" baseline="0" dirty="0" smtClean="0"/>
                        <a:t> ifadenin doğru olabilmesi için tüm şartların doğru olması gerekir</a:t>
                      </a:r>
                      <a:endParaRPr lang="tr-T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308239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VEYA</a:t>
                      </a:r>
                      <a:endParaRPr lang="tr-T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Koşullardan birinin</a:t>
                      </a:r>
                      <a:r>
                        <a:rPr lang="tr-TR" baseline="0" dirty="0" smtClean="0"/>
                        <a:t> doğru olması yeterlidir</a:t>
                      </a:r>
                      <a:endParaRPr lang="tr-T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657353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DEĞİL</a:t>
                      </a:r>
                      <a:endParaRPr lang="tr-T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Koşulların sağlanmaması</a:t>
                      </a:r>
                      <a:endParaRPr lang="tr-TR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1244778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55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Mantıksal Operatörler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ÖRNEK:</a:t>
            </a:r>
            <a:r>
              <a:rPr lang="tr-TR" dirty="0" err="1" smtClean="0"/>
              <a:t>Öğrenicinin</a:t>
            </a:r>
            <a:r>
              <a:rPr lang="tr-TR" dirty="0" smtClean="0"/>
              <a:t> </a:t>
            </a:r>
            <a:r>
              <a:rPr lang="tr-TR" dirty="0"/>
              <a:t>vize notunun %40 ve final notunun %60 alınarak hesaplanan ortalaması 50’den büyükse geçti, değilse kaldı yazan algoritmayı yazınız</a:t>
            </a:r>
            <a:r>
              <a:rPr lang="tr-TR" dirty="0" smtClean="0"/>
              <a:t>. </a:t>
            </a:r>
            <a:r>
              <a:rPr lang="tr-TR" dirty="0" smtClean="0">
                <a:solidFill>
                  <a:srgbClr val="FF0000"/>
                </a:solidFill>
              </a:rPr>
              <a:t>Ayrıca öğrencinin geçmesi için final notunun 35’ten büyük olması istenmektedir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261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349</Words>
  <Application>Microsoft Office PowerPoint</Application>
  <PresentationFormat>Geniş ekran</PresentationFormat>
  <Paragraphs>95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Cambria Math</vt:lpstr>
      <vt:lpstr>Times New Roman</vt:lpstr>
      <vt:lpstr>temaacik</vt:lpstr>
      <vt:lpstr>ALGORİTMA</vt:lpstr>
      <vt:lpstr>ALGORİTMALARDA KULLANILAN OPERATÖRLER</vt:lpstr>
      <vt:lpstr>Matematiksel İşlemler</vt:lpstr>
      <vt:lpstr>Matematiksel İşlemler</vt:lpstr>
      <vt:lpstr>Matematiksel İşlemler</vt:lpstr>
      <vt:lpstr>Karşılaştırma Operatörleri</vt:lpstr>
      <vt:lpstr>Karşılaştırma Operatörleri</vt:lpstr>
      <vt:lpstr>Mantıksal Operatörler</vt:lpstr>
      <vt:lpstr>Mantıksal Operatörler</vt:lpstr>
      <vt:lpstr>Mantıksal Operatörler</vt:lpstr>
      <vt:lpstr>ÖRNEKLER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NBP103-Programlama Temelleri Ders Notu</dc:title>
  <dc:creator>BAP2</dc:creator>
  <cp:lastModifiedBy>BAP2</cp:lastModifiedBy>
  <cp:revision>24</cp:revision>
  <dcterms:created xsi:type="dcterms:W3CDTF">2017-11-13T19:25:20Z</dcterms:created>
  <dcterms:modified xsi:type="dcterms:W3CDTF">2017-11-14T12:39:14Z</dcterms:modified>
</cp:coreProperties>
</file>