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42910" y="3286124"/>
            <a:ext cx="7772400" cy="1470025"/>
          </a:xfrm>
        </p:spPr>
        <p:txBody>
          <a:bodyPr/>
          <a:lstStyle/>
          <a:p>
            <a:r>
              <a:rPr lang="tr-TR" dirty="0" smtClean="0"/>
              <a:t>BIO 478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85852" y="2357430"/>
            <a:ext cx="6400800" cy="1357322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r>
              <a:rPr lang="tr-TR" sz="8500" dirty="0" smtClean="0">
                <a:solidFill>
                  <a:schemeClr val="tx1"/>
                </a:solidFill>
              </a:rPr>
              <a:t>CANCER CELL</a:t>
            </a:r>
            <a:endParaRPr lang="tr-TR" sz="85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tr-TR" dirty="0" err="1" smtClean="0"/>
              <a:t>Course</a:t>
            </a:r>
            <a:r>
              <a:rPr lang="tr-TR" dirty="0" smtClean="0"/>
              <a:t> </a:t>
            </a:r>
            <a:r>
              <a:rPr lang="tr-TR" dirty="0" err="1" smtClean="0"/>
              <a:t>content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pPr algn="just"/>
            <a:r>
              <a:rPr lang="tr-TR" dirty="0" err="1" smtClean="0"/>
              <a:t>Neoplasia</a:t>
            </a:r>
            <a:r>
              <a:rPr lang="tr-TR" dirty="0" smtClean="0"/>
              <a:t>, </a:t>
            </a:r>
            <a:r>
              <a:rPr lang="tr-TR" dirty="0" err="1" smtClean="0"/>
              <a:t>classification</a:t>
            </a:r>
            <a:r>
              <a:rPr lang="tr-TR" dirty="0" smtClean="0"/>
              <a:t> of </a:t>
            </a:r>
            <a:r>
              <a:rPr lang="tr-TR" dirty="0" err="1" smtClean="0"/>
              <a:t>definition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epidemiology</a:t>
            </a:r>
            <a:r>
              <a:rPr lang="tr-TR" dirty="0" smtClean="0"/>
              <a:t>, </a:t>
            </a:r>
            <a:r>
              <a:rPr lang="tr-TR" dirty="0" err="1" smtClean="0"/>
              <a:t>characteristics</a:t>
            </a:r>
            <a:r>
              <a:rPr lang="tr-TR" dirty="0" smtClean="0"/>
              <a:t> of </a:t>
            </a:r>
            <a:r>
              <a:rPr lang="tr-TR" dirty="0" err="1" smtClean="0"/>
              <a:t>benign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malign</a:t>
            </a:r>
            <a:r>
              <a:rPr lang="tr-TR" dirty="0" smtClean="0"/>
              <a:t> </a:t>
            </a:r>
            <a:r>
              <a:rPr lang="tr-TR" dirty="0" err="1" smtClean="0"/>
              <a:t>neoplasms</a:t>
            </a:r>
            <a:r>
              <a:rPr lang="tr-TR" dirty="0" smtClean="0"/>
              <a:t>, </a:t>
            </a:r>
            <a:r>
              <a:rPr lang="tr-TR" dirty="0" err="1" smtClean="0"/>
              <a:t>tumor</a:t>
            </a:r>
            <a:r>
              <a:rPr lang="tr-TR" dirty="0" smtClean="0"/>
              <a:t> </a:t>
            </a:r>
            <a:r>
              <a:rPr lang="tr-TR" dirty="0" err="1" smtClean="0"/>
              <a:t>supressor</a:t>
            </a:r>
            <a:r>
              <a:rPr lang="tr-TR" dirty="0" smtClean="0"/>
              <a:t> </a:t>
            </a:r>
            <a:r>
              <a:rPr lang="tr-TR" dirty="0" err="1" smtClean="0"/>
              <a:t>genes</a:t>
            </a:r>
            <a:r>
              <a:rPr lang="tr-TR" dirty="0" smtClean="0"/>
              <a:t>, </a:t>
            </a:r>
            <a:r>
              <a:rPr lang="tr-TR" dirty="0" err="1" smtClean="0"/>
              <a:t>oncogenes</a:t>
            </a:r>
            <a:r>
              <a:rPr lang="tr-TR" dirty="0" smtClean="0"/>
              <a:t>, </a:t>
            </a:r>
            <a:r>
              <a:rPr lang="tr-TR" dirty="0" err="1" smtClean="0"/>
              <a:t>determination</a:t>
            </a:r>
            <a:r>
              <a:rPr lang="tr-TR" dirty="0" smtClean="0"/>
              <a:t> of </a:t>
            </a:r>
            <a:r>
              <a:rPr lang="tr-TR" dirty="0" err="1" smtClean="0"/>
              <a:t>cellular</a:t>
            </a:r>
            <a:r>
              <a:rPr lang="tr-TR" dirty="0" smtClean="0"/>
              <a:t> </a:t>
            </a:r>
            <a:r>
              <a:rPr lang="tr-TR" dirty="0" err="1" smtClean="0"/>
              <a:t>oncogenes</a:t>
            </a:r>
            <a:r>
              <a:rPr lang="tr-TR" dirty="0" smtClean="0"/>
              <a:t>, </a:t>
            </a:r>
            <a:r>
              <a:rPr lang="tr-TR" dirty="0" err="1" smtClean="0"/>
              <a:t>oncogen</a:t>
            </a:r>
            <a:r>
              <a:rPr lang="tr-TR" dirty="0" smtClean="0"/>
              <a:t> </a:t>
            </a:r>
            <a:r>
              <a:rPr lang="tr-TR" dirty="0" err="1" smtClean="0"/>
              <a:t>products</a:t>
            </a:r>
            <a:r>
              <a:rPr lang="tr-TR" dirty="0" smtClean="0"/>
              <a:t>, </a:t>
            </a:r>
            <a:r>
              <a:rPr lang="tr-TR" dirty="0" err="1" smtClean="0"/>
              <a:t>mechanism</a:t>
            </a:r>
            <a:r>
              <a:rPr lang="tr-TR" dirty="0" smtClean="0"/>
              <a:t> of </a:t>
            </a:r>
            <a:r>
              <a:rPr lang="tr-TR" dirty="0" err="1" smtClean="0"/>
              <a:t>action</a:t>
            </a:r>
            <a:r>
              <a:rPr lang="tr-TR" dirty="0" smtClean="0"/>
              <a:t> of </a:t>
            </a:r>
            <a:r>
              <a:rPr lang="tr-TR" dirty="0" err="1" smtClean="0"/>
              <a:t>oncogenes</a:t>
            </a:r>
            <a:r>
              <a:rPr lang="tr-TR" dirty="0" smtClean="0"/>
              <a:t> on </a:t>
            </a:r>
            <a:r>
              <a:rPr lang="tr-TR" dirty="0" err="1" smtClean="0"/>
              <a:t>cells</a:t>
            </a:r>
            <a:r>
              <a:rPr lang="tr-TR" dirty="0" smtClean="0"/>
              <a:t>, </a:t>
            </a:r>
            <a:r>
              <a:rPr lang="tr-TR" dirty="0" err="1" smtClean="0"/>
              <a:t>carcinogenesis</a:t>
            </a:r>
            <a:r>
              <a:rPr lang="tr-TR" dirty="0" smtClean="0"/>
              <a:t> </a:t>
            </a:r>
            <a:r>
              <a:rPr lang="tr-TR" dirty="0" err="1" smtClean="0"/>
              <a:t>mechanisms</a:t>
            </a:r>
            <a:r>
              <a:rPr lang="tr-TR" dirty="0" smtClean="0"/>
              <a:t>, </a:t>
            </a:r>
            <a:r>
              <a:rPr lang="tr-TR" dirty="0" err="1" smtClean="0"/>
              <a:t>spreading</a:t>
            </a:r>
            <a:r>
              <a:rPr lang="tr-TR" dirty="0" smtClean="0"/>
              <a:t> </a:t>
            </a:r>
            <a:r>
              <a:rPr lang="tr-TR" dirty="0" err="1" smtClean="0"/>
              <a:t>stages</a:t>
            </a:r>
            <a:r>
              <a:rPr lang="tr-TR" dirty="0" smtClean="0"/>
              <a:t> of </a:t>
            </a:r>
            <a:r>
              <a:rPr lang="tr-TR" dirty="0" err="1" smtClean="0"/>
              <a:t>tumor</a:t>
            </a:r>
            <a:r>
              <a:rPr lang="tr-TR" dirty="0" smtClean="0"/>
              <a:t> </a:t>
            </a:r>
            <a:r>
              <a:rPr lang="tr-TR" dirty="0" err="1" smtClean="0"/>
              <a:t>cells</a:t>
            </a:r>
            <a:r>
              <a:rPr lang="tr-TR" dirty="0" smtClean="0"/>
              <a:t> </a:t>
            </a:r>
            <a:r>
              <a:rPr lang="tr-TR" dirty="0" err="1" smtClean="0"/>
              <a:t>karyotypic</a:t>
            </a:r>
            <a:r>
              <a:rPr lang="tr-TR" dirty="0" smtClean="0"/>
              <a:t> </a:t>
            </a:r>
            <a:r>
              <a:rPr lang="tr-TR" dirty="0" err="1" smtClean="0"/>
              <a:t>changes</a:t>
            </a:r>
            <a:r>
              <a:rPr lang="tr-TR" dirty="0" smtClean="0"/>
              <a:t> in </a:t>
            </a:r>
            <a:r>
              <a:rPr lang="tr-TR" dirty="0" err="1" smtClean="0"/>
              <a:t>tumors</a:t>
            </a:r>
            <a:r>
              <a:rPr lang="tr-TR" dirty="0" smtClean="0"/>
              <a:t>, </a:t>
            </a:r>
            <a:r>
              <a:rPr lang="tr-TR" dirty="0" err="1" smtClean="0"/>
              <a:t>tumor</a:t>
            </a:r>
            <a:r>
              <a:rPr lang="tr-TR" dirty="0" smtClean="0"/>
              <a:t> </a:t>
            </a:r>
            <a:r>
              <a:rPr lang="tr-TR" dirty="0" err="1" smtClean="0"/>
              <a:t>angiogenesis</a:t>
            </a:r>
            <a:r>
              <a:rPr lang="tr-TR" dirty="0" smtClean="0"/>
              <a:t>, </a:t>
            </a:r>
            <a:r>
              <a:rPr lang="tr-TR" dirty="0" err="1" smtClean="0"/>
              <a:t>cancer</a:t>
            </a:r>
            <a:r>
              <a:rPr lang="tr-TR" dirty="0" smtClean="0"/>
              <a:t> </a:t>
            </a:r>
            <a:r>
              <a:rPr lang="tr-TR" dirty="0" err="1" smtClean="0"/>
              <a:t>cachexia</a:t>
            </a:r>
            <a:r>
              <a:rPr lang="tr-TR" dirty="0" smtClean="0"/>
              <a:t>, </a:t>
            </a:r>
            <a:r>
              <a:rPr lang="tr-TR" dirty="0" err="1" smtClean="0"/>
              <a:t>cancer</a:t>
            </a:r>
            <a:r>
              <a:rPr lang="tr-TR" dirty="0" smtClean="0"/>
              <a:t> </a:t>
            </a:r>
            <a:r>
              <a:rPr lang="tr-TR" dirty="0" err="1" smtClean="0"/>
              <a:t>staging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grading</a:t>
            </a:r>
            <a:r>
              <a:rPr lang="tr-TR" dirty="0" smtClean="0"/>
              <a:t>, 	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85786" y="1643050"/>
            <a:ext cx="7472386" cy="4525963"/>
          </a:xfrm>
        </p:spPr>
        <p:txBody>
          <a:bodyPr>
            <a:normAutofit fontScale="92500"/>
          </a:bodyPr>
          <a:lstStyle/>
          <a:p>
            <a:pPr algn="just"/>
            <a:r>
              <a:rPr lang="tr-TR" dirty="0" smtClean="0"/>
              <a:t>anti-</a:t>
            </a:r>
            <a:r>
              <a:rPr lang="tr-TR" dirty="0" err="1" smtClean="0"/>
              <a:t>tumor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r>
              <a:rPr lang="tr-TR" dirty="0" smtClean="0"/>
              <a:t> </a:t>
            </a:r>
            <a:r>
              <a:rPr lang="tr-TR" dirty="0" err="1" smtClean="0"/>
              <a:t>mechanisms</a:t>
            </a:r>
            <a:r>
              <a:rPr lang="tr-TR" dirty="0" smtClean="0"/>
              <a:t>, </a:t>
            </a:r>
            <a:r>
              <a:rPr lang="tr-TR" dirty="0" err="1" smtClean="0"/>
              <a:t>paraneoplastic</a:t>
            </a:r>
            <a:r>
              <a:rPr lang="tr-TR" dirty="0" smtClean="0"/>
              <a:t> </a:t>
            </a:r>
            <a:r>
              <a:rPr lang="tr-TR" dirty="0" err="1" smtClean="0"/>
              <a:t>syndromes</a:t>
            </a:r>
            <a:r>
              <a:rPr lang="tr-TR" dirty="0" smtClean="0"/>
              <a:t>, </a:t>
            </a:r>
            <a:r>
              <a:rPr lang="tr-TR" dirty="0" err="1" smtClean="0"/>
              <a:t>tumor</a:t>
            </a:r>
            <a:r>
              <a:rPr lang="tr-TR" dirty="0" smtClean="0"/>
              <a:t> </a:t>
            </a:r>
            <a:r>
              <a:rPr lang="tr-TR" dirty="0" err="1" smtClean="0"/>
              <a:t>antigens</a:t>
            </a:r>
            <a:r>
              <a:rPr lang="tr-TR" dirty="0" smtClean="0"/>
              <a:t>, </a:t>
            </a:r>
            <a:r>
              <a:rPr lang="tr-TR" dirty="0" err="1" smtClean="0"/>
              <a:t>tumor</a:t>
            </a:r>
            <a:r>
              <a:rPr lang="tr-TR" dirty="0" smtClean="0"/>
              <a:t> </a:t>
            </a:r>
            <a:r>
              <a:rPr lang="tr-TR" dirty="0" err="1" smtClean="0"/>
              <a:t>immunology</a:t>
            </a:r>
            <a:r>
              <a:rPr lang="tr-TR" dirty="0" smtClean="0"/>
              <a:t>, </a:t>
            </a:r>
            <a:r>
              <a:rPr lang="tr-TR" dirty="0" err="1" smtClean="0"/>
              <a:t>immunological</a:t>
            </a:r>
            <a:r>
              <a:rPr lang="tr-TR" dirty="0" smtClean="0"/>
              <a:t> </a:t>
            </a:r>
            <a:r>
              <a:rPr lang="tr-TR" dirty="0" err="1" smtClean="0"/>
              <a:t>escape</a:t>
            </a:r>
            <a:r>
              <a:rPr lang="tr-TR" dirty="0" smtClean="0"/>
              <a:t> </a:t>
            </a:r>
            <a:r>
              <a:rPr lang="tr-TR" dirty="0" err="1" smtClean="0"/>
              <a:t>mechanisms</a:t>
            </a:r>
            <a:r>
              <a:rPr lang="tr-TR" dirty="0" smtClean="0"/>
              <a:t>, </a:t>
            </a:r>
            <a:r>
              <a:rPr lang="tr-TR" dirty="0" err="1" smtClean="0"/>
              <a:t>immune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</a:t>
            </a:r>
            <a:r>
              <a:rPr lang="tr-TR" dirty="0" err="1" smtClean="0"/>
              <a:t>neoplasms</a:t>
            </a:r>
            <a:r>
              <a:rPr lang="tr-TR" dirty="0" smtClean="0"/>
              <a:t>, </a:t>
            </a:r>
            <a:r>
              <a:rPr lang="tr-TR" dirty="0" err="1" smtClean="0"/>
              <a:t>diagnostic</a:t>
            </a:r>
            <a:r>
              <a:rPr lang="tr-TR" dirty="0" smtClean="0"/>
              <a:t> </a:t>
            </a:r>
            <a:r>
              <a:rPr lang="tr-TR" dirty="0" err="1" smtClean="0"/>
              <a:t>methods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cancer</a:t>
            </a:r>
            <a:r>
              <a:rPr lang="tr-TR" dirty="0" smtClean="0"/>
              <a:t>, </a:t>
            </a:r>
            <a:r>
              <a:rPr lang="tr-TR" dirty="0" err="1" smtClean="0"/>
              <a:t>immunophenotyping</a:t>
            </a:r>
            <a:r>
              <a:rPr lang="tr-TR" dirty="0" smtClean="0"/>
              <a:t>, </a:t>
            </a:r>
            <a:r>
              <a:rPr lang="tr-TR" dirty="0" err="1" smtClean="0"/>
              <a:t>common</a:t>
            </a:r>
            <a:r>
              <a:rPr lang="tr-TR" dirty="0" smtClean="0"/>
              <a:t> </a:t>
            </a:r>
            <a:r>
              <a:rPr lang="tr-TR" dirty="0" err="1" smtClean="0"/>
              <a:t>cancer</a:t>
            </a:r>
            <a:r>
              <a:rPr lang="tr-TR" dirty="0" smtClean="0"/>
              <a:t> </a:t>
            </a:r>
            <a:r>
              <a:rPr lang="tr-TR" dirty="0" err="1" smtClean="0"/>
              <a:t>types</a:t>
            </a:r>
            <a:r>
              <a:rPr lang="tr-TR" dirty="0" smtClean="0"/>
              <a:t>, </a:t>
            </a:r>
            <a:r>
              <a:rPr lang="tr-TR" dirty="0" err="1" smtClean="0"/>
              <a:t>methods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in </a:t>
            </a:r>
            <a:r>
              <a:rPr lang="tr-TR" dirty="0" err="1" smtClean="0"/>
              <a:t>cancer</a:t>
            </a:r>
            <a:r>
              <a:rPr lang="tr-TR" dirty="0" smtClean="0"/>
              <a:t> </a:t>
            </a:r>
            <a:r>
              <a:rPr lang="tr-TR" dirty="0" err="1" smtClean="0"/>
              <a:t>treatment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new</a:t>
            </a:r>
            <a:r>
              <a:rPr lang="tr-TR" dirty="0" smtClean="0"/>
              <a:t> </a:t>
            </a:r>
            <a:r>
              <a:rPr lang="tr-TR" dirty="0" err="1" smtClean="0"/>
              <a:t>developments</a:t>
            </a:r>
            <a:r>
              <a:rPr lang="tr-TR" dirty="0" smtClean="0"/>
              <a:t>, </a:t>
            </a:r>
            <a:r>
              <a:rPr lang="tr-TR" dirty="0" err="1" smtClean="0"/>
              <a:t>comparative</a:t>
            </a:r>
            <a:r>
              <a:rPr lang="tr-TR" dirty="0" smtClean="0"/>
              <a:t> </a:t>
            </a:r>
            <a:r>
              <a:rPr lang="tr-TR" dirty="0" err="1" smtClean="0"/>
              <a:t>examination</a:t>
            </a:r>
            <a:r>
              <a:rPr lang="tr-TR" dirty="0" smtClean="0"/>
              <a:t> of </a:t>
            </a:r>
            <a:r>
              <a:rPr lang="tr-TR" dirty="0" err="1" smtClean="0"/>
              <a:t>cancer</a:t>
            </a:r>
            <a:r>
              <a:rPr lang="tr-TR" dirty="0" smtClean="0"/>
              <a:t> </a:t>
            </a:r>
            <a:r>
              <a:rPr lang="tr-TR" dirty="0" err="1" smtClean="0"/>
              <a:t>tissue</a:t>
            </a:r>
            <a:r>
              <a:rPr lang="tr-TR" dirty="0" smtClean="0"/>
              <a:t> </a:t>
            </a:r>
            <a:r>
              <a:rPr lang="tr-TR" dirty="0" err="1" smtClean="0"/>
              <a:t>sections</a:t>
            </a:r>
            <a:r>
              <a:rPr lang="tr-TR" dirty="0" smtClean="0"/>
              <a:t> in </a:t>
            </a:r>
            <a:r>
              <a:rPr lang="tr-TR" dirty="0" err="1" smtClean="0"/>
              <a:t>light</a:t>
            </a:r>
            <a:r>
              <a:rPr lang="tr-TR" dirty="0" smtClean="0"/>
              <a:t> </a:t>
            </a:r>
            <a:r>
              <a:rPr lang="tr-TR" dirty="0" err="1" smtClean="0"/>
              <a:t>microscope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428596" y="214290"/>
            <a:ext cx="8229600" cy="1143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Course content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tr-TR" dirty="0" err="1" smtClean="0"/>
              <a:t>Course</a:t>
            </a:r>
            <a:r>
              <a:rPr lang="tr-TR" dirty="0" smtClean="0"/>
              <a:t> </a:t>
            </a:r>
            <a:r>
              <a:rPr lang="tr-TR" dirty="0" err="1" smtClean="0"/>
              <a:t>goals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algn="just"/>
            <a:r>
              <a:rPr lang="tr-TR" dirty="0" smtClean="0"/>
              <a:t>T</a:t>
            </a:r>
            <a:r>
              <a:rPr lang="en-US" dirty="0" smtClean="0"/>
              <a:t>o give basic information about the structure, morphological and molecular properties of cancer cell theoretically and practically</a:t>
            </a:r>
            <a:endParaRPr lang="tr-TR" dirty="0" smtClean="0"/>
          </a:p>
          <a:p>
            <a:pPr algn="just"/>
            <a:r>
              <a:rPr lang="en-US" dirty="0" smtClean="0"/>
              <a:t>effective mechanisms against carcinogenesis</a:t>
            </a:r>
            <a:endParaRPr lang="tr-TR" dirty="0" smtClean="0"/>
          </a:p>
          <a:p>
            <a:pPr algn="just"/>
            <a:r>
              <a:rPr lang="en-US" dirty="0" smtClean="0"/>
              <a:t>metastasis and cancer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</a:t>
            </a:r>
            <a:r>
              <a:rPr lang="tr-TR" dirty="0" err="1" smtClean="0"/>
              <a:t>Recommended</a:t>
            </a:r>
            <a:r>
              <a:rPr lang="tr-TR" dirty="0" smtClean="0"/>
              <a:t> </a:t>
            </a:r>
            <a:r>
              <a:rPr lang="tr-TR" dirty="0" err="1" smtClean="0"/>
              <a:t>Sources</a:t>
            </a:r>
            <a:r>
              <a:rPr lang="tr-TR" dirty="0" smtClean="0"/>
              <a:t> </a:t>
            </a:r>
            <a:r>
              <a:rPr lang="tr-TR" b="1" i="1" dirty="0" smtClean="0"/>
              <a:t>	</a:t>
            </a:r>
            <a:br>
              <a:rPr lang="tr-TR" b="1" i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en-US" dirty="0" smtClean="0"/>
              <a:t> 1)Weinberg RA. The Biology of Cancer. First edition. Garland Science, 2006. </a:t>
            </a:r>
          </a:p>
          <a:p>
            <a:endParaRPr lang="tr-TR" dirty="0" smtClean="0"/>
          </a:p>
          <a:p>
            <a:r>
              <a:rPr lang="en-US" dirty="0" smtClean="0"/>
              <a:t>2)Pecorino L. Molecular Biology of Cancer – Mechanisms, Targets &amp; Therapeutics. Oxford University Press, 2008. </a:t>
            </a:r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tr-TR" dirty="0" err="1" smtClean="0"/>
              <a:t>Neoplasia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presence or formation of new, abnormal growth of tissue.</a:t>
            </a:r>
            <a:endParaRPr lang="tr-TR" dirty="0" smtClean="0"/>
          </a:p>
          <a:p>
            <a:endParaRPr lang="tr-TR" dirty="0" smtClean="0"/>
          </a:p>
          <a:p>
            <a:pPr>
              <a:buNone/>
            </a:pPr>
            <a:r>
              <a:rPr lang="tr-TR" dirty="0" err="1" smtClean="0"/>
              <a:t>neoplastic</a:t>
            </a:r>
            <a:r>
              <a:rPr lang="tr-TR" dirty="0" smtClean="0"/>
              <a:t> </a:t>
            </a:r>
            <a:r>
              <a:rPr lang="tr-TR" dirty="0" err="1" smtClean="0"/>
              <a:t>transformation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en-US" dirty="0" smtClean="0"/>
              <a:t>From normal form of cell 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tr-TR" dirty="0" smtClean="0"/>
              <a:t>                       </a:t>
            </a:r>
          </a:p>
          <a:p>
            <a:pPr>
              <a:buNone/>
            </a:pPr>
            <a:r>
              <a:rPr lang="tr-TR" dirty="0" smtClean="0"/>
              <a:t>                           </a:t>
            </a:r>
            <a:r>
              <a:rPr lang="en-US" dirty="0" smtClean="0"/>
              <a:t>tumor cell shape</a:t>
            </a:r>
            <a:endParaRPr lang="tr-TR" dirty="0"/>
          </a:p>
        </p:txBody>
      </p:sp>
      <p:sp>
        <p:nvSpPr>
          <p:cNvPr id="4" name="3 Aşağı Ok"/>
          <p:cNvSpPr/>
          <p:nvPr/>
        </p:nvSpPr>
        <p:spPr>
          <a:xfrm>
            <a:off x="3929058" y="4214818"/>
            <a:ext cx="642942" cy="1000132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Benign</a:t>
            </a:r>
            <a:r>
              <a:rPr lang="tr-TR" dirty="0" smtClean="0"/>
              <a:t> </a:t>
            </a:r>
            <a:r>
              <a:rPr lang="tr-TR" dirty="0" err="1" smtClean="0"/>
              <a:t>neoplasms</a:t>
            </a:r>
            <a:endParaRPr lang="tr-TR" dirty="0" smtClean="0"/>
          </a:p>
          <a:p>
            <a:r>
              <a:rPr lang="tr-TR" dirty="0" err="1" smtClean="0"/>
              <a:t>Malignant</a:t>
            </a:r>
            <a:r>
              <a:rPr lang="tr-TR" dirty="0" smtClean="0"/>
              <a:t> </a:t>
            </a:r>
            <a:r>
              <a:rPr lang="tr-TR" dirty="0" err="1" smtClean="0"/>
              <a:t>neoplasms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Components</a:t>
            </a:r>
            <a:r>
              <a:rPr lang="tr-TR" dirty="0" smtClean="0"/>
              <a:t> of </a:t>
            </a:r>
            <a:r>
              <a:rPr lang="tr-TR" dirty="0" err="1" smtClean="0"/>
              <a:t>neoplasms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                                          </a:t>
            </a:r>
            <a:r>
              <a:rPr lang="tr-TR" dirty="0" err="1" smtClean="0"/>
              <a:t>Parenchym</a:t>
            </a:r>
            <a:r>
              <a:rPr lang="tr-TR" dirty="0" smtClean="0"/>
              <a:t>+</a:t>
            </a:r>
            <a:r>
              <a:rPr lang="tr-TR" b="1" dirty="0" smtClean="0"/>
              <a:t> </a:t>
            </a:r>
            <a:r>
              <a:rPr lang="tr-TR" dirty="0" err="1" smtClean="0"/>
              <a:t>Stroma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Characteristic</a:t>
            </a:r>
            <a:r>
              <a:rPr lang="en-US" i="1" dirty="0" smtClean="0"/>
              <a:t> </a:t>
            </a:r>
            <a:r>
              <a:rPr lang="en-US" b="1" i="1" dirty="0" smtClean="0"/>
              <a:t>features</a:t>
            </a:r>
            <a:r>
              <a:rPr lang="en-US" i="1" dirty="0" smtClean="0"/>
              <a:t> </a:t>
            </a:r>
            <a:r>
              <a:rPr lang="en-US" dirty="0" smtClean="0"/>
              <a:t>of neoplasm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Self-sufficiency in growth signals</a:t>
            </a:r>
            <a:endParaRPr lang="tr-TR" dirty="0" smtClean="0"/>
          </a:p>
          <a:p>
            <a:r>
              <a:rPr lang="en-US" dirty="0" smtClean="0"/>
              <a:t>Insensitivity to anti-growth signals</a:t>
            </a:r>
            <a:endParaRPr lang="tr-TR" dirty="0" smtClean="0"/>
          </a:p>
          <a:p>
            <a:r>
              <a:rPr lang="en-US" dirty="0" smtClean="0"/>
              <a:t>Uncontrolled and unlimited reproduction</a:t>
            </a:r>
            <a:endParaRPr lang="tr-TR" dirty="0" smtClean="0"/>
          </a:p>
          <a:p>
            <a:r>
              <a:rPr lang="en-US" dirty="0" smtClean="0"/>
              <a:t>Ongoing angiogenesis</a:t>
            </a:r>
            <a:endParaRPr lang="tr-TR" dirty="0" smtClean="0"/>
          </a:p>
          <a:p>
            <a:r>
              <a:rPr lang="en-US" dirty="0" smtClean="0"/>
              <a:t>Tissue invasion and metastasis ability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246</Words>
  <PresentationFormat>Ekran Gösterisi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BIO 478</vt:lpstr>
      <vt:lpstr>Course content</vt:lpstr>
      <vt:lpstr>Slayt 3</vt:lpstr>
      <vt:lpstr>Course goals</vt:lpstr>
      <vt:lpstr>  Recommended Sources   </vt:lpstr>
      <vt:lpstr>Neoplasia</vt:lpstr>
      <vt:lpstr>Slayt 7</vt:lpstr>
      <vt:lpstr>Characteristic features of neoplasm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 478</dc:title>
  <dc:creator>User</dc:creator>
  <cp:lastModifiedBy>User</cp:lastModifiedBy>
  <cp:revision>4</cp:revision>
  <dcterms:created xsi:type="dcterms:W3CDTF">2020-01-31T20:43:30Z</dcterms:created>
  <dcterms:modified xsi:type="dcterms:W3CDTF">2020-01-31T20:58:36Z</dcterms:modified>
</cp:coreProperties>
</file>