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74" r:id="rId7"/>
    <p:sldId id="276" r:id="rId8"/>
    <p:sldId id="263" r:id="rId9"/>
    <p:sldId id="260" r:id="rId10"/>
    <p:sldId id="262" r:id="rId11"/>
    <p:sldId id="264" r:id="rId12"/>
    <p:sldId id="265" r:id="rId13"/>
    <p:sldId id="266" r:id="rId14"/>
    <p:sldId id="267" r:id="rId15"/>
    <p:sldId id="277" r:id="rId16"/>
    <p:sldId id="268" r:id="rId17"/>
    <p:sldId id="269" r:id="rId18"/>
    <p:sldId id="278" r:id="rId19"/>
    <p:sldId id="270" r:id="rId20"/>
    <p:sldId id="279" r:id="rId21"/>
    <p:sldId id="280" r:id="rId22"/>
    <p:sldId id="271" r:id="rId23"/>
    <p:sldId id="272" r:id="rId24"/>
    <p:sldId id="273" r:id="rId25"/>
    <p:sldId id="275" r:id="rId2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57" d="100"/>
          <a:sy n="57" d="100"/>
        </p:scale>
        <p:origin x="78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0204-C635-4F75-9B56-1315F74A99D3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1061F-6D70-4909-9AFA-E4EB8913A4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1314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0204-C635-4F75-9B56-1315F74A99D3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1061F-6D70-4909-9AFA-E4EB8913A4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6706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0204-C635-4F75-9B56-1315F74A99D3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1061F-6D70-4909-9AFA-E4EB8913A4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1573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0204-C635-4F75-9B56-1315F74A99D3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1061F-6D70-4909-9AFA-E4EB8913A4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5100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0204-C635-4F75-9B56-1315F74A99D3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1061F-6D70-4909-9AFA-E4EB8913A4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7948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0204-C635-4F75-9B56-1315F74A99D3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1061F-6D70-4909-9AFA-E4EB8913A4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2458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0204-C635-4F75-9B56-1315F74A99D3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1061F-6D70-4909-9AFA-E4EB8913A4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1464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0204-C635-4F75-9B56-1315F74A99D3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1061F-6D70-4909-9AFA-E4EB8913A4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6468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0204-C635-4F75-9B56-1315F74A99D3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1061F-6D70-4909-9AFA-E4EB8913A4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5673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0204-C635-4F75-9B56-1315F74A99D3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1061F-6D70-4909-9AFA-E4EB8913A4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5386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0204-C635-4F75-9B56-1315F74A99D3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1061F-6D70-4909-9AFA-E4EB8913A4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8114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10204-C635-4F75-9B56-1315F74A99D3}" type="datetimeFigureOut">
              <a:rPr lang="tr-TR" smtClean="0"/>
              <a:t>8.3.2018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C1061F-6D70-4909-9AFA-E4EB8913A4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3646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Week</a:t>
            </a:r>
            <a:r>
              <a:rPr lang="tr-TR" dirty="0" smtClean="0"/>
              <a:t> 12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Immunomodulators</a:t>
            </a:r>
            <a:r>
              <a:rPr lang="tr-TR" dirty="0" smtClean="0"/>
              <a:t>, </a:t>
            </a:r>
            <a:r>
              <a:rPr lang="tr-TR" dirty="0" err="1" smtClean="0"/>
              <a:t>immunostimulants</a:t>
            </a:r>
            <a:r>
              <a:rPr lang="tr-TR" dirty="0" smtClean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immunotherapies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635572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2197" y="155497"/>
            <a:ext cx="10515600" cy="1325563"/>
          </a:xfrm>
        </p:spPr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001" y="365125"/>
            <a:ext cx="5418666" cy="5964051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sp>
        <p:nvSpPr>
          <p:cNvPr id="5" name="Satır Belirtme Çizgisi 1 4"/>
          <p:cNvSpPr/>
          <p:nvPr/>
        </p:nvSpPr>
        <p:spPr>
          <a:xfrm>
            <a:off x="5858932" y="9525"/>
            <a:ext cx="2794001" cy="633942"/>
          </a:xfrm>
          <a:prstGeom prst="borderCallout1">
            <a:avLst>
              <a:gd name="adj1" fmla="val 53634"/>
              <a:gd name="adj2" fmla="val 24"/>
              <a:gd name="adj3" fmla="val 99237"/>
              <a:gd name="adj4" fmla="val -6083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Glucocorticoids</a:t>
            </a:r>
            <a:endParaRPr lang="tr-TR" dirty="0"/>
          </a:p>
        </p:txBody>
      </p:sp>
      <p:sp>
        <p:nvSpPr>
          <p:cNvPr id="6" name="Satır Belirtme Çizgisi 1 5"/>
          <p:cNvSpPr/>
          <p:nvPr/>
        </p:nvSpPr>
        <p:spPr>
          <a:xfrm>
            <a:off x="5672667" y="850106"/>
            <a:ext cx="2794001" cy="633942"/>
          </a:xfrm>
          <a:prstGeom prst="borderCallout1">
            <a:avLst>
              <a:gd name="adj1" fmla="val 53634"/>
              <a:gd name="adj2" fmla="val 24"/>
              <a:gd name="adj3" fmla="val 109921"/>
              <a:gd name="adj4" fmla="val -105079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Antimetabolytes</a:t>
            </a:r>
            <a:endParaRPr lang="tr-TR" dirty="0" smtClean="0"/>
          </a:p>
          <a:p>
            <a:pPr algn="ctr"/>
            <a:r>
              <a:rPr lang="tr-TR" dirty="0" err="1" smtClean="0"/>
              <a:t>Alkylating</a:t>
            </a:r>
            <a:r>
              <a:rPr lang="tr-TR" dirty="0" smtClean="0"/>
              <a:t> </a:t>
            </a:r>
            <a:r>
              <a:rPr lang="tr-TR" dirty="0" err="1" smtClean="0"/>
              <a:t>agents</a:t>
            </a:r>
            <a:endParaRPr lang="tr-TR" dirty="0"/>
          </a:p>
        </p:txBody>
      </p:sp>
      <p:sp>
        <p:nvSpPr>
          <p:cNvPr id="7" name="Satır Belirtme Çizgisi 1 6"/>
          <p:cNvSpPr/>
          <p:nvPr/>
        </p:nvSpPr>
        <p:spPr>
          <a:xfrm>
            <a:off x="8246534" y="2046288"/>
            <a:ext cx="2794001" cy="633942"/>
          </a:xfrm>
          <a:prstGeom prst="borderCallout1">
            <a:avLst>
              <a:gd name="adj1" fmla="val 53634"/>
              <a:gd name="adj2" fmla="val 24"/>
              <a:gd name="adj3" fmla="val 40472"/>
              <a:gd name="adj4" fmla="val -119018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Cyclosporine</a:t>
            </a:r>
            <a:endParaRPr lang="tr-TR" dirty="0" smtClean="0"/>
          </a:p>
          <a:p>
            <a:pPr algn="ctr"/>
            <a:r>
              <a:rPr lang="tr-TR" dirty="0" err="1" smtClean="0"/>
              <a:t>Tacrolymus</a:t>
            </a:r>
            <a:r>
              <a:rPr lang="tr-TR" dirty="0" smtClean="0"/>
              <a:t>, </a:t>
            </a:r>
            <a:r>
              <a:rPr lang="tr-TR" dirty="0" err="1" smtClean="0"/>
              <a:t>Sirolimus</a:t>
            </a:r>
            <a:endParaRPr lang="tr-TR" dirty="0"/>
          </a:p>
        </p:txBody>
      </p:sp>
      <p:sp>
        <p:nvSpPr>
          <p:cNvPr id="8" name="Satır Belirtme Çizgisi 1 7"/>
          <p:cNvSpPr/>
          <p:nvPr/>
        </p:nvSpPr>
        <p:spPr>
          <a:xfrm>
            <a:off x="9143998" y="1384752"/>
            <a:ext cx="2794001" cy="633942"/>
          </a:xfrm>
          <a:prstGeom prst="borderCallout1">
            <a:avLst>
              <a:gd name="adj1" fmla="val 56305"/>
              <a:gd name="adj2" fmla="val 24"/>
              <a:gd name="adj3" fmla="val 406"/>
              <a:gd name="adj4" fmla="val -45685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Cyclophosphamide</a:t>
            </a:r>
            <a:endParaRPr lang="tr-TR" dirty="0"/>
          </a:p>
        </p:txBody>
      </p:sp>
      <p:sp>
        <p:nvSpPr>
          <p:cNvPr id="9" name="Satır Belirtme Çizgisi 1 8"/>
          <p:cNvSpPr/>
          <p:nvPr/>
        </p:nvSpPr>
        <p:spPr>
          <a:xfrm>
            <a:off x="9237129" y="138903"/>
            <a:ext cx="2954871" cy="1078293"/>
          </a:xfrm>
          <a:prstGeom prst="borderCallout1">
            <a:avLst>
              <a:gd name="adj1" fmla="val 56305"/>
              <a:gd name="adj2" fmla="val 24"/>
              <a:gd name="adj3" fmla="val 85882"/>
              <a:gd name="adj4" fmla="val -46291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Azathioprine</a:t>
            </a:r>
            <a:endParaRPr lang="tr-TR" dirty="0" smtClean="0"/>
          </a:p>
          <a:p>
            <a:pPr algn="ctr"/>
            <a:r>
              <a:rPr lang="tr-TR" dirty="0" err="1" smtClean="0"/>
              <a:t>Methotraxate</a:t>
            </a:r>
            <a:endParaRPr lang="tr-TR" dirty="0" smtClean="0"/>
          </a:p>
          <a:p>
            <a:pPr algn="ctr"/>
            <a:r>
              <a:rPr lang="tr-TR" dirty="0" err="1" smtClean="0"/>
              <a:t>Mycophenolyte</a:t>
            </a:r>
            <a:r>
              <a:rPr lang="tr-TR" dirty="0" smtClean="0"/>
              <a:t> </a:t>
            </a:r>
            <a:r>
              <a:rPr lang="tr-TR" dirty="0" err="1" smtClean="0"/>
              <a:t>mofetil</a:t>
            </a:r>
            <a:endParaRPr lang="tr-TR" dirty="0" smtClean="0"/>
          </a:p>
          <a:p>
            <a:pPr algn="ctr"/>
            <a:r>
              <a:rPr lang="tr-TR" dirty="0" err="1" smtClean="0"/>
              <a:t>Leflunamide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174928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Glucocorticoids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Downregulate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inflammatory</a:t>
            </a:r>
            <a:r>
              <a:rPr lang="tr-TR" dirty="0" smtClean="0"/>
              <a:t> </a:t>
            </a:r>
            <a:r>
              <a:rPr lang="tr-TR" dirty="0" err="1" smtClean="0"/>
              <a:t>mediators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36690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Antimetabolites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 smtClean="0"/>
              <a:t>Azathioprine</a:t>
            </a:r>
            <a:endParaRPr lang="tr-TR" dirty="0" smtClean="0"/>
          </a:p>
          <a:p>
            <a:r>
              <a:rPr lang="tr-TR" dirty="0" err="1" smtClean="0"/>
              <a:t>Prodrug</a:t>
            </a:r>
            <a:r>
              <a:rPr lang="tr-TR" dirty="0" smtClean="0"/>
              <a:t> of 6 </a:t>
            </a:r>
            <a:r>
              <a:rPr lang="tr-TR" dirty="0" err="1" smtClean="0"/>
              <a:t>mercapto</a:t>
            </a:r>
            <a:r>
              <a:rPr lang="tr-TR" dirty="0" smtClean="0"/>
              <a:t> </a:t>
            </a:r>
            <a:r>
              <a:rPr lang="tr-TR" dirty="0" err="1" smtClean="0"/>
              <a:t>purine</a:t>
            </a:r>
            <a:endParaRPr lang="tr-TR" dirty="0" smtClean="0"/>
          </a:p>
          <a:p>
            <a:r>
              <a:rPr lang="tr-TR" dirty="0" err="1" smtClean="0"/>
              <a:t>Slow</a:t>
            </a:r>
            <a:r>
              <a:rPr lang="tr-TR" dirty="0" smtClean="0"/>
              <a:t> </a:t>
            </a:r>
            <a:r>
              <a:rPr lang="tr-TR" dirty="0" err="1" smtClean="0"/>
              <a:t>release</a:t>
            </a:r>
            <a:r>
              <a:rPr lang="tr-TR" dirty="0" smtClean="0"/>
              <a:t> of 6 </a:t>
            </a:r>
            <a:r>
              <a:rPr lang="tr-TR" dirty="0" err="1" smtClean="0"/>
              <a:t>mercaptopurine</a:t>
            </a:r>
            <a:endParaRPr lang="tr-TR" dirty="0" smtClean="0"/>
          </a:p>
          <a:p>
            <a:r>
              <a:rPr lang="tr-TR" dirty="0" err="1" smtClean="0"/>
              <a:t>pemphigus</a:t>
            </a:r>
            <a:r>
              <a:rPr lang="tr-TR" dirty="0" smtClean="0"/>
              <a:t> </a:t>
            </a:r>
            <a:r>
              <a:rPr lang="tr-TR" dirty="0" err="1" smtClean="0"/>
              <a:t>disorders</a:t>
            </a:r>
            <a:r>
              <a:rPr lang="tr-TR" dirty="0" smtClean="0"/>
              <a:t>, </a:t>
            </a:r>
            <a:r>
              <a:rPr lang="tr-TR" dirty="0" err="1" smtClean="0"/>
              <a:t>bullous</a:t>
            </a:r>
            <a:r>
              <a:rPr lang="tr-TR" dirty="0" smtClean="0"/>
              <a:t> </a:t>
            </a:r>
            <a:r>
              <a:rPr lang="tr-TR" dirty="0" err="1" smtClean="0"/>
              <a:t>pemphigoid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SLE in </a:t>
            </a:r>
            <a:r>
              <a:rPr lang="tr-TR" dirty="0" err="1" smtClean="0"/>
              <a:t>dogs</a:t>
            </a:r>
            <a:r>
              <a:rPr lang="tr-TR" dirty="0" smtClean="0"/>
              <a:t>, </a:t>
            </a:r>
            <a:r>
              <a:rPr lang="tr-TR" dirty="0" err="1" smtClean="0"/>
              <a:t>ocular</a:t>
            </a:r>
            <a:r>
              <a:rPr lang="tr-TR" dirty="0" smtClean="0"/>
              <a:t> </a:t>
            </a:r>
            <a:r>
              <a:rPr lang="tr-TR" dirty="0" err="1" smtClean="0"/>
              <a:t>inflammation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uveodermatologic</a:t>
            </a:r>
            <a:r>
              <a:rPr lang="tr-TR" dirty="0" smtClean="0"/>
              <a:t> </a:t>
            </a:r>
            <a:r>
              <a:rPr lang="tr-TR" dirty="0" err="1" smtClean="0"/>
              <a:t>syndrome</a:t>
            </a:r>
            <a:r>
              <a:rPr lang="tr-TR" dirty="0" smtClean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histiocytomas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 smtClean="0"/>
              <a:t>Methotraxate</a:t>
            </a:r>
            <a:r>
              <a:rPr lang="tr-TR" dirty="0" smtClean="0"/>
              <a:t>/MTX</a:t>
            </a:r>
          </a:p>
          <a:p>
            <a:r>
              <a:rPr lang="tr-TR" dirty="0" err="1" smtClean="0"/>
              <a:t>Increase</a:t>
            </a:r>
            <a:r>
              <a:rPr lang="tr-TR" dirty="0" smtClean="0"/>
              <a:t> </a:t>
            </a:r>
            <a:r>
              <a:rPr lang="tr-TR" dirty="0" err="1" smtClean="0"/>
              <a:t>adenosine</a:t>
            </a:r>
            <a:r>
              <a:rPr lang="tr-TR" dirty="0"/>
              <a:t> </a:t>
            </a:r>
            <a:r>
              <a:rPr lang="tr-TR" dirty="0" smtClean="0"/>
              <a:t>(</a:t>
            </a:r>
            <a:r>
              <a:rPr lang="tr-TR" dirty="0" err="1" smtClean="0"/>
              <a:t>endogenous</a:t>
            </a:r>
            <a:r>
              <a:rPr lang="tr-TR" dirty="0" smtClean="0"/>
              <a:t> </a:t>
            </a:r>
            <a:r>
              <a:rPr lang="tr-TR" dirty="0" err="1" smtClean="0"/>
              <a:t>antiinf</a:t>
            </a:r>
            <a:r>
              <a:rPr lang="tr-TR" dirty="0" smtClean="0"/>
              <a:t>. </a:t>
            </a:r>
            <a:r>
              <a:rPr lang="tr-TR" dirty="0" err="1" smtClean="0"/>
              <a:t>Mediator</a:t>
            </a:r>
            <a:r>
              <a:rPr lang="tr-TR" dirty="0" smtClean="0"/>
              <a:t>)- </a:t>
            </a:r>
            <a:r>
              <a:rPr lang="tr-TR" dirty="0" err="1" smtClean="0"/>
              <a:t>antiinflam</a:t>
            </a:r>
            <a:r>
              <a:rPr lang="tr-TR" dirty="0" smtClean="0"/>
              <a:t>. </a:t>
            </a:r>
            <a:r>
              <a:rPr lang="tr-TR" dirty="0" err="1" smtClean="0"/>
              <a:t>Effect</a:t>
            </a:r>
            <a:endParaRPr lang="tr-TR" dirty="0" smtClean="0"/>
          </a:p>
          <a:p>
            <a:r>
              <a:rPr lang="tr-TR" dirty="0" err="1" smtClean="0"/>
              <a:t>Cause</a:t>
            </a:r>
            <a:r>
              <a:rPr lang="tr-TR" dirty="0" smtClean="0"/>
              <a:t> </a:t>
            </a:r>
            <a:r>
              <a:rPr lang="tr-TR" dirty="0" err="1" smtClean="0"/>
              <a:t>apoptosis</a:t>
            </a:r>
            <a:r>
              <a:rPr lang="tr-TR" dirty="0" smtClean="0"/>
              <a:t> of </a:t>
            </a:r>
            <a:r>
              <a:rPr lang="tr-TR" dirty="0" err="1" smtClean="0"/>
              <a:t>activated</a:t>
            </a:r>
            <a:r>
              <a:rPr lang="tr-TR" dirty="0" smtClean="0"/>
              <a:t> CD4 </a:t>
            </a:r>
            <a:r>
              <a:rPr lang="tr-TR" dirty="0" err="1" smtClean="0"/>
              <a:t>and</a:t>
            </a:r>
            <a:r>
              <a:rPr lang="tr-TR" dirty="0" smtClean="0"/>
              <a:t> CD8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690595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Antimetabolites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 smtClean="0"/>
              <a:t>Mycophenolic</a:t>
            </a:r>
            <a:r>
              <a:rPr lang="tr-TR" dirty="0" smtClean="0"/>
              <a:t> </a:t>
            </a:r>
            <a:r>
              <a:rPr lang="tr-TR" dirty="0" err="1" smtClean="0"/>
              <a:t>acid</a:t>
            </a:r>
            <a:r>
              <a:rPr lang="tr-TR" dirty="0" smtClean="0"/>
              <a:t>, </a:t>
            </a:r>
            <a:r>
              <a:rPr lang="tr-TR" dirty="0" err="1" smtClean="0"/>
              <a:t>Mycophenolate</a:t>
            </a:r>
            <a:r>
              <a:rPr lang="tr-TR" dirty="0" smtClean="0"/>
              <a:t> </a:t>
            </a:r>
            <a:r>
              <a:rPr lang="tr-TR" dirty="0" err="1" smtClean="0"/>
              <a:t>Mofetil</a:t>
            </a:r>
            <a:endParaRPr lang="tr-TR" dirty="0" smtClean="0"/>
          </a:p>
          <a:p>
            <a:r>
              <a:rPr lang="tr-TR" dirty="0" err="1" smtClean="0"/>
              <a:t>Inosine</a:t>
            </a:r>
            <a:r>
              <a:rPr lang="tr-TR" dirty="0" smtClean="0"/>
              <a:t> </a:t>
            </a:r>
            <a:r>
              <a:rPr lang="tr-TR" dirty="0" err="1" smtClean="0"/>
              <a:t>monophosphate</a:t>
            </a:r>
            <a:r>
              <a:rPr lang="tr-TR" dirty="0" smtClean="0"/>
              <a:t> </a:t>
            </a:r>
            <a:r>
              <a:rPr lang="tr-TR" dirty="0" err="1" smtClean="0"/>
              <a:t>dehydrogenase</a:t>
            </a:r>
            <a:r>
              <a:rPr lang="tr-TR" dirty="0" smtClean="0"/>
              <a:t> (rate </a:t>
            </a:r>
            <a:r>
              <a:rPr lang="tr-TR" dirty="0" err="1" smtClean="0"/>
              <a:t>limiting</a:t>
            </a:r>
            <a:r>
              <a:rPr lang="tr-TR" dirty="0" smtClean="0"/>
              <a:t> </a:t>
            </a:r>
            <a:r>
              <a:rPr lang="tr-TR" dirty="0" err="1" smtClean="0"/>
              <a:t>enzyme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formation</a:t>
            </a:r>
            <a:r>
              <a:rPr lang="tr-TR" dirty="0" smtClean="0"/>
              <a:t> of </a:t>
            </a:r>
            <a:r>
              <a:rPr lang="tr-TR" dirty="0" err="1" smtClean="0"/>
              <a:t>guanosine</a:t>
            </a:r>
            <a:r>
              <a:rPr lang="tr-TR" dirty="0" smtClean="0"/>
              <a:t>) </a:t>
            </a:r>
            <a:r>
              <a:rPr lang="tr-TR" dirty="0" err="1" smtClean="0"/>
              <a:t>inhibition-reduction</a:t>
            </a:r>
            <a:r>
              <a:rPr lang="tr-TR" dirty="0" smtClean="0"/>
              <a:t> of </a:t>
            </a:r>
            <a:r>
              <a:rPr lang="tr-TR" dirty="0" err="1" smtClean="0"/>
              <a:t>intracellular</a:t>
            </a:r>
            <a:r>
              <a:rPr lang="tr-TR" dirty="0" smtClean="0"/>
              <a:t> </a:t>
            </a:r>
            <a:r>
              <a:rPr lang="tr-TR" dirty="0" err="1" smtClean="0"/>
              <a:t>guanosine-elevation</a:t>
            </a:r>
            <a:r>
              <a:rPr lang="tr-TR" dirty="0" smtClean="0"/>
              <a:t> of </a:t>
            </a:r>
            <a:r>
              <a:rPr lang="tr-TR" dirty="0" err="1" smtClean="0"/>
              <a:t>intracellular</a:t>
            </a:r>
            <a:r>
              <a:rPr lang="tr-TR" dirty="0" smtClean="0"/>
              <a:t> </a:t>
            </a:r>
            <a:r>
              <a:rPr lang="tr-TR" dirty="0" err="1" smtClean="0"/>
              <a:t>adenosine</a:t>
            </a:r>
            <a:endParaRPr lang="tr-TR" dirty="0" smtClean="0"/>
          </a:p>
          <a:p>
            <a:r>
              <a:rPr lang="tr-TR" dirty="0" err="1" smtClean="0"/>
              <a:t>Act</a:t>
            </a:r>
            <a:r>
              <a:rPr lang="tr-TR" dirty="0" smtClean="0"/>
              <a:t> on </a:t>
            </a:r>
            <a:r>
              <a:rPr lang="tr-TR" dirty="0" err="1" smtClean="0"/>
              <a:t>lymphocytes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 smtClean="0"/>
              <a:t>Leflunomide</a:t>
            </a:r>
            <a:endParaRPr lang="tr-TR" dirty="0" smtClean="0"/>
          </a:p>
          <a:p>
            <a:r>
              <a:rPr lang="tr-TR" dirty="0" err="1" smtClean="0"/>
              <a:t>Inhibitor</a:t>
            </a:r>
            <a:r>
              <a:rPr lang="tr-TR" dirty="0" smtClean="0"/>
              <a:t> of </a:t>
            </a:r>
            <a:r>
              <a:rPr lang="tr-TR" dirty="0" err="1" smtClean="0"/>
              <a:t>pyrimidine</a:t>
            </a:r>
            <a:r>
              <a:rPr lang="tr-TR" dirty="0" smtClean="0"/>
              <a:t> </a:t>
            </a:r>
            <a:r>
              <a:rPr lang="tr-TR" dirty="0" err="1" smtClean="0"/>
              <a:t>synthesis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907026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tr-TR" dirty="0" err="1" smtClean="0"/>
              <a:t>Alkylating</a:t>
            </a:r>
            <a:r>
              <a:rPr lang="tr-TR" dirty="0" smtClean="0"/>
              <a:t> </a:t>
            </a:r>
            <a:r>
              <a:rPr lang="tr-TR" dirty="0" err="1" smtClean="0"/>
              <a:t>agents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92667" y="1325563"/>
            <a:ext cx="10761133" cy="48514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form highly reactive intermediate compound</a:t>
            </a:r>
            <a:r>
              <a:rPr lang="tr-TR" dirty="0" smtClean="0"/>
              <a:t>-</a:t>
            </a:r>
            <a:r>
              <a:rPr lang="en-US" dirty="0" smtClean="0"/>
              <a:t> transfer alkyl groups to DNA. </a:t>
            </a:r>
            <a:r>
              <a:rPr lang="tr-TR" dirty="0" smtClean="0"/>
              <a:t>	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en-US" dirty="0" smtClean="0"/>
              <a:t>miscoding of DNA strands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en-US" dirty="0" smtClean="0"/>
              <a:t>incomplete repair of alkylated segments (which leads to strand breakage or </a:t>
            </a:r>
            <a:r>
              <a:rPr lang="en-US" dirty="0" err="1" smtClean="0"/>
              <a:t>depurination</a:t>
            </a:r>
            <a:r>
              <a:rPr lang="en-US" dirty="0" smtClean="0"/>
              <a:t>)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en-US" dirty="0" smtClean="0"/>
              <a:t>excessive cross-linking of DNA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en-US" dirty="0" smtClean="0"/>
              <a:t>inhibition of strand separation at mitosis.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 err="1" smtClean="0"/>
              <a:t>Cyclophosphamide</a:t>
            </a:r>
            <a:endParaRPr lang="tr-TR" b="1" dirty="0" smtClean="0"/>
          </a:p>
          <a:p>
            <a:r>
              <a:rPr lang="tr-TR" dirty="0" err="1" smtClean="0"/>
              <a:t>Attachment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nucleophilic</a:t>
            </a:r>
            <a:r>
              <a:rPr lang="tr-TR" dirty="0" smtClean="0"/>
              <a:t> site on DNA-</a:t>
            </a:r>
            <a:r>
              <a:rPr lang="tr-TR" dirty="0" err="1" smtClean="0"/>
              <a:t>Covalent</a:t>
            </a:r>
            <a:r>
              <a:rPr lang="tr-TR" dirty="0" smtClean="0"/>
              <a:t> </a:t>
            </a:r>
            <a:r>
              <a:rPr lang="tr-TR" dirty="0" err="1" smtClean="0"/>
              <a:t>attachment</a:t>
            </a:r>
            <a:r>
              <a:rPr lang="tr-TR" dirty="0" smtClean="0"/>
              <a:t> of </a:t>
            </a:r>
            <a:r>
              <a:rPr lang="tr-TR" dirty="0" err="1" smtClean="0"/>
              <a:t>alkyl</a:t>
            </a:r>
            <a:r>
              <a:rPr lang="tr-TR" dirty="0" smtClean="0"/>
              <a:t> </a:t>
            </a:r>
            <a:r>
              <a:rPr lang="tr-TR" dirty="0" err="1" smtClean="0"/>
              <a:t>group</a:t>
            </a:r>
            <a:r>
              <a:rPr lang="tr-TR" dirty="0" smtClean="0"/>
              <a:t> </a:t>
            </a:r>
            <a:r>
              <a:rPr lang="tr-TR" dirty="0" err="1" smtClean="0"/>
              <a:t>Alkylation</a:t>
            </a:r>
            <a:r>
              <a:rPr lang="tr-TR" dirty="0" smtClean="0"/>
              <a:t> of DNA</a:t>
            </a:r>
          </a:p>
          <a:p>
            <a:r>
              <a:rPr lang="tr-TR" dirty="0" err="1" smtClean="0"/>
              <a:t>Guanosine</a:t>
            </a:r>
            <a:r>
              <a:rPr lang="tr-TR" dirty="0" smtClean="0"/>
              <a:t> </a:t>
            </a:r>
            <a:r>
              <a:rPr lang="tr-TR" dirty="0" err="1" smtClean="0"/>
              <a:t>imidazole</a:t>
            </a:r>
            <a:r>
              <a:rPr lang="tr-TR" dirty="0" smtClean="0"/>
              <a:t> </a:t>
            </a:r>
            <a:r>
              <a:rPr lang="tr-TR" dirty="0" err="1" smtClean="0"/>
              <a:t>irng</a:t>
            </a:r>
            <a:r>
              <a:rPr lang="tr-TR" dirty="0" smtClean="0"/>
              <a:t> </a:t>
            </a:r>
            <a:r>
              <a:rPr lang="tr-TR" dirty="0" err="1" smtClean="0"/>
              <a:t>cleavage-abnormal</a:t>
            </a:r>
            <a:r>
              <a:rPr lang="tr-TR" dirty="0" smtClean="0"/>
              <a:t> </a:t>
            </a:r>
            <a:r>
              <a:rPr lang="tr-TR" dirty="0" err="1" smtClean="0"/>
              <a:t>base</a:t>
            </a:r>
            <a:r>
              <a:rPr lang="tr-TR" dirty="0" smtClean="0"/>
              <a:t> </a:t>
            </a:r>
            <a:r>
              <a:rPr lang="tr-TR" dirty="0" err="1" smtClean="0"/>
              <a:t>pairing-depurin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Cytotoxicity</a:t>
            </a:r>
            <a:endParaRPr lang="tr-TR" dirty="0" smtClean="0"/>
          </a:p>
          <a:p>
            <a:r>
              <a:rPr lang="tr-TR" dirty="0" err="1" smtClean="0"/>
              <a:t>Remember</a:t>
            </a:r>
            <a:r>
              <a:rPr lang="tr-TR" dirty="0" smtClean="0"/>
              <a:t>- </a:t>
            </a:r>
            <a:r>
              <a:rPr lang="tr-TR" dirty="0" err="1" smtClean="0"/>
              <a:t>lymphoma</a:t>
            </a:r>
            <a:r>
              <a:rPr lang="tr-TR" dirty="0" smtClean="0"/>
              <a:t> in </a:t>
            </a:r>
            <a:r>
              <a:rPr lang="tr-TR" dirty="0" err="1" smtClean="0"/>
              <a:t>dogs</a:t>
            </a:r>
            <a:r>
              <a:rPr lang="tr-TR" dirty="0" smtClean="0"/>
              <a:t>; </a:t>
            </a:r>
            <a:r>
              <a:rPr lang="tr-TR" dirty="0" err="1" smtClean="0"/>
              <a:t>also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types</a:t>
            </a:r>
            <a:r>
              <a:rPr lang="tr-TR" dirty="0" smtClean="0"/>
              <a:t> of </a:t>
            </a:r>
            <a:r>
              <a:rPr lang="tr-TR" dirty="0" err="1" smtClean="0"/>
              <a:t>cancers</a:t>
            </a:r>
            <a:r>
              <a:rPr lang="tr-TR" dirty="0" smtClean="0"/>
              <a:t>, </a:t>
            </a:r>
            <a:r>
              <a:rPr lang="en-US" dirty="0" smtClean="0"/>
              <a:t>rheumatoid arthritis, pemphigus complex, and vasculitis.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20286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Crysotherapy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Gold </a:t>
            </a:r>
            <a:r>
              <a:rPr lang="tr-TR" dirty="0" err="1" smtClean="0"/>
              <a:t>salts</a:t>
            </a:r>
            <a:r>
              <a:rPr lang="tr-TR" dirty="0" smtClean="0"/>
              <a:t> </a:t>
            </a:r>
          </a:p>
          <a:p>
            <a:pPr lvl="1"/>
            <a:r>
              <a:rPr lang="tr-TR" dirty="0" smtClean="0"/>
              <a:t>anti-</a:t>
            </a:r>
            <a:r>
              <a:rPr lang="tr-TR" dirty="0" err="1" smtClean="0"/>
              <a:t>inflammatory</a:t>
            </a:r>
            <a:r>
              <a:rPr lang="tr-TR" dirty="0" smtClean="0"/>
              <a:t>, </a:t>
            </a:r>
            <a:r>
              <a:rPr lang="tr-TR" dirty="0" err="1" smtClean="0"/>
              <a:t>antirheumatic</a:t>
            </a:r>
            <a:r>
              <a:rPr lang="tr-TR" dirty="0" smtClean="0"/>
              <a:t>, </a:t>
            </a:r>
            <a:r>
              <a:rPr lang="tr-TR" dirty="0" err="1" smtClean="0"/>
              <a:t>immunomodulating</a:t>
            </a:r>
            <a:r>
              <a:rPr lang="tr-TR" dirty="0" smtClean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antimicrobial</a:t>
            </a:r>
            <a:r>
              <a:rPr lang="tr-TR" dirty="0" smtClean="0"/>
              <a:t> (in </a:t>
            </a:r>
            <a:r>
              <a:rPr lang="tr-TR" dirty="0" err="1" smtClean="0"/>
              <a:t>vitro</a:t>
            </a:r>
            <a:r>
              <a:rPr lang="tr-TR" dirty="0" smtClean="0"/>
              <a:t>) </a:t>
            </a:r>
            <a:r>
              <a:rPr lang="tr-TR" dirty="0" err="1" smtClean="0"/>
              <a:t>effects</a:t>
            </a:r>
            <a:endParaRPr lang="tr-TR" dirty="0" smtClean="0"/>
          </a:p>
          <a:p>
            <a:pPr lvl="1"/>
            <a:r>
              <a:rPr lang="en-US" dirty="0" smtClean="0"/>
              <a:t>canine and feline pemphigus unresponsive to glucocorticoids and feline plasma cell </a:t>
            </a:r>
            <a:r>
              <a:rPr lang="en-US" dirty="0" err="1" smtClean="0"/>
              <a:t>pododermatitis</a:t>
            </a:r>
            <a:r>
              <a:rPr lang="en-US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43094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51934" y="398991"/>
            <a:ext cx="6764867" cy="955675"/>
          </a:xfrm>
        </p:spPr>
        <p:txBody>
          <a:bodyPr>
            <a:normAutofit fontScale="90000"/>
          </a:bodyPr>
          <a:lstStyle/>
          <a:p>
            <a:r>
              <a:rPr lang="tr-TR" dirty="0" err="1" smtClean="0"/>
              <a:t>Inhibition</a:t>
            </a:r>
            <a:r>
              <a:rPr lang="tr-TR" dirty="0" smtClean="0"/>
              <a:t> of </a:t>
            </a:r>
            <a:r>
              <a:rPr lang="tr-TR" dirty="0" err="1" smtClean="0"/>
              <a:t>lymphocyte</a:t>
            </a:r>
            <a:r>
              <a:rPr lang="tr-TR" dirty="0" smtClean="0"/>
              <a:t> </a:t>
            </a:r>
            <a:r>
              <a:rPr lang="tr-TR" dirty="0" err="1" smtClean="0"/>
              <a:t>signalling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82600" y="1730375"/>
            <a:ext cx="7950200" cy="4351338"/>
          </a:xfrm>
        </p:spPr>
        <p:txBody>
          <a:bodyPr/>
          <a:lstStyle/>
          <a:p>
            <a:pPr marL="0" indent="0">
              <a:buNone/>
            </a:pPr>
            <a:r>
              <a:rPr lang="tr-TR" b="1" dirty="0" err="1" smtClean="0">
                <a:solidFill>
                  <a:srgbClr val="FF0000"/>
                </a:solidFill>
              </a:rPr>
              <a:t>Cyclosporine</a:t>
            </a:r>
            <a:r>
              <a:rPr lang="tr-TR" b="1" dirty="0" smtClean="0">
                <a:solidFill>
                  <a:srgbClr val="FF0000"/>
                </a:solidFill>
              </a:rPr>
              <a:t>, </a:t>
            </a:r>
            <a:r>
              <a:rPr lang="tr-TR" b="1" dirty="0" err="1" smtClean="0">
                <a:solidFill>
                  <a:srgbClr val="FF0000"/>
                </a:solidFill>
              </a:rPr>
              <a:t>Tacrolimus</a:t>
            </a:r>
            <a:endParaRPr lang="tr-TR" b="1" dirty="0" smtClean="0">
              <a:solidFill>
                <a:srgbClr val="FF0000"/>
              </a:solidFill>
            </a:endParaRPr>
          </a:p>
          <a:p>
            <a:r>
              <a:rPr lang="en-US" dirty="0" err="1" smtClean="0"/>
              <a:t>calcineurin</a:t>
            </a:r>
            <a:r>
              <a:rPr lang="en-US" dirty="0" smtClean="0"/>
              <a:t> inhibitor</a:t>
            </a:r>
            <a:endParaRPr lang="tr-TR" dirty="0" smtClean="0"/>
          </a:p>
          <a:p>
            <a:r>
              <a:rPr lang="en-US" dirty="0" smtClean="0"/>
              <a:t>inhibitory effects on T‐lymphocytes by decreasing production of cytokines, such as interleukin‐2</a:t>
            </a:r>
            <a:endParaRPr lang="tr-TR" dirty="0" smtClean="0"/>
          </a:p>
          <a:p>
            <a:r>
              <a:rPr lang="tr-TR" dirty="0" err="1" smtClean="0"/>
              <a:t>Drugs</a:t>
            </a:r>
            <a:r>
              <a:rPr lang="tr-TR" dirty="0" smtClean="0"/>
              <a:t> </a:t>
            </a:r>
            <a:r>
              <a:rPr lang="en-US" dirty="0" smtClean="0"/>
              <a:t>inhibit CYP450 3A4</a:t>
            </a:r>
            <a:r>
              <a:rPr lang="tr-TR" dirty="0" smtClean="0"/>
              <a:t>-</a:t>
            </a:r>
            <a:r>
              <a:rPr lang="en-US" dirty="0" smtClean="0"/>
              <a:t>increased </a:t>
            </a:r>
            <a:r>
              <a:rPr lang="en-US" i="1" dirty="0" smtClean="0"/>
              <a:t>cyclosporine</a:t>
            </a:r>
            <a:r>
              <a:rPr lang="en-US" dirty="0" smtClean="0"/>
              <a:t> blood concentrations</a:t>
            </a:r>
            <a:r>
              <a:rPr lang="tr-TR" dirty="0" smtClean="0"/>
              <a:t> (</a:t>
            </a:r>
            <a:r>
              <a:rPr lang="tr-TR" dirty="0" err="1" smtClean="0"/>
              <a:t>vice</a:t>
            </a:r>
            <a:r>
              <a:rPr lang="tr-TR" dirty="0" smtClean="0"/>
              <a:t> </a:t>
            </a:r>
            <a:r>
              <a:rPr lang="tr-TR" dirty="0" err="1" smtClean="0"/>
              <a:t>versa</a:t>
            </a:r>
            <a:r>
              <a:rPr lang="tr-TR" dirty="0" smtClean="0"/>
              <a:t>)</a:t>
            </a:r>
          </a:p>
          <a:p>
            <a:r>
              <a:rPr lang="en-US" dirty="0" smtClean="0"/>
              <a:t>contraindicated for use in dogs </a:t>
            </a:r>
            <a:r>
              <a:rPr lang="tr-TR" dirty="0" smtClean="0"/>
              <a:t>-</a:t>
            </a:r>
            <a:r>
              <a:rPr lang="en-US" dirty="0" smtClean="0"/>
              <a:t>malignant neoplasia </a:t>
            </a:r>
            <a:endParaRPr lang="tr-TR" dirty="0" smtClean="0"/>
          </a:p>
          <a:p>
            <a:r>
              <a:rPr lang="en-US" dirty="0" smtClean="0"/>
              <a:t>should not be given to breeding dogs </a:t>
            </a:r>
            <a:endParaRPr lang="tr-TR" dirty="0"/>
          </a:p>
          <a:p>
            <a:r>
              <a:rPr lang="en-US" dirty="0" smtClean="0"/>
              <a:t>should not be given to </a:t>
            </a:r>
            <a:r>
              <a:rPr lang="en-US" dirty="0" smtClean="0"/>
              <a:t>pregnant or lactating bitches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9259" y="0"/>
            <a:ext cx="4242741" cy="685800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33" y="6457422"/>
            <a:ext cx="40386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9657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Sirolimus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FKBP </a:t>
            </a:r>
            <a:r>
              <a:rPr lang="tr-TR" dirty="0" err="1" smtClean="0"/>
              <a:t>binding</a:t>
            </a:r>
            <a:r>
              <a:rPr lang="tr-TR" dirty="0" smtClean="0"/>
              <a:t>- </a:t>
            </a:r>
            <a:r>
              <a:rPr lang="tr-TR" dirty="0" err="1" smtClean="0"/>
              <a:t>blocking</a:t>
            </a:r>
            <a:r>
              <a:rPr lang="tr-TR" dirty="0" smtClean="0"/>
              <a:t> IL2 </a:t>
            </a:r>
            <a:r>
              <a:rPr lang="tr-TR" dirty="0" err="1" smtClean="0"/>
              <a:t>receptor</a:t>
            </a:r>
            <a:r>
              <a:rPr lang="tr-TR" dirty="0" smtClean="0"/>
              <a:t> </a:t>
            </a:r>
            <a:r>
              <a:rPr lang="tr-TR" dirty="0" err="1" smtClean="0"/>
              <a:t>signaling</a:t>
            </a:r>
            <a:r>
              <a:rPr lang="tr-TR" dirty="0" smtClean="0"/>
              <a:t> (</a:t>
            </a:r>
            <a:r>
              <a:rPr lang="tr-TR" dirty="0" err="1" smtClean="0"/>
              <a:t>required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 T </a:t>
            </a:r>
            <a:r>
              <a:rPr lang="tr-TR" dirty="0" err="1" smtClean="0"/>
              <a:t>cell</a:t>
            </a:r>
            <a:r>
              <a:rPr lang="tr-TR" dirty="0" smtClean="0"/>
              <a:t> </a:t>
            </a:r>
            <a:r>
              <a:rPr lang="tr-TR" dirty="0" err="1" smtClean="0"/>
              <a:t>proliferation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831779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Oclacitinib</a:t>
            </a:r>
            <a:r>
              <a:rPr lang="en-US" dirty="0" smtClean="0"/>
              <a:t/>
            </a:r>
            <a:br>
              <a:rPr lang="en-US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Janus kinase (JAK) inhibitor </a:t>
            </a:r>
            <a:endParaRPr lang="tr-TR" dirty="0" smtClean="0"/>
          </a:p>
          <a:p>
            <a:r>
              <a:rPr lang="en-US" dirty="0" smtClean="0"/>
              <a:t>İnhibition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 err="1" smtClean="0"/>
              <a:t>pruritogenic</a:t>
            </a:r>
            <a:r>
              <a:rPr lang="en-US" dirty="0" smtClean="0"/>
              <a:t> cytokines (</a:t>
            </a:r>
            <a:r>
              <a:rPr lang="en-US" dirty="0" err="1" smtClean="0"/>
              <a:t>eg</a:t>
            </a:r>
            <a:r>
              <a:rPr lang="en-US" dirty="0" smtClean="0"/>
              <a:t>, IL-31) and pro-inflammatory cytokines dependent on JAK 1 or JAK 3 enzyme activity</a:t>
            </a:r>
            <a:endParaRPr lang="tr-TR" dirty="0" smtClean="0"/>
          </a:p>
          <a:p>
            <a:r>
              <a:rPr lang="en-US" dirty="0" smtClean="0"/>
              <a:t>pruritus associated with allergic dermatitis in dogs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591339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Cytokine</a:t>
            </a:r>
            <a:r>
              <a:rPr lang="tr-TR" dirty="0" smtClean="0"/>
              <a:t> </a:t>
            </a:r>
            <a:r>
              <a:rPr lang="tr-TR" dirty="0" err="1" smtClean="0"/>
              <a:t>Inhibition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TNF</a:t>
            </a:r>
            <a:r>
              <a:rPr lang="el-GR" dirty="0" smtClean="0"/>
              <a:t>α </a:t>
            </a:r>
            <a:r>
              <a:rPr lang="tr-TR" dirty="0" err="1" smtClean="0"/>
              <a:t>Inhibitors</a:t>
            </a:r>
            <a:r>
              <a:rPr lang="tr-TR" dirty="0" smtClean="0"/>
              <a:t> </a:t>
            </a:r>
          </a:p>
          <a:p>
            <a:pPr lvl="1"/>
            <a:r>
              <a:rPr lang="tr-TR" dirty="0" err="1" smtClean="0"/>
              <a:t>Etanercept</a:t>
            </a:r>
            <a:r>
              <a:rPr lang="tr-TR" dirty="0" smtClean="0"/>
              <a:t> </a:t>
            </a:r>
          </a:p>
          <a:p>
            <a:r>
              <a:rPr lang="tr-TR" dirty="0" smtClean="0"/>
              <a:t>IL-12/IL-23 p40 </a:t>
            </a:r>
            <a:r>
              <a:rPr lang="tr-TR" dirty="0" err="1" smtClean="0"/>
              <a:t>Inhibitors</a:t>
            </a:r>
            <a:r>
              <a:rPr lang="tr-TR" dirty="0" smtClean="0"/>
              <a:t> </a:t>
            </a:r>
          </a:p>
          <a:p>
            <a:pPr lvl="1"/>
            <a:r>
              <a:rPr lang="tr-TR" dirty="0" err="1" smtClean="0"/>
              <a:t>Ustekinumab</a:t>
            </a:r>
            <a:r>
              <a:rPr lang="tr-TR" dirty="0" smtClean="0"/>
              <a:t> </a:t>
            </a:r>
          </a:p>
          <a:p>
            <a:r>
              <a:rPr lang="tr-TR" dirty="0" smtClean="0"/>
              <a:t>IL1 </a:t>
            </a:r>
            <a:r>
              <a:rPr lang="tr-TR" dirty="0" err="1" smtClean="0"/>
              <a:t>inhibitors</a:t>
            </a:r>
            <a:r>
              <a:rPr lang="tr-TR" dirty="0" smtClean="0"/>
              <a:t> </a:t>
            </a:r>
          </a:p>
          <a:p>
            <a:pPr lvl="1"/>
            <a:r>
              <a:rPr lang="tr-TR" dirty="0" err="1" smtClean="0"/>
              <a:t>Anakinra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Cytokine</a:t>
            </a:r>
            <a:r>
              <a:rPr lang="tr-TR" dirty="0" smtClean="0"/>
              <a:t> </a:t>
            </a:r>
            <a:r>
              <a:rPr lang="tr-TR" dirty="0" err="1" smtClean="0"/>
              <a:t>receptor</a:t>
            </a:r>
            <a:r>
              <a:rPr lang="tr-TR" dirty="0" smtClean="0"/>
              <a:t> </a:t>
            </a:r>
            <a:r>
              <a:rPr lang="tr-TR" dirty="0" err="1" smtClean="0"/>
              <a:t>antagonists</a:t>
            </a:r>
            <a:r>
              <a:rPr lang="tr-TR" dirty="0" smtClean="0"/>
              <a:t> </a:t>
            </a:r>
          </a:p>
          <a:p>
            <a:pPr lvl="1"/>
            <a:r>
              <a:rPr lang="tr-TR" dirty="0" err="1" smtClean="0"/>
              <a:t>Tocilizumab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72333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Immunomodulator</a:t>
            </a:r>
            <a:r>
              <a:rPr lang="tr-TR" dirty="0" smtClean="0"/>
              <a:t>- </a:t>
            </a:r>
            <a:r>
              <a:rPr lang="tr-TR" dirty="0" err="1" smtClean="0"/>
              <a:t>drugs</a:t>
            </a:r>
            <a:r>
              <a:rPr lang="tr-TR" dirty="0" smtClean="0"/>
              <a:t> </a:t>
            </a:r>
            <a:r>
              <a:rPr lang="tr-TR" dirty="0" err="1" smtClean="0"/>
              <a:t>either</a:t>
            </a:r>
            <a:r>
              <a:rPr lang="tr-TR" dirty="0" smtClean="0"/>
              <a:t> </a:t>
            </a:r>
            <a:r>
              <a:rPr lang="tr-TR" dirty="0" err="1" smtClean="0"/>
              <a:t>suppress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stimulate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immune</a:t>
            </a:r>
            <a:r>
              <a:rPr lang="tr-TR" dirty="0" smtClean="0"/>
              <a:t> </a:t>
            </a:r>
            <a:r>
              <a:rPr lang="tr-TR" dirty="0" err="1" smtClean="0"/>
              <a:t>system</a:t>
            </a:r>
            <a:r>
              <a:rPr lang="tr-TR" dirty="0" smtClean="0"/>
              <a:t> (</a:t>
            </a:r>
            <a:r>
              <a:rPr lang="tr-TR" dirty="0" err="1" smtClean="0"/>
              <a:t>immunosppressants&amp;immunostimulants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Immunomodulating</a:t>
            </a:r>
            <a:r>
              <a:rPr lang="tr-TR" dirty="0" smtClean="0"/>
              <a:t> </a:t>
            </a:r>
            <a:r>
              <a:rPr lang="tr-TR" dirty="0" err="1" smtClean="0"/>
              <a:t>agents</a:t>
            </a:r>
            <a:r>
              <a:rPr lang="tr-TR" dirty="0" smtClean="0"/>
              <a:t>- </a:t>
            </a:r>
            <a:r>
              <a:rPr lang="tr-TR" dirty="0" err="1" smtClean="0"/>
              <a:t>downregulation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harmful</a:t>
            </a:r>
            <a:r>
              <a:rPr lang="tr-TR" dirty="0" smtClean="0"/>
              <a:t> </a:t>
            </a:r>
            <a:r>
              <a:rPr lang="tr-TR" dirty="0" err="1" smtClean="0"/>
              <a:t>response</a:t>
            </a:r>
            <a:r>
              <a:rPr lang="tr-TR" dirty="0" smtClean="0"/>
              <a:t>- </a:t>
            </a:r>
            <a:r>
              <a:rPr lang="tr-TR" dirty="0" err="1" smtClean="0"/>
              <a:t>autoimmune</a:t>
            </a:r>
            <a:r>
              <a:rPr lang="tr-TR" dirty="0" smtClean="0"/>
              <a:t> </a:t>
            </a:r>
            <a:r>
              <a:rPr lang="tr-TR" dirty="0" err="1" smtClean="0"/>
              <a:t>disease</a:t>
            </a:r>
            <a:r>
              <a:rPr lang="tr-TR" dirty="0" smtClean="0"/>
              <a:t> &amp;</a:t>
            </a:r>
            <a:r>
              <a:rPr lang="tr-TR" dirty="0" err="1" smtClean="0"/>
              <a:t>allergies</a:t>
            </a:r>
            <a:endParaRPr lang="tr-TR" dirty="0" smtClean="0"/>
          </a:p>
          <a:p>
            <a:r>
              <a:rPr lang="tr-TR" dirty="0" err="1" smtClean="0"/>
              <a:t>Meanwhile</a:t>
            </a:r>
            <a:r>
              <a:rPr lang="tr-TR" dirty="0" smtClean="0"/>
              <a:t> </a:t>
            </a:r>
            <a:r>
              <a:rPr lang="tr-TR" dirty="0" err="1" smtClean="0"/>
              <a:t>immunosuppresive</a:t>
            </a:r>
            <a:r>
              <a:rPr lang="tr-TR" dirty="0" smtClean="0"/>
              <a:t> </a:t>
            </a:r>
            <a:r>
              <a:rPr lang="tr-TR" dirty="0" err="1" smtClean="0"/>
              <a:t>agents-lead</a:t>
            </a:r>
            <a:r>
              <a:rPr lang="tr-TR" dirty="0" smtClean="0"/>
              <a:t> </a:t>
            </a:r>
            <a:r>
              <a:rPr lang="tr-TR" dirty="0" err="1" smtClean="0"/>
              <a:t>opportunistic</a:t>
            </a:r>
            <a:r>
              <a:rPr lang="tr-TR" dirty="0" smtClean="0"/>
              <a:t> </a:t>
            </a:r>
            <a:r>
              <a:rPr lang="tr-TR" dirty="0" err="1" smtClean="0"/>
              <a:t>infections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172700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Sulfones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Dapsone</a:t>
            </a:r>
            <a:r>
              <a:rPr lang="tr-TR" dirty="0" smtClean="0"/>
              <a:t> </a:t>
            </a:r>
          </a:p>
          <a:p>
            <a:pPr lvl="1"/>
            <a:r>
              <a:rPr lang="tr-TR" dirty="0" smtClean="0"/>
              <a:t>anti-</a:t>
            </a:r>
            <a:r>
              <a:rPr lang="tr-TR" dirty="0" err="1" smtClean="0"/>
              <a:t>inflammatory</a:t>
            </a:r>
            <a:r>
              <a:rPr lang="tr-TR" dirty="0" smtClean="0"/>
              <a:t>, </a:t>
            </a:r>
            <a:r>
              <a:rPr lang="tr-TR" dirty="0" err="1" smtClean="0"/>
              <a:t>antibacterial</a:t>
            </a:r>
            <a:r>
              <a:rPr lang="tr-TR" dirty="0" smtClean="0"/>
              <a:t> </a:t>
            </a:r>
            <a:r>
              <a:rPr lang="tr-TR" dirty="0" err="1" smtClean="0"/>
              <a:t>sulfone</a:t>
            </a:r>
            <a:r>
              <a:rPr lang="tr-TR" dirty="0" smtClean="0"/>
              <a:t> </a:t>
            </a:r>
          </a:p>
          <a:p>
            <a:pPr lvl="1"/>
            <a:r>
              <a:rPr lang="tr-TR" dirty="0" err="1" smtClean="0"/>
              <a:t>İnhibition</a:t>
            </a:r>
            <a:r>
              <a:rPr lang="tr-TR" dirty="0" smtClean="0"/>
              <a:t> of </a:t>
            </a:r>
            <a:r>
              <a:rPr lang="tr-TR" dirty="0" err="1" smtClean="0"/>
              <a:t>neutrophil</a:t>
            </a:r>
            <a:r>
              <a:rPr lang="tr-TR" dirty="0" smtClean="0"/>
              <a:t> </a:t>
            </a:r>
            <a:r>
              <a:rPr lang="tr-TR" dirty="0" err="1" smtClean="0"/>
              <a:t>chemotaxis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adhesion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basement</a:t>
            </a:r>
            <a:r>
              <a:rPr lang="tr-TR" dirty="0" smtClean="0"/>
              <a:t> </a:t>
            </a:r>
            <a:r>
              <a:rPr lang="tr-TR" dirty="0" err="1" smtClean="0"/>
              <a:t>membrane</a:t>
            </a:r>
            <a:r>
              <a:rPr lang="tr-TR" dirty="0" smtClean="0"/>
              <a:t> </a:t>
            </a:r>
            <a:r>
              <a:rPr lang="tr-TR" dirty="0" err="1" smtClean="0"/>
              <a:t>zone</a:t>
            </a:r>
            <a:r>
              <a:rPr lang="tr-TR" dirty="0" smtClean="0"/>
              <a:t> </a:t>
            </a:r>
            <a:r>
              <a:rPr lang="tr-TR" dirty="0" err="1" smtClean="0"/>
              <a:t>antibodies</a:t>
            </a:r>
            <a:r>
              <a:rPr lang="tr-TR" dirty="0" smtClean="0"/>
              <a:t>, </a:t>
            </a:r>
            <a:r>
              <a:rPr lang="tr-TR" dirty="0" err="1" smtClean="0"/>
              <a:t>degranulation</a:t>
            </a:r>
            <a:r>
              <a:rPr lang="tr-TR" dirty="0" smtClean="0"/>
              <a:t> of </a:t>
            </a:r>
            <a:r>
              <a:rPr lang="tr-TR" dirty="0" err="1" smtClean="0"/>
              <a:t>mast</a:t>
            </a:r>
            <a:r>
              <a:rPr lang="tr-TR" dirty="0" smtClean="0"/>
              <a:t> </a:t>
            </a:r>
            <a:r>
              <a:rPr lang="tr-TR" dirty="0" err="1" smtClean="0"/>
              <a:t>cells</a:t>
            </a:r>
            <a:r>
              <a:rPr lang="tr-TR" dirty="0" smtClean="0"/>
              <a:t>, </a:t>
            </a:r>
            <a:r>
              <a:rPr lang="tr-TR" dirty="0" err="1" smtClean="0"/>
              <a:t>action</a:t>
            </a:r>
            <a:r>
              <a:rPr lang="tr-TR" dirty="0" smtClean="0"/>
              <a:t> of </a:t>
            </a:r>
            <a:r>
              <a:rPr lang="tr-TR" dirty="0" err="1" smtClean="0"/>
              <a:t>lysosomal</a:t>
            </a:r>
            <a:r>
              <a:rPr lang="tr-TR" dirty="0" smtClean="0"/>
              <a:t> </a:t>
            </a:r>
            <a:r>
              <a:rPr lang="tr-TR" dirty="0" err="1" smtClean="0"/>
              <a:t>enzymes</a:t>
            </a:r>
            <a:r>
              <a:rPr lang="tr-TR" dirty="0" smtClean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activation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alternative</a:t>
            </a:r>
            <a:r>
              <a:rPr lang="tr-TR" dirty="0" smtClean="0"/>
              <a:t> </a:t>
            </a:r>
            <a:r>
              <a:rPr lang="tr-TR" dirty="0" err="1" smtClean="0"/>
              <a:t>complement</a:t>
            </a:r>
            <a:r>
              <a:rPr lang="tr-TR" dirty="0" smtClean="0"/>
              <a:t> </a:t>
            </a:r>
            <a:r>
              <a:rPr lang="tr-TR" dirty="0" err="1" smtClean="0"/>
              <a:t>pathway</a:t>
            </a:r>
            <a:r>
              <a:rPr lang="tr-TR" dirty="0" smtClean="0"/>
              <a:t>. </a:t>
            </a:r>
          </a:p>
          <a:p>
            <a:pPr lvl="1"/>
            <a:r>
              <a:rPr lang="tr-TR" dirty="0" err="1" smtClean="0"/>
              <a:t>İnhibition</a:t>
            </a:r>
            <a:r>
              <a:rPr lang="tr-TR" dirty="0" smtClean="0"/>
              <a:t> of </a:t>
            </a:r>
            <a:r>
              <a:rPr lang="tr-TR" dirty="0" err="1" smtClean="0"/>
              <a:t>synthesis</a:t>
            </a:r>
            <a:r>
              <a:rPr lang="tr-TR" dirty="0" smtClean="0"/>
              <a:t> of </a:t>
            </a:r>
            <a:r>
              <a:rPr lang="tr-TR" dirty="0" err="1" smtClean="0"/>
              <a:t>IgG</a:t>
            </a:r>
            <a:r>
              <a:rPr lang="tr-TR" dirty="0" smtClean="0"/>
              <a:t>, </a:t>
            </a:r>
            <a:r>
              <a:rPr lang="tr-TR" dirty="0" err="1" smtClean="0"/>
              <a:t>IgA</a:t>
            </a:r>
            <a:r>
              <a:rPr lang="tr-TR" dirty="0" smtClean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prostaglandins</a:t>
            </a:r>
            <a:r>
              <a:rPr lang="tr-TR" dirty="0" smtClean="0"/>
              <a:t>, T-</a:t>
            </a:r>
            <a:r>
              <a:rPr lang="tr-TR" dirty="0" err="1" smtClean="0"/>
              <a:t>cell</a:t>
            </a:r>
            <a:r>
              <a:rPr lang="tr-TR" dirty="0" smtClean="0"/>
              <a:t> </a:t>
            </a:r>
            <a:r>
              <a:rPr lang="tr-TR" dirty="0" err="1" smtClean="0"/>
              <a:t>responses</a:t>
            </a:r>
            <a:r>
              <a:rPr lang="tr-TR" dirty="0" smtClean="0"/>
              <a:t>. </a:t>
            </a:r>
          </a:p>
          <a:p>
            <a:pPr lvl="1"/>
            <a:endParaRPr lang="tr-TR" dirty="0"/>
          </a:p>
          <a:p>
            <a:pPr lvl="1"/>
            <a:r>
              <a:rPr lang="tr-TR" dirty="0" err="1" smtClean="0"/>
              <a:t>Dermatosis</a:t>
            </a:r>
            <a:r>
              <a:rPr lang="tr-TR" dirty="0" smtClean="0"/>
              <a:t> in </a:t>
            </a:r>
            <a:r>
              <a:rPr lang="tr-TR" dirty="0" err="1" smtClean="0"/>
              <a:t>dogs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02017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Tetracyclines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İnhibition</a:t>
            </a:r>
            <a:r>
              <a:rPr lang="tr-TR" dirty="0" smtClean="0"/>
              <a:t> of- </a:t>
            </a:r>
            <a:r>
              <a:rPr lang="tr-TR" dirty="0" err="1" smtClean="0"/>
              <a:t>lymphocyte</a:t>
            </a:r>
            <a:r>
              <a:rPr lang="tr-TR" dirty="0" smtClean="0"/>
              <a:t> </a:t>
            </a:r>
            <a:r>
              <a:rPr lang="tr-TR" dirty="0" err="1" smtClean="0"/>
              <a:t>blastogenic</a:t>
            </a:r>
            <a:r>
              <a:rPr lang="tr-TR" dirty="0" smtClean="0"/>
              <a:t> </a:t>
            </a:r>
            <a:r>
              <a:rPr lang="tr-TR" dirty="0" err="1" smtClean="0"/>
              <a:t>transformation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antibody</a:t>
            </a:r>
            <a:r>
              <a:rPr lang="tr-TR" dirty="0" smtClean="0"/>
              <a:t> </a:t>
            </a:r>
            <a:r>
              <a:rPr lang="tr-TR" dirty="0" err="1" smtClean="0"/>
              <a:t>production</a:t>
            </a:r>
            <a:r>
              <a:rPr lang="tr-TR" dirty="0" smtClean="0"/>
              <a:t>, </a:t>
            </a:r>
            <a:r>
              <a:rPr lang="tr-TR" dirty="0" err="1" smtClean="0"/>
              <a:t>activation</a:t>
            </a:r>
            <a:r>
              <a:rPr lang="tr-TR" dirty="0" smtClean="0"/>
              <a:t> of </a:t>
            </a:r>
            <a:r>
              <a:rPr lang="tr-TR" dirty="0" err="1" smtClean="0"/>
              <a:t>complement</a:t>
            </a:r>
            <a:r>
              <a:rPr lang="tr-TR" dirty="0" smtClean="0"/>
              <a:t> (</a:t>
            </a:r>
            <a:r>
              <a:rPr lang="tr-TR" dirty="0" err="1" smtClean="0"/>
              <a:t>component</a:t>
            </a:r>
            <a:r>
              <a:rPr lang="tr-TR" dirty="0" smtClean="0"/>
              <a:t> C3), </a:t>
            </a:r>
            <a:r>
              <a:rPr lang="tr-TR" dirty="0" err="1" smtClean="0"/>
              <a:t>prostaglandin</a:t>
            </a:r>
            <a:r>
              <a:rPr lang="tr-TR" dirty="0" smtClean="0"/>
              <a:t> </a:t>
            </a:r>
            <a:r>
              <a:rPr lang="tr-TR" dirty="0" err="1" smtClean="0"/>
              <a:t>synthesis</a:t>
            </a:r>
            <a:r>
              <a:rPr lang="tr-TR" dirty="0" smtClean="0"/>
              <a:t>, </a:t>
            </a:r>
            <a:r>
              <a:rPr lang="tr-TR" dirty="0" err="1" smtClean="0"/>
              <a:t>lipases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collagenases</a:t>
            </a:r>
            <a:r>
              <a:rPr lang="tr-TR" dirty="0" smtClean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suppress</a:t>
            </a:r>
            <a:r>
              <a:rPr lang="tr-TR" dirty="0" smtClean="0"/>
              <a:t> </a:t>
            </a:r>
            <a:r>
              <a:rPr lang="tr-TR" dirty="0" err="1" smtClean="0"/>
              <a:t>leukocyte</a:t>
            </a:r>
            <a:r>
              <a:rPr lang="tr-TR" dirty="0" smtClean="0"/>
              <a:t> </a:t>
            </a:r>
            <a:r>
              <a:rPr lang="tr-TR" dirty="0" err="1" smtClean="0"/>
              <a:t>chemotaxis</a:t>
            </a:r>
            <a:endParaRPr lang="tr-TR" dirty="0" smtClean="0"/>
          </a:p>
          <a:p>
            <a:r>
              <a:rPr lang="en-US" dirty="0" err="1" smtClean="0"/>
              <a:t>Niacinamide</a:t>
            </a:r>
            <a:endParaRPr lang="tr-TR" dirty="0" smtClean="0"/>
          </a:p>
          <a:p>
            <a:pPr lvl="1"/>
            <a:r>
              <a:rPr lang="en-US" dirty="0" smtClean="0"/>
              <a:t>blocks </a:t>
            </a:r>
            <a:r>
              <a:rPr lang="en-US" dirty="0" err="1" smtClean="0"/>
              <a:t>IgE</a:t>
            </a:r>
            <a:r>
              <a:rPr lang="en-US" dirty="0" smtClean="0"/>
              <a:t>-induced histamine release</a:t>
            </a:r>
            <a:endParaRPr lang="tr-TR" dirty="0" smtClean="0"/>
          </a:p>
          <a:p>
            <a:pPr lvl="1"/>
            <a:r>
              <a:rPr lang="en-US" dirty="0" smtClean="0"/>
              <a:t> inhibits </a:t>
            </a:r>
            <a:r>
              <a:rPr lang="en-US" dirty="0" err="1" smtClean="0"/>
              <a:t>phosphodiesterases</a:t>
            </a:r>
            <a:r>
              <a:rPr lang="en-US" dirty="0" smtClean="0"/>
              <a:t>, and decreases protease release by leukocytes.</a:t>
            </a:r>
            <a:endParaRPr lang="tr-TR" dirty="0" smtClean="0"/>
          </a:p>
          <a:p>
            <a:r>
              <a:rPr lang="tr-TR" dirty="0" err="1" smtClean="0"/>
              <a:t>Tet+niacinamide</a:t>
            </a:r>
            <a:r>
              <a:rPr lang="tr-TR" dirty="0" smtClean="0"/>
              <a:t>- </a:t>
            </a:r>
            <a:r>
              <a:rPr lang="tr-TR" dirty="0" err="1" smtClean="0"/>
              <a:t>lupus</a:t>
            </a:r>
            <a:r>
              <a:rPr lang="tr-TR" dirty="0" smtClean="0"/>
              <a:t> </a:t>
            </a:r>
            <a:r>
              <a:rPr lang="tr-TR" dirty="0" err="1" smtClean="0"/>
              <a:t>erythematosus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pemphigus</a:t>
            </a:r>
            <a:r>
              <a:rPr lang="tr-TR" dirty="0" smtClean="0"/>
              <a:t> </a:t>
            </a:r>
            <a:r>
              <a:rPr lang="tr-TR" dirty="0" err="1" smtClean="0"/>
              <a:t>erythematosus</a:t>
            </a:r>
            <a:r>
              <a:rPr lang="tr-TR" dirty="0" smtClean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698360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Targeted</a:t>
            </a:r>
            <a:r>
              <a:rPr lang="tr-TR" dirty="0" smtClean="0"/>
              <a:t> </a:t>
            </a:r>
            <a:r>
              <a:rPr lang="tr-TR" dirty="0" err="1" smtClean="0"/>
              <a:t>antibody</a:t>
            </a:r>
            <a:r>
              <a:rPr lang="tr-TR" dirty="0" smtClean="0"/>
              <a:t> </a:t>
            </a:r>
            <a:r>
              <a:rPr lang="tr-TR" dirty="0" err="1" smtClean="0"/>
              <a:t>therapy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Polyclonal</a:t>
            </a:r>
            <a:r>
              <a:rPr lang="tr-TR" dirty="0" smtClean="0"/>
              <a:t> </a:t>
            </a:r>
            <a:r>
              <a:rPr lang="tr-TR" dirty="0" err="1" smtClean="0"/>
              <a:t>antibodies</a:t>
            </a:r>
            <a:r>
              <a:rPr lang="tr-TR" dirty="0" smtClean="0"/>
              <a:t>- </a:t>
            </a:r>
            <a:r>
              <a:rPr lang="tr-TR" dirty="0" err="1" smtClean="0"/>
              <a:t>antithymcyte</a:t>
            </a:r>
            <a:r>
              <a:rPr lang="tr-TR" dirty="0" smtClean="0"/>
              <a:t> globülin</a:t>
            </a:r>
          </a:p>
          <a:p>
            <a:r>
              <a:rPr lang="tr-TR" dirty="0" err="1" smtClean="0"/>
              <a:t>Monoclonal</a:t>
            </a:r>
            <a:r>
              <a:rPr lang="tr-TR" dirty="0" smtClean="0"/>
              <a:t>- </a:t>
            </a:r>
            <a:r>
              <a:rPr lang="tr-TR" dirty="0" err="1" smtClean="0"/>
              <a:t>aganist</a:t>
            </a:r>
            <a:r>
              <a:rPr lang="tr-TR" dirty="0" smtClean="0"/>
              <a:t> CD3, antiCD20 (</a:t>
            </a:r>
            <a:r>
              <a:rPr lang="tr-TR" dirty="0" err="1" smtClean="0"/>
              <a:t>rituximab</a:t>
            </a:r>
            <a:r>
              <a:rPr lang="tr-TR" dirty="0" smtClean="0"/>
              <a:t>), antiCD25 (</a:t>
            </a:r>
            <a:r>
              <a:rPr lang="tr-TR" dirty="0" err="1" smtClean="0"/>
              <a:t>daclizumab</a:t>
            </a:r>
            <a:r>
              <a:rPr lang="tr-TR" dirty="0" smtClean="0"/>
              <a:t>, </a:t>
            </a:r>
            <a:r>
              <a:rPr lang="tr-TR" dirty="0" err="1" smtClean="0"/>
              <a:t>basilizimab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8091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Blockade</a:t>
            </a:r>
            <a:r>
              <a:rPr lang="tr-TR" dirty="0" smtClean="0"/>
              <a:t> of </a:t>
            </a:r>
            <a:r>
              <a:rPr lang="tr-TR" dirty="0" err="1" smtClean="0"/>
              <a:t>cell</a:t>
            </a:r>
            <a:r>
              <a:rPr lang="tr-TR" dirty="0" smtClean="0"/>
              <a:t> </a:t>
            </a:r>
            <a:r>
              <a:rPr lang="tr-TR" dirty="0" err="1" smtClean="0"/>
              <a:t>adhesion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Alpha - 4 </a:t>
            </a:r>
            <a:r>
              <a:rPr lang="tr-TR" dirty="0" err="1" smtClean="0"/>
              <a:t>integrins</a:t>
            </a:r>
            <a:r>
              <a:rPr lang="tr-TR" dirty="0" smtClean="0"/>
              <a:t> (</a:t>
            </a:r>
            <a:r>
              <a:rPr lang="el-GR" dirty="0" smtClean="0"/>
              <a:t>α4β1 </a:t>
            </a:r>
            <a:r>
              <a:rPr lang="tr-TR" dirty="0" err="1" smtClean="0"/>
              <a:t>integrins</a:t>
            </a:r>
            <a:r>
              <a:rPr lang="tr-TR" dirty="0" smtClean="0"/>
              <a:t>, </a:t>
            </a:r>
            <a:r>
              <a:rPr lang="el-GR" dirty="0" smtClean="0"/>
              <a:t>α4β7 </a:t>
            </a:r>
            <a:r>
              <a:rPr lang="tr-TR" dirty="0" err="1" smtClean="0"/>
              <a:t>integrins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Natalizumab</a:t>
            </a:r>
            <a:r>
              <a:rPr lang="tr-TR" dirty="0" smtClean="0"/>
              <a:t> (</a:t>
            </a:r>
            <a:r>
              <a:rPr lang="tr-TR" dirty="0" err="1" smtClean="0"/>
              <a:t>monoclonal</a:t>
            </a:r>
            <a:r>
              <a:rPr lang="tr-TR" dirty="0" smtClean="0"/>
              <a:t> </a:t>
            </a:r>
            <a:r>
              <a:rPr lang="tr-TR" dirty="0" err="1" smtClean="0"/>
              <a:t>antibody</a:t>
            </a:r>
            <a:r>
              <a:rPr lang="tr-TR" dirty="0" smtClean="0"/>
              <a:t> </a:t>
            </a:r>
            <a:r>
              <a:rPr lang="tr-TR" dirty="0" err="1" smtClean="0"/>
              <a:t>against</a:t>
            </a:r>
            <a:r>
              <a:rPr lang="tr-TR" dirty="0" smtClean="0"/>
              <a:t> </a:t>
            </a:r>
            <a:r>
              <a:rPr lang="el-GR" dirty="0" smtClean="0"/>
              <a:t>α4 </a:t>
            </a:r>
            <a:r>
              <a:rPr lang="tr-TR" dirty="0" err="1" smtClean="0"/>
              <a:t>integrin</a:t>
            </a:r>
            <a:r>
              <a:rPr lang="tr-TR" dirty="0" smtClean="0"/>
              <a:t>)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63398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Inhibition</a:t>
            </a:r>
            <a:r>
              <a:rPr lang="tr-TR" dirty="0" smtClean="0"/>
              <a:t> of </a:t>
            </a:r>
            <a:r>
              <a:rPr lang="tr-TR" dirty="0" err="1" smtClean="0"/>
              <a:t>complement</a:t>
            </a:r>
            <a:r>
              <a:rPr lang="tr-TR" dirty="0" smtClean="0"/>
              <a:t> </a:t>
            </a:r>
            <a:r>
              <a:rPr lang="tr-TR" dirty="0" err="1" smtClean="0"/>
              <a:t>activation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Eculizumab</a:t>
            </a:r>
            <a:r>
              <a:rPr lang="tr-TR" dirty="0" smtClean="0"/>
              <a:t>- </a:t>
            </a:r>
            <a:r>
              <a:rPr lang="tr-TR" dirty="0" err="1" smtClean="0"/>
              <a:t>humanized</a:t>
            </a:r>
            <a:r>
              <a:rPr lang="tr-TR" dirty="0" smtClean="0"/>
              <a:t> </a:t>
            </a:r>
            <a:r>
              <a:rPr lang="tr-TR" dirty="0" err="1" smtClean="0"/>
              <a:t>monoclonal</a:t>
            </a:r>
            <a:r>
              <a:rPr lang="tr-TR" dirty="0" smtClean="0"/>
              <a:t> </a:t>
            </a:r>
            <a:r>
              <a:rPr lang="tr-TR" dirty="0" err="1" smtClean="0"/>
              <a:t>antibody</a:t>
            </a:r>
            <a:r>
              <a:rPr lang="tr-TR" dirty="0" smtClean="0"/>
              <a:t> </a:t>
            </a:r>
            <a:r>
              <a:rPr lang="tr-TR" dirty="0" err="1" smtClean="0"/>
              <a:t>aganist</a:t>
            </a:r>
            <a:r>
              <a:rPr lang="tr-TR" dirty="0" smtClean="0"/>
              <a:t> </a:t>
            </a:r>
            <a:r>
              <a:rPr lang="tr-TR" dirty="0" err="1" smtClean="0"/>
              <a:t>complement</a:t>
            </a:r>
            <a:r>
              <a:rPr lang="tr-TR" dirty="0" smtClean="0"/>
              <a:t> protein 5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28683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Immunisation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Vaccines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immunoglobulins</a:t>
            </a:r>
            <a:endParaRPr lang="tr-TR" dirty="0" smtClean="0"/>
          </a:p>
          <a:p>
            <a:r>
              <a:rPr lang="tr-TR" dirty="0" err="1" smtClean="0"/>
              <a:t>Recombinant</a:t>
            </a:r>
            <a:r>
              <a:rPr lang="tr-TR" dirty="0" smtClean="0"/>
              <a:t> </a:t>
            </a:r>
            <a:r>
              <a:rPr lang="tr-TR" dirty="0" err="1" smtClean="0"/>
              <a:t>Cytokines</a:t>
            </a:r>
            <a:r>
              <a:rPr lang="tr-TR" dirty="0" smtClean="0"/>
              <a:t> (interferon gamma-1b, interferon beta 1a, interferon beta 1b)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3662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Immunostimulants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I- Natural </a:t>
            </a:r>
            <a:r>
              <a:rPr lang="tr-TR" dirty="0" err="1" smtClean="0"/>
              <a:t>Endogenous</a:t>
            </a:r>
            <a:r>
              <a:rPr lang="tr-TR" dirty="0" smtClean="0"/>
              <a:t> </a:t>
            </a:r>
            <a:r>
              <a:rPr lang="tr-TR" dirty="0" err="1" smtClean="0"/>
              <a:t>Compounds</a:t>
            </a:r>
            <a:endParaRPr lang="tr-TR" dirty="0" smtClean="0"/>
          </a:p>
          <a:p>
            <a:pPr lvl="1"/>
            <a:r>
              <a:rPr lang="tr-TR" dirty="0" err="1" smtClean="0"/>
              <a:t>Thymic</a:t>
            </a:r>
            <a:r>
              <a:rPr lang="tr-TR" dirty="0" smtClean="0"/>
              <a:t> </a:t>
            </a:r>
            <a:r>
              <a:rPr lang="tr-TR" dirty="0" err="1" smtClean="0"/>
              <a:t>hormones</a:t>
            </a:r>
            <a:endParaRPr lang="tr-TR" dirty="0" smtClean="0"/>
          </a:p>
          <a:p>
            <a:pPr lvl="2"/>
            <a:r>
              <a:rPr lang="tr-TR" dirty="0" err="1" smtClean="0"/>
              <a:t>Thymosine</a:t>
            </a:r>
            <a:r>
              <a:rPr lang="tr-TR" dirty="0" smtClean="0"/>
              <a:t> </a:t>
            </a:r>
            <a:r>
              <a:rPr lang="tr-TR" dirty="0" err="1" smtClean="0"/>
              <a:t>fraction</a:t>
            </a:r>
            <a:r>
              <a:rPr lang="tr-TR" dirty="0" smtClean="0"/>
              <a:t> –V</a:t>
            </a:r>
          </a:p>
          <a:p>
            <a:pPr lvl="2"/>
            <a:r>
              <a:rPr lang="tr-TR" dirty="0" err="1" smtClean="0"/>
              <a:t>Thymosine</a:t>
            </a:r>
            <a:r>
              <a:rPr lang="tr-TR" dirty="0" smtClean="0"/>
              <a:t> </a:t>
            </a:r>
            <a:r>
              <a:rPr lang="el-GR" dirty="0" smtClean="0"/>
              <a:t>α</a:t>
            </a:r>
            <a:r>
              <a:rPr lang="tr-TR" dirty="0" smtClean="0"/>
              <a:t>-1</a:t>
            </a:r>
          </a:p>
          <a:p>
            <a:pPr lvl="2"/>
            <a:r>
              <a:rPr lang="tr-TR" dirty="0" err="1" smtClean="0"/>
              <a:t>Thymopoietine</a:t>
            </a:r>
            <a:endParaRPr lang="tr-TR" dirty="0" smtClean="0"/>
          </a:p>
          <a:p>
            <a:pPr lvl="2"/>
            <a:r>
              <a:rPr lang="tr-TR" dirty="0" err="1" smtClean="0"/>
              <a:t>Thymic</a:t>
            </a:r>
            <a:r>
              <a:rPr lang="tr-TR" dirty="0" smtClean="0"/>
              <a:t> </a:t>
            </a:r>
            <a:r>
              <a:rPr lang="tr-TR" dirty="0" err="1" smtClean="0"/>
              <a:t>hormonal</a:t>
            </a:r>
            <a:r>
              <a:rPr lang="tr-TR" dirty="0" smtClean="0"/>
              <a:t> </a:t>
            </a:r>
            <a:r>
              <a:rPr lang="tr-TR" dirty="0" err="1" smtClean="0"/>
              <a:t>factor</a:t>
            </a:r>
            <a:endParaRPr lang="tr-TR" dirty="0" smtClean="0"/>
          </a:p>
          <a:p>
            <a:pPr lvl="2"/>
            <a:r>
              <a:rPr lang="tr-TR" dirty="0" smtClean="0"/>
              <a:t>Sera </a:t>
            </a:r>
            <a:r>
              <a:rPr lang="tr-TR" dirty="0" err="1" smtClean="0"/>
              <a:t>thymic</a:t>
            </a:r>
            <a:r>
              <a:rPr lang="tr-TR" dirty="0" smtClean="0"/>
              <a:t> </a:t>
            </a:r>
            <a:r>
              <a:rPr lang="tr-TR" dirty="0" err="1" smtClean="0"/>
              <a:t>factor</a:t>
            </a:r>
            <a:endParaRPr lang="tr-TR" dirty="0" smtClean="0"/>
          </a:p>
          <a:p>
            <a:pPr lvl="1"/>
            <a:r>
              <a:rPr lang="tr-TR" dirty="0" err="1" smtClean="0"/>
              <a:t>Cytokines</a:t>
            </a:r>
            <a:endParaRPr lang="tr-TR" dirty="0" smtClean="0"/>
          </a:p>
          <a:p>
            <a:pPr lvl="2"/>
            <a:r>
              <a:rPr lang="tr-TR" dirty="0" err="1" smtClean="0"/>
              <a:t>Interferons</a:t>
            </a:r>
            <a:r>
              <a:rPr lang="tr-TR" dirty="0" smtClean="0"/>
              <a:t> (IFN)</a:t>
            </a:r>
          </a:p>
          <a:p>
            <a:pPr lvl="2"/>
            <a:r>
              <a:rPr lang="tr-TR" dirty="0" err="1" smtClean="0"/>
              <a:t>Interleukins</a:t>
            </a:r>
            <a:r>
              <a:rPr lang="tr-TR" dirty="0" smtClean="0"/>
              <a:t> (IL)</a:t>
            </a:r>
          </a:p>
          <a:p>
            <a:pPr lvl="2"/>
            <a:r>
              <a:rPr lang="tr-TR" dirty="0" err="1" smtClean="0"/>
              <a:t>Opioid</a:t>
            </a:r>
            <a:r>
              <a:rPr lang="tr-TR" dirty="0" smtClean="0"/>
              <a:t> </a:t>
            </a:r>
            <a:r>
              <a:rPr lang="tr-TR" dirty="0" err="1" smtClean="0"/>
              <a:t>peptides</a:t>
            </a:r>
            <a:r>
              <a:rPr lang="tr-TR" dirty="0" smtClean="0"/>
              <a:t> (</a:t>
            </a:r>
            <a:r>
              <a:rPr lang="tr-TR" dirty="0" err="1" smtClean="0"/>
              <a:t>Endorphine</a:t>
            </a:r>
            <a:r>
              <a:rPr lang="tr-TR" dirty="0" smtClean="0"/>
              <a:t>, </a:t>
            </a:r>
            <a:r>
              <a:rPr lang="tr-TR" dirty="0" err="1" smtClean="0"/>
              <a:t>encephaline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1019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Immunostimulants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r>
              <a:rPr lang="tr-TR" dirty="0" smtClean="0"/>
              <a:t>II. </a:t>
            </a:r>
            <a:r>
              <a:rPr lang="tr-TR" dirty="0" err="1" smtClean="0"/>
              <a:t>Synthetic</a:t>
            </a:r>
            <a:r>
              <a:rPr lang="tr-TR" dirty="0" smtClean="0"/>
              <a:t> </a:t>
            </a:r>
            <a:r>
              <a:rPr lang="tr-TR" dirty="0" err="1" smtClean="0"/>
              <a:t>compounds</a:t>
            </a:r>
            <a:endParaRPr lang="tr-TR" dirty="0" smtClean="0"/>
          </a:p>
          <a:p>
            <a:pPr lvl="1"/>
            <a:r>
              <a:rPr lang="tr-TR" dirty="0" err="1" smtClean="0"/>
              <a:t>Isoprinosine</a:t>
            </a:r>
            <a:endParaRPr lang="tr-TR" dirty="0" smtClean="0"/>
          </a:p>
          <a:p>
            <a:pPr lvl="1"/>
            <a:r>
              <a:rPr lang="tr-TR" dirty="0" err="1" smtClean="0"/>
              <a:t>Levamisole</a:t>
            </a:r>
            <a:endParaRPr lang="tr-TR" dirty="0" smtClean="0"/>
          </a:p>
          <a:p>
            <a:pPr lvl="1"/>
            <a:r>
              <a:rPr lang="tr-TR" dirty="0" err="1" smtClean="0"/>
              <a:t>Adenine</a:t>
            </a:r>
            <a:r>
              <a:rPr lang="tr-TR" dirty="0" smtClean="0"/>
              <a:t> </a:t>
            </a:r>
            <a:r>
              <a:rPr lang="tr-TR" dirty="0" err="1" smtClean="0"/>
              <a:t>arabinocide</a:t>
            </a:r>
            <a:endParaRPr lang="tr-TR" dirty="0" smtClean="0"/>
          </a:p>
          <a:p>
            <a:pPr lvl="1"/>
            <a:r>
              <a:rPr lang="tr-TR" dirty="0" err="1" smtClean="0"/>
              <a:t>Filgrastime</a:t>
            </a:r>
            <a:endParaRPr lang="tr-TR" dirty="0" smtClean="0"/>
          </a:p>
          <a:p>
            <a:pPr lvl="1"/>
            <a:r>
              <a:rPr lang="tr-TR" dirty="0" smtClean="0"/>
              <a:t>8-bromoguanosine</a:t>
            </a:r>
          </a:p>
          <a:p>
            <a:pPr lvl="1"/>
            <a:r>
              <a:rPr lang="tr-TR" dirty="0" err="1" smtClean="0"/>
              <a:t>Polynucleotide</a:t>
            </a:r>
            <a:endParaRPr lang="tr-TR" dirty="0" smtClean="0"/>
          </a:p>
          <a:p>
            <a:pPr lvl="1"/>
            <a:endParaRPr lang="tr-TR" dirty="0"/>
          </a:p>
          <a:p>
            <a:pPr lvl="1"/>
            <a:endParaRPr lang="tr-TR" dirty="0" smtClean="0"/>
          </a:p>
          <a:p>
            <a:pPr lvl="1"/>
            <a:endParaRPr lang="tr-TR" dirty="0"/>
          </a:p>
          <a:p>
            <a:r>
              <a:rPr lang="tr-TR" dirty="0" smtClean="0"/>
              <a:t>III. </a:t>
            </a:r>
            <a:r>
              <a:rPr lang="tr-TR" dirty="0" err="1" smtClean="0"/>
              <a:t>Food</a:t>
            </a:r>
            <a:r>
              <a:rPr lang="tr-TR" dirty="0" smtClean="0"/>
              <a:t> </a:t>
            </a:r>
            <a:r>
              <a:rPr lang="tr-TR" dirty="0" err="1" smtClean="0"/>
              <a:t>Factors</a:t>
            </a:r>
            <a:endParaRPr lang="tr-TR" dirty="0" smtClean="0"/>
          </a:p>
          <a:p>
            <a:pPr lvl="1"/>
            <a:r>
              <a:rPr lang="tr-TR" dirty="0" err="1" smtClean="0"/>
              <a:t>Ascorbic</a:t>
            </a:r>
            <a:r>
              <a:rPr lang="tr-TR" dirty="0" smtClean="0"/>
              <a:t> </a:t>
            </a:r>
            <a:r>
              <a:rPr lang="tr-TR" dirty="0" err="1" smtClean="0"/>
              <a:t>acid</a:t>
            </a:r>
            <a:endParaRPr lang="tr-TR" dirty="0" smtClean="0"/>
          </a:p>
          <a:p>
            <a:pPr lvl="1"/>
            <a:r>
              <a:rPr lang="el-GR" dirty="0" smtClean="0"/>
              <a:t>α</a:t>
            </a:r>
            <a:r>
              <a:rPr lang="tr-TR" dirty="0" smtClean="0"/>
              <a:t>-</a:t>
            </a:r>
            <a:r>
              <a:rPr lang="tr-TR" dirty="0" err="1" smtClean="0"/>
              <a:t>tocopherol</a:t>
            </a:r>
            <a:endParaRPr lang="tr-TR" dirty="0" smtClean="0"/>
          </a:p>
          <a:p>
            <a:pPr lvl="1"/>
            <a:r>
              <a:rPr lang="tr-TR" dirty="0" err="1" smtClean="0"/>
              <a:t>Selenium</a:t>
            </a:r>
            <a:endParaRPr lang="tr-TR" dirty="0" smtClean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50779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Immunostimulants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IV. </a:t>
            </a:r>
            <a:r>
              <a:rPr lang="tr-TR" dirty="0" err="1" smtClean="0"/>
              <a:t>Microbial</a:t>
            </a:r>
            <a:r>
              <a:rPr lang="tr-TR" dirty="0" smtClean="0"/>
              <a:t> </a:t>
            </a:r>
            <a:r>
              <a:rPr lang="tr-TR" dirty="0" err="1" smtClean="0"/>
              <a:t>derived</a:t>
            </a:r>
            <a:r>
              <a:rPr lang="tr-TR" dirty="0" smtClean="0"/>
              <a:t> </a:t>
            </a:r>
            <a:r>
              <a:rPr lang="tr-TR" dirty="0" err="1" smtClean="0"/>
              <a:t>substances</a:t>
            </a:r>
            <a:endParaRPr lang="tr-TR" dirty="0" smtClean="0"/>
          </a:p>
          <a:p>
            <a:pPr lvl="1"/>
            <a:r>
              <a:rPr lang="tr-TR" dirty="0" err="1" smtClean="0"/>
              <a:t>Lentinon</a:t>
            </a:r>
            <a:endParaRPr lang="tr-TR" dirty="0" smtClean="0"/>
          </a:p>
          <a:p>
            <a:pPr lvl="1"/>
            <a:r>
              <a:rPr lang="tr-TR" dirty="0" err="1" smtClean="0"/>
              <a:t>Bacterial</a:t>
            </a:r>
            <a:r>
              <a:rPr lang="tr-TR" dirty="0" smtClean="0"/>
              <a:t> </a:t>
            </a:r>
            <a:r>
              <a:rPr lang="tr-TR" dirty="0" err="1" smtClean="0"/>
              <a:t>endotoxins</a:t>
            </a:r>
            <a:endParaRPr lang="tr-TR" dirty="0" smtClean="0"/>
          </a:p>
          <a:p>
            <a:pPr lvl="1"/>
            <a:r>
              <a:rPr lang="tr-TR" dirty="0" err="1" smtClean="0"/>
              <a:t>Muramile</a:t>
            </a:r>
            <a:r>
              <a:rPr lang="tr-TR" dirty="0" smtClean="0"/>
              <a:t> </a:t>
            </a:r>
            <a:r>
              <a:rPr lang="tr-TR" dirty="0" err="1" smtClean="0"/>
              <a:t>dipeptide</a:t>
            </a:r>
            <a:endParaRPr lang="tr-TR" dirty="0" smtClean="0"/>
          </a:p>
          <a:p>
            <a:pPr lvl="1"/>
            <a:r>
              <a:rPr lang="tr-TR" dirty="0" err="1" smtClean="0"/>
              <a:t>Propionibacterium</a:t>
            </a:r>
            <a:r>
              <a:rPr lang="tr-TR" dirty="0" smtClean="0"/>
              <a:t> </a:t>
            </a:r>
            <a:r>
              <a:rPr lang="tr-TR" dirty="0" err="1" smtClean="0"/>
              <a:t>acne</a:t>
            </a:r>
            <a:endParaRPr lang="tr-TR" dirty="0" smtClean="0"/>
          </a:p>
          <a:p>
            <a:pPr lvl="1"/>
            <a:r>
              <a:rPr lang="tr-TR" dirty="0" smtClean="0"/>
              <a:t>Ubiquinone-8</a:t>
            </a:r>
          </a:p>
          <a:p>
            <a:pPr lvl="1"/>
            <a:r>
              <a:rPr lang="tr-TR" dirty="0" err="1" smtClean="0"/>
              <a:t>Loroyl</a:t>
            </a:r>
            <a:r>
              <a:rPr lang="tr-TR" dirty="0" smtClean="0"/>
              <a:t> </a:t>
            </a:r>
            <a:r>
              <a:rPr lang="tr-TR" dirty="0" err="1" smtClean="0"/>
              <a:t>tetrapeptide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57122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 err="1" smtClean="0"/>
              <a:t>Levamisole</a:t>
            </a:r>
            <a:endParaRPr lang="tr-TR" dirty="0" smtClean="0"/>
          </a:p>
          <a:p>
            <a:r>
              <a:rPr lang="tr-TR" dirty="0" err="1" smtClean="0"/>
              <a:t>Anthelmintic</a:t>
            </a:r>
            <a:endParaRPr lang="tr-TR" dirty="0" smtClean="0"/>
          </a:p>
          <a:p>
            <a:r>
              <a:rPr lang="tr-TR" dirty="0" err="1" smtClean="0"/>
              <a:t>Restoration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depresssed</a:t>
            </a:r>
            <a:r>
              <a:rPr lang="tr-TR" dirty="0" smtClean="0"/>
              <a:t> </a:t>
            </a:r>
            <a:r>
              <a:rPr lang="tr-TR" dirty="0" err="1" smtClean="0"/>
              <a:t>immunofunction</a:t>
            </a:r>
            <a:r>
              <a:rPr lang="tr-TR" dirty="0" smtClean="0"/>
              <a:t> of B-T </a:t>
            </a:r>
            <a:r>
              <a:rPr lang="tr-TR" dirty="0" err="1" smtClean="0"/>
              <a:t>lymphocyte</a:t>
            </a:r>
            <a:r>
              <a:rPr lang="tr-TR" dirty="0" smtClean="0"/>
              <a:t>, </a:t>
            </a:r>
            <a:r>
              <a:rPr lang="tr-TR" dirty="0" err="1" smtClean="0"/>
              <a:t>monocyte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macrophages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Thalidomide</a:t>
            </a:r>
            <a:endParaRPr lang="tr-TR" dirty="0" smtClean="0"/>
          </a:p>
          <a:p>
            <a:r>
              <a:rPr lang="tr-TR" dirty="0" err="1" smtClean="0"/>
              <a:t>Increases</a:t>
            </a:r>
            <a:r>
              <a:rPr lang="tr-TR" dirty="0" smtClean="0"/>
              <a:t> TNF</a:t>
            </a:r>
            <a:r>
              <a:rPr lang="el-GR" dirty="0" smtClean="0"/>
              <a:t>α</a:t>
            </a:r>
            <a:endParaRPr lang="tr-TR" dirty="0" smtClean="0"/>
          </a:p>
          <a:p>
            <a:r>
              <a:rPr lang="tr-TR" dirty="0" err="1" smtClean="0"/>
              <a:t>Teratogenic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Isoprinosine</a:t>
            </a:r>
            <a:endParaRPr lang="tr-TR" dirty="0" smtClean="0"/>
          </a:p>
          <a:p>
            <a:r>
              <a:rPr lang="tr-TR" dirty="0" err="1" smtClean="0"/>
              <a:t>Production</a:t>
            </a:r>
            <a:r>
              <a:rPr lang="tr-TR" dirty="0" smtClean="0"/>
              <a:t> of </a:t>
            </a:r>
            <a:r>
              <a:rPr lang="tr-TR" dirty="0" err="1" smtClean="0"/>
              <a:t>cytokine</a:t>
            </a:r>
            <a:r>
              <a:rPr lang="tr-TR" dirty="0" smtClean="0"/>
              <a:t> IL-1, IL-2, IFN-</a:t>
            </a:r>
            <a:r>
              <a:rPr lang="el-GR" dirty="0" smtClean="0"/>
              <a:t>γ</a:t>
            </a:r>
            <a:r>
              <a:rPr lang="tr-TR" dirty="0" smtClean="0"/>
              <a:t>, </a:t>
            </a:r>
            <a:r>
              <a:rPr lang="tr-TR" dirty="0" err="1" smtClean="0"/>
              <a:t>increased</a:t>
            </a:r>
            <a:r>
              <a:rPr lang="tr-TR" dirty="0" smtClean="0"/>
              <a:t> </a:t>
            </a:r>
            <a:r>
              <a:rPr lang="tr-TR" dirty="0" err="1" smtClean="0"/>
              <a:t>proliferation</a:t>
            </a:r>
            <a:r>
              <a:rPr lang="tr-TR" dirty="0" smtClean="0"/>
              <a:t> of </a:t>
            </a:r>
            <a:r>
              <a:rPr lang="tr-TR" dirty="0" err="1" smtClean="0"/>
              <a:t>lymphocyte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1772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immunomodulatory</a:t>
            </a:r>
            <a:r>
              <a:rPr lang="tr-TR" dirty="0" smtClean="0"/>
              <a:t> </a:t>
            </a:r>
            <a:r>
              <a:rPr lang="tr-TR" dirty="0" err="1" smtClean="0"/>
              <a:t>bacterins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Staphage</a:t>
            </a:r>
            <a:r>
              <a:rPr lang="tr-TR" dirty="0" smtClean="0"/>
              <a:t> </a:t>
            </a:r>
            <a:r>
              <a:rPr lang="tr-TR" dirty="0" err="1" smtClean="0"/>
              <a:t>lysate</a:t>
            </a:r>
            <a:r>
              <a:rPr lang="tr-TR" dirty="0" smtClean="0"/>
              <a:t> - </a:t>
            </a:r>
            <a:r>
              <a:rPr lang="tr-TR" i="1" dirty="0" err="1" smtClean="0"/>
              <a:t>Staphylococcus</a:t>
            </a:r>
            <a:r>
              <a:rPr lang="tr-TR" i="1" dirty="0" smtClean="0"/>
              <a:t> </a:t>
            </a:r>
            <a:r>
              <a:rPr lang="tr-TR" i="1" dirty="0" err="1" smtClean="0"/>
              <a:t>aureus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polyvalent</a:t>
            </a:r>
            <a:r>
              <a:rPr lang="tr-TR" dirty="0" smtClean="0"/>
              <a:t> </a:t>
            </a:r>
            <a:r>
              <a:rPr lang="tr-TR" dirty="0" err="1" smtClean="0"/>
              <a:t>staphylococcus</a:t>
            </a:r>
            <a:r>
              <a:rPr lang="tr-TR" dirty="0" smtClean="0"/>
              <a:t> </a:t>
            </a:r>
            <a:r>
              <a:rPr lang="tr-TR" dirty="0" err="1" smtClean="0"/>
              <a:t>bacteriophage</a:t>
            </a:r>
            <a:endParaRPr lang="tr-TR" dirty="0" smtClean="0"/>
          </a:p>
          <a:p>
            <a:r>
              <a:rPr lang="en-US" i="1" dirty="0" smtClean="0"/>
              <a:t>S aureus</a:t>
            </a:r>
            <a:r>
              <a:rPr lang="en-US" dirty="0" smtClean="0"/>
              <a:t> </a:t>
            </a:r>
            <a:r>
              <a:rPr lang="en-US" dirty="0" err="1" smtClean="0"/>
              <a:t>bacterin</a:t>
            </a:r>
            <a:r>
              <a:rPr lang="en-US" dirty="0" smtClean="0"/>
              <a:t>-toxoid</a:t>
            </a:r>
            <a:r>
              <a:rPr lang="tr-TR" dirty="0" smtClean="0"/>
              <a:t>-</a:t>
            </a:r>
            <a:r>
              <a:rPr lang="en-US" dirty="0" smtClean="0"/>
              <a:t>prevention of staphylococcal mastitis</a:t>
            </a:r>
            <a:r>
              <a:rPr lang="tr-TR" dirty="0" smtClean="0"/>
              <a:t>- </a:t>
            </a:r>
            <a:r>
              <a:rPr lang="tr-TR" dirty="0" err="1" smtClean="0"/>
              <a:t>also</a:t>
            </a:r>
            <a:r>
              <a:rPr lang="tr-TR" dirty="0" smtClean="0"/>
              <a:t> in canine </a:t>
            </a:r>
            <a:r>
              <a:rPr lang="tr-TR" dirty="0" err="1" smtClean="0"/>
              <a:t>bacterial</a:t>
            </a:r>
            <a:r>
              <a:rPr lang="tr-TR" dirty="0" smtClean="0"/>
              <a:t> </a:t>
            </a:r>
            <a:r>
              <a:rPr lang="tr-TR" dirty="0" err="1" smtClean="0"/>
              <a:t>hypersensitivity</a:t>
            </a:r>
            <a:r>
              <a:rPr lang="tr-TR" dirty="0" smtClean="0"/>
              <a:t>.</a:t>
            </a:r>
          </a:p>
          <a:p>
            <a:r>
              <a:rPr lang="en-US" i="1" dirty="0" smtClean="0"/>
              <a:t>Propionibacterium acnes</a:t>
            </a:r>
            <a:r>
              <a:rPr lang="en-US" dirty="0" smtClean="0"/>
              <a:t> </a:t>
            </a:r>
            <a:r>
              <a:rPr lang="en-US" dirty="0" err="1" smtClean="0"/>
              <a:t>bacterin</a:t>
            </a:r>
            <a:r>
              <a:rPr lang="en-US" dirty="0" smtClean="0"/>
              <a:t> is labeled for use in dogs</a:t>
            </a:r>
            <a:r>
              <a:rPr lang="tr-TR" dirty="0" smtClean="0"/>
              <a:t>-</a:t>
            </a:r>
            <a:r>
              <a:rPr lang="tr-TR" dirty="0" err="1" smtClean="0"/>
              <a:t>proderma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59517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Immunosuppresant</a:t>
            </a:r>
            <a:r>
              <a:rPr lang="tr-TR" dirty="0" smtClean="0"/>
              <a:t> Applications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97492" y="1825625"/>
            <a:ext cx="8908650" cy="462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4713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Immunosuppresants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1275" y="1690688"/>
            <a:ext cx="10515600" cy="4351338"/>
          </a:xfrm>
        </p:spPr>
        <p:txBody>
          <a:bodyPr numCol="2">
            <a:normAutofit/>
          </a:bodyPr>
          <a:lstStyle/>
          <a:p>
            <a:r>
              <a:rPr lang="tr-TR" dirty="0" err="1" smtClean="0"/>
              <a:t>Selective</a:t>
            </a:r>
            <a:r>
              <a:rPr lang="tr-TR" dirty="0" smtClean="0"/>
              <a:t> </a:t>
            </a:r>
            <a:r>
              <a:rPr lang="tr-TR" dirty="0" err="1" smtClean="0"/>
              <a:t>inhibitors</a:t>
            </a:r>
            <a:r>
              <a:rPr lang="tr-TR" dirty="0" smtClean="0"/>
              <a:t> of </a:t>
            </a:r>
            <a:r>
              <a:rPr lang="tr-TR" dirty="0" err="1" smtClean="0"/>
              <a:t>cytokine</a:t>
            </a:r>
            <a:r>
              <a:rPr lang="tr-TR" dirty="0" smtClean="0"/>
              <a:t> </a:t>
            </a:r>
            <a:r>
              <a:rPr lang="tr-TR" dirty="0" err="1" smtClean="0"/>
              <a:t>production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function</a:t>
            </a:r>
            <a:endParaRPr lang="tr-TR" dirty="0" smtClean="0"/>
          </a:p>
          <a:p>
            <a:pPr lvl="1"/>
            <a:r>
              <a:rPr lang="tr-TR" dirty="0" err="1" smtClean="0"/>
              <a:t>Cyclosporine</a:t>
            </a:r>
            <a:endParaRPr lang="tr-TR" dirty="0" smtClean="0"/>
          </a:p>
          <a:p>
            <a:pPr lvl="1"/>
            <a:r>
              <a:rPr lang="tr-TR" dirty="0" err="1" smtClean="0"/>
              <a:t>Sirolimus</a:t>
            </a:r>
            <a:endParaRPr lang="tr-TR" dirty="0" smtClean="0"/>
          </a:p>
          <a:p>
            <a:pPr lvl="1"/>
            <a:r>
              <a:rPr lang="tr-TR" dirty="0" err="1" smtClean="0"/>
              <a:t>Tacrolimus</a:t>
            </a:r>
            <a:r>
              <a:rPr lang="tr-TR" dirty="0" smtClean="0"/>
              <a:t> (FK506)</a:t>
            </a:r>
          </a:p>
          <a:p>
            <a:r>
              <a:rPr lang="tr-TR" dirty="0" err="1" smtClean="0"/>
              <a:t>Immunosppresive</a:t>
            </a:r>
            <a:r>
              <a:rPr lang="tr-TR" dirty="0" smtClean="0"/>
              <a:t> </a:t>
            </a:r>
            <a:r>
              <a:rPr lang="tr-TR" dirty="0" err="1" smtClean="0"/>
              <a:t>antimetabolytes</a:t>
            </a:r>
            <a:endParaRPr lang="tr-TR" dirty="0" smtClean="0"/>
          </a:p>
          <a:p>
            <a:pPr lvl="1"/>
            <a:r>
              <a:rPr lang="tr-TR" dirty="0" err="1" smtClean="0"/>
              <a:t>Azathiopyrine</a:t>
            </a:r>
            <a:endParaRPr lang="tr-TR" dirty="0" smtClean="0"/>
          </a:p>
          <a:p>
            <a:pPr lvl="1"/>
            <a:r>
              <a:rPr lang="tr-TR" dirty="0" err="1" smtClean="0"/>
              <a:t>Microphenolate</a:t>
            </a:r>
            <a:r>
              <a:rPr lang="tr-TR" dirty="0" smtClean="0"/>
              <a:t> </a:t>
            </a:r>
            <a:r>
              <a:rPr lang="tr-TR" dirty="0" err="1" smtClean="0"/>
              <a:t>mofetile</a:t>
            </a:r>
            <a:endParaRPr lang="tr-TR" dirty="0" smtClean="0"/>
          </a:p>
          <a:p>
            <a:r>
              <a:rPr lang="tr-TR" dirty="0" err="1" smtClean="0"/>
              <a:t>Antibodies</a:t>
            </a:r>
            <a:endParaRPr lang="tr-TR" dirty="0" smtClean="0"/>
          </a:p>
          <a:p>
            <a:pPr lvl="1"/>
            <a:r>
              <a:rPr lang="tr-TR" dirty="0" err="1" smtClean="0"/>
              <a:t>Antithymocite</a:t>
            </a:r>
            <a:r>
              <a:rPr lang="tr-TR" dirty="0" smtClean="0"/>
              <a:t> </a:t>
            </a:r>
            <a:r>
              <a:rPr lang="tr-TR" dirty="0" err="1" smtClean="0"/>
              <a:t>globulins</a:t>
            </a:r>
            <a:endParaRPr lang="tr-TR" dirty="0" smtClean="0"/>
          </a:p>
          <a:p>
            <a:pPr lvl="1"/>
            <a:r>
              <a:rPr lang="tr-TR" dirty="0" err="1" smtClean="0"/>
              <a:t>Bacilicsimab</a:t>
            </a:r>
            <a:endParaRPr lang="tr-TR" dirty="0" smtClean="0"/>
          </a:p>
          <a:p>
            <a:pPr lvl="1"/>
            <a:r>
              <a:rPr lang="tr-TR" dirty="0" err="1" smtClean="0"/>
              <a:t>Daclizumab</a:t>
            </a:r>
            <a:endParaRPr lang="tr-TR" dirty="0" smtClean="0"/>
          </a:p>
          <a:p>
            <a:pPr lvl="1"/>
            <a:r>
              <a:rPr lang="tr-TR" dirty="0" smtClean="0"/>
              <a:t>Muromonab-CD3</a:t>
            </a:r>
          </a:p>
          <a:p>
            <a:r>
              <a:rPr lang="tr-TR" dirty="0" err="1" smtClean="0"/>
              <a:t>Adrenocorticoids</a:t>
            </a:r>
            <a:endParaRPr lang="tr-TR" dirty="0" smtClean="0"/>
          </a:p>
          <a:p>
            <a:pPr lvl="1"/>
            <a:r>
              <a:rPr lang="tr-TR" dirty="0" err="1" smtClean="0"/>
              <a:t>Methylprednizolone</a:t>
            </a:r>
            <a:endParaRPr lang="tr-TR" dirty="0" smtClean="0"/>
          </a:p>
          <a:p>
            <a:pPr lvl="1"/>
            <a:r>
              <a:rPr lang="tr-TR" dirty="0" err="1" smtClean="0"/>
              <a:t>Prednizolone</a:t>
            </a:r>
            <a:endParaRPr lang="tr-TR" dirty="0" smtClean="0"/>
          </a:p>
          <a:p>
            <a:pPr lvl="1"/>
            <a:r>
              <a:rPr lang="tr-TR" dirty="0" err="1" smtClean="0"/>
              <a:t>Prednizone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7111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660</Words>
  <Application>Microsoft Office PowerPoint</Application>
  <PresentationFormat>Geniş ekran</PresentationFormat>
  <Paragraphs>159</Paragraphs>
  <Slides>25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25</vt:i4>
      </vt:variant>
    </vt:vector>
  </HeadingPairs>
  <TitlesOfParts>
    <vt:vector size="29" baseType="lpstr">
      <vt:lpstr>Arial</vt:lpstr>
      <vt:lpstr>Calibri</vt:lpstr>
      <vt:lpstr>Calibri Light</vt:lpstr>
      <vt:lpstr>Office Teması</vt:lpstr>
      <vt:lpstr>Week 12</vt:lpstr>
      <vt:lpstr>PowerPoint Sunusu</vt:lpstr>
      <vt:lpstr>Immunostimulants</vt:lpstr>
      <vt:lpstr>Immunostimulants</vt:lpstr>
      <vt:lpstr>Immunostimulants</vt:lpstr>
      <vt:lpstr>PowerPoint Sunusu</vt:lpstr>
      <vt:lpstr>immunomodulatory bacterins</vt:lpstr>
      <vt:lpstr>Immunosuppresant Applications</vt:lpstr>
      <vt:lpstr>Immunosuppresants</vt:lpstr>
      <vt:lpstr>PowerPoint Sunusu</vt:lpstr>
      <vt:lpstr>Glucocorticoids </vt:lpstr>
      <vt:lpstr>Antimetabolites</vt:lpstr>
      <vt:lpstr>Antimetabolites</vt:lpstr>
      <vt:lpstr>Alkylating agents</vt:lpstr>
      <vt:lpstr>Crysotherapy</vt:lpstr>
      <vt:lpstr>Inhibition of lymphocyte signalling</vt:lpstr>
      <vt:lpstr>Sirolimus</vt:lpstr>
      <vt:lpstr>Oclacitinib </vt:lpstr>
      <vt:lpstr>Cytokine Inhibition</vt:lpstr>
      <vt:lpstr>Sulfones</vt:lpstr>
      <vt:lpstr>Tetracyclines</vt:lpstr>
      <vt:lpstr>Targeted antibody therapy</vt:lpstr>
      <vt:lpstr>Blockade of cell adhesion</vt:lpstr>
      <vt:lpstr>Inhibition of complement activation</vt:lpstr>
      <vt:lpstr>Immunisation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12</dc:title>
  <dc:creator>begüm yurdakök</dc:creator>
  <cp:lastModifiedBy>begüm yurdakök</cp:lastModifiedBy>
  <cp:revision>10</cp:revision>
  <dcterms:created xsi:type="dcterms:W3CDTF">2018-03-08T19:48:06Z</dcterms:created>
  <dcterms:modified xsi:type="dcterms:W3CDTF">2018-03-08T20:57:32Z</dcterms:modified>
</cp:coreProperties>
</file>