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5" r:id="rId2"/>
    <p:sldId id="266" r:id="rId3"/>
    <p:sldId id="267" r:id="rId4"/>
    <p:sldId id="268" r:id="rId5"/>
    <p:sldId id="269" r:id="rId6"/>
    <p:sldId id="272" r:id="rId7"/>
    <p:sldId id="271" r:id="rId8"/>
    <p:sldId id="270" r:id="rId9"/>
    <p:sldId id="273" r:id="rId10"/>
    <p:sldId id="274" r:id="rId11"/>
    <p:sldId id="275" r:id="rId12"/>
    <p:sldId id="276" r:id="rId13"/>
    <p:sldId id="280" r:id="rId14"/>
    <p:sldId id="27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9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26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16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536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632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282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770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67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66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910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17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66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49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21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78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63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218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777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1371254" y="2453656"/>
            <a:ext cx="9842615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İç su ve Denizlerde Avcılık Yöntemleri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1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732347" y="645789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284586" y="1303869"/>
            <a:ext cx="9842615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İç su ve Denizlerde Avcılık Yöntemleri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479321" y="2472885"/>
            <a:ext cx="242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6"/>
                </a:solidFill>
              </a:rPr>
              <a:t>5. Çevirme Ağlar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437787" y="2840662"/>
            <a:ext cx="5453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 smtClean="0"/>
              <a:t>Pelajik</a:t>
            </a:r>
            <a:r>
              <a:rPr lang="tr-TR" sz="2000" dirty="0" smtClean="0"/>
              <a:t> balıkların sürülerinin önce çevrelerinin sarılması, daha sonra ağın altının büzülmesi sureti ile kaçmalarını önleyerek avlamayı sağlayan ağlardır. 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51" y="2831569"/>
            <a:ext cx="3513463" cy="1382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Metin kutusu 12"/>
          <p:cNvSpPr txBox="1"/>
          <p:nvPr/>
        </p:nvSpPr>
        <p:spPr>
          <a:xfrm>
            <a:off x="1352166" y="3856325"/>
            <a:ext cx="6325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Hamsi gırgırı</a:t>
            </a:r>
          </a:p>
          <a:p>
            <a:r>
              <a:rPr lang="tr-TR" dirty="0" smtClean="0"/>
              <a:t>Ana ağlar</a:t>
            </a:r>
          </a:p>
          <a:p>
            <a:r>
              <a:rPr lang="tr-TR" dirty="0" smtClean="0"/>
              <a:t>Güçlendirici ağlar</a:t>
            </a:r>
          </a:p>
          <a:p>
            <a:r>
              <a:rPr lang="tr-TR" dirty="0" smtClean="0"/>
              <a:t>Gırgır teknelerinde bulunan yardımcı av gereçleri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50" y="4350660"/>
            <a:ext cx="3513463" cy="1776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14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732347" y="6375863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284586" y="1303869"/>
            <a:ext cx="9842615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İç su ve Denizlerde Avcılık Yöntemleri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479321" y="2472885"/>
            <a:ext cx="242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6"/>
                </a:solidFill>
              </a:rPr>
              <a:t>6. Sürükleme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656966" y="2934550"/>
            <a:ext cx="7782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/>
              <a:t>Aktif kullanılan aletlerdir. Bir veya iki tekne tarafından deniz dibinde veya orta suda sürüklenir. </a:t>
            </a:r>
            <a:endParaRPr lang="tr-TR" sz="20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656966" y="3869422"/>
            <a:ext cx="6325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>
                <a:solidFill>
                  <a:schemeClr val="accent6">
                    <a:lumMod val="50000"/>
                  </a:schemeClr>
                </a:solidFill>
              </a:rPr>
              <a:t>Direç</a:t>
            </a:r>
            <a:endParaRPr lang="tr-T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>
                <a:solidFill>
                  <a:schemeClr val="accent6">
                    <a:lumMod val="50000"/>
                  </a:schemeClr>
                </a:solidFill>
              </a:rPr>
              <a:t>Kankava</a:t>
            </a:r>
            <a:endParaRPr lang="tr-T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Kirişli troller</a:t>
            </a:r>
          </a:p>
        </p:txBody>
      </p:sp>
    </p:spTree>
    <p:extLst>
      <p:ext uri="{BB962C8B-B14F-4D97-AF65-F5344CB8AC3E}">
        <p14:creationId xmlns:p14="http://schemas.microsoft.com/office/powerpoint/2010/main" val="3385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631979" y="645789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284586" y="1303869"/>
            <a:ext cx="9842615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İç su ve Denizlerde Avcılık Yöntemleri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479321" y="2472885"/>
            <a:ext cx="242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6"/>
                </a:solidFill>
              </a:rPr>
              <a:t>7. Troller</a:t>
            </a:r>
            <a:endParaRPr lang="tr-TR" sz="2400" dirty="0" smtClean="0">
              <a:solidFill>
                <a:schemeClr val="accent6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565526" y="2934550"/>
            <a:ext cx="1064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Trolle avcılık ülkemizde gırgırdan sonra ikinci sıradadır. </a:t>
            </a:r>
            <a:endParaRPr lang="tr-TR" sz="24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985319" y="3974674"/>
            <a:ext cx="6325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</a:rPr>
              <a:t>Ağların iyi kesilip donatılması,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</a:rPr>
              <a:t>Ağın boyutları ve özelliği,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</a:rPr>
              <a:t>Teknenin tonajı, gücü ve boyutu</a:t>
            </a:r>
          </a:p>
          <a:p>
            <a:r>
              <a:rPr lang="tr-TR" sz="2400" dirty="0" smtClean="0"/>
              <a:t>önemlidir.</a:t>
            </a:r>
            <a:endParaRPr lang="tr-TR" sz="2400" dirty="0" smtClean="0"/>
          </a:p>
        </p:txBody>
      </p:sp>
      <p:sp>
        <p:nvSpPr>
          <p:cNvPr id="2" name="Metin kutusu 1"/>
          <p:cNvSpPr txBox="1"/>
          <p:nvPr/>
        </p:nvSpPr>
        <p:spPr>
          <a:xfrm>
            <a:off x="1640340" y="3375537"/>
            <a:ext cx="401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Verimli trol avcılığı için;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382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848111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284586" y="1303869"/>
            <a:ext cx="9842615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İç su ve Denizlerde Avcılık Yöntemleri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7059" y="2472885"/>
            <a:ext cx="242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6"/>
                </a:solidFill>
              </a:rPr>
              <a:t>7. Troller</a:t>
            </a:r>
            <a:endParaRPr lang="tr-TR" sz="2400" dirty="0" smtClean="0">
              <a:solidFill>
                <a:schemeClr val="accent6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71167" y="3135089"/>
            <a:ext cx="2029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</a:rPr>
              <a:t>Dip trolleri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</a:rPr>
              <a:t>Orta su trolleri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647178" y="2531033"/>
            <a:ext cx="2643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6"/>
                </a:solidFill>
              </a:rPr>
              <a:t>Trolün bölümleri:</a:t>
            </a:r>
            <a:endParaRPr lang="tr-TR" sz="2400" dirty="0">
              <a:solidFill>
                <a:schemeClr val="accent6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505863" y="3008087"/>
            <a:ext cx="2029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accent6">
                    <a:lumMod val="50000"/>
                  </a:schemeClr>
                </a:solidFill>
              </a:rPr>
              <a:t>Çelik halatlar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accent6">
                    <a:lumMod val="50000"/>
                  </a:schemeClr>
                </a:solidFill>
              </a:rPr>
              <a:t>Kapılar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accent6">
                    <a:lumMod val="50000"/>
                  </a:schemeClr>
                </a:solidFill>
              </a:rPr>
              <a:t>Palamar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accent6">
                    <a:lumMod val="50000"/>
                  </a:schemeClr>
                </a:solidFill>
              </a:rPr>
              <a:t>Maçalar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accent6">
                    <a:lumMod val="50000"/>
                  </a:schemeClr>
                </a:solidFill>
              </a:rPr>
              <a:t>Kanatlar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accent6">
                    <a:lumMod val="50000"/>
                  </a:schemeClr>
                </a:solidFill>
              </a:rPr>
              <a:t>Mantar yaka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accent6">
                    <a:lumMod val="50000"/>
                  </a:schemeClr>
                </a:solidFill>
              </a:rPr>
              <a:t>Kurşun yaka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accent6">
                    <a:lumMod val="50000"/>
                  </a:schemeClr>
                </a:solidFill>
              </a:rPr>
              <a:t>Omuz ağı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accent6">
                    <a:lumMod val="50000"/>
                  </a:schemeClr>
                </a:solidFill>
              </a:rPr>
              <a:t>Karın ağı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accent6">
                    <a:lumMod val="50000"/>
                  </a:schemeClr>
                </a:solidFill>
              </a:rPr>
              <a:t>Tünel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accent6">
                    <a:lumMod val="50000"/>
                  </a:schemeClr>
                </a:solidFill>
              </a:rPr>
              <a:t>Torba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accent6">
                    <a:lumMod val="50000"/>
                  </a:schemeClr>
                </a:solidFill>
              </a:rPr>
              <a:t>Torba muhafazası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49" y="3321296"/>
            <a:ext cx="6230219" cy="2019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2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848110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284586" y="1303869"/>
            <a:ext cx="9842615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İç su ve Denizlerde Avcılık Yöntemleri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479321" y="2464572"/>
            <a:ext cx="242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6"/>
                </a:solidFill>
              </a:rPr>
              <a:t>8. Olta ile avcılık</a:t>
            </a:r>
            <a:endParaRPr lang="tr-TR" sz="2400" dirty="0" smtClean="0">
              <a:solidFill>
                <a:schemeClr val="accent6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395115" y="2926237"/>
            <a:ext cx="284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</a:rPr>
              <a:t>Gerçek oltalar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</a:rPr>
              <a:t>Takılan kancalar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3931920" y="3050448"/>
            <a:ext cx="31588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Misinalar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Olta iğneleri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Fırdöndüler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Olta çubukları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Olta makinaları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Ağırlıklar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Yüzdürücüler</a:t>
            </a:r>
            <a:endParaRPr lang="tr-TR" sz="24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4052724" y="2505675"/>
            <a:ext cx="273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6"/>
                </a:solidFill>
              </a:rPr>
              <a:t>Olta malzemeleri:</a:t>
            </a:r>
            <a:endParaRPr lang="tr-TR" sz="2400" dirty="0">
              <a:solidFill>
                <a:schemeClr val="accent6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371004" y="2464572"/>
            <a:ext cx="143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6"/>
                </a:solidFill>
              </a:rPr>
              <a:t>Oltalar:</a:t>
            </a:r>
            <a:endParaRPr lang="tr-TR" sz="2400" dirty="0">
              <a:solidFill>
                <a:schemeClr val="accent6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157256" y="2926237"/>
            <a:ext cx="32918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Zoka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Yünlüler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Seğirtme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Kaşık oltası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Sırtı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Çarpma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Çapari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953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227891" y="2869757"/>
            <a:ext cx="46429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Sersemletme veya bayıltma yolu ile avcılık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Sıkıştıran ve yaralayan aletler ile avcılık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Tuzaklar ve Kapanlar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Ağlar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Olta ile avcılık</a:t>
            </a:r>
            <a:endParaRPr lang="tr-TR" sz="3200" dirty="0">
              <a:latin typeface="Bodoni MT Poster Compressed" panose="02070706080601050204" pitchFamily="18" charset="-94"/>
            </a:endParaRPr>
          </a:p>
        </p:txBody>
      </p:sp>
      <p:pic>
        <p:nvPicPr>
          <p:cNvPr id="4098" name="Picture 2" descr="trol balık ile ilgili görsel sonucu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06" y="2747016"/>
            <a:ext cx="4463936" cy="3095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10814860" y="6375863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1138499" y="1231685"/>
            <a:ext cx="9842615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İç su ve Denizlerde Avcılık Yöntemleri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27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138499" y="1231685"/>
            <a:ext cx="9842615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İç su ve Denizlerde Avcılık Yöntemleri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479320" y="2472885"/>
            <a:ext cx="98426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6"/>
                </a:solidFill>
              </a:rPr>
              <a:t>1. Sersemletme veya Bayıltma ile Avcılık</a:t>
            </a:r>
          </a:p>
          <a:p>
            <a:endParaRPr lang="tr-TR" sz="2400" dirty="0" smtClean="0">
              <a:solidFill>
                <a:schemeClr val="accent6"/>
              </a:solidFill>
            </a:endParaRPr>
          </a:p>
          <a:p>
            <a:pPr algn="just"/>
            <a:r>
              <a:rPr lang="tr-TR" sz="2000" dirty="0" smtClean="0"/>
              <a:t>Yöntemin esası, balığın bayılarak veya sersemleyerek kaçamayacak duruma gelmesidir. Kimyasal madde ve elektrikle avcılık ülkemizde yasaktır.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596043" y="4089862"/>
            <a:ext cx="6325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Mekanik Bayıltıcılar</a:t>
            </a:r>
          </a:p>
          <a:p>
            <a:r>
              <a:rPr lang="tr-TR" dirty="0"/>
              <a:t>Taş, sopa, balta gibi mekanik, ayrıca dinamit kullanımı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Kimyasal bayıltıcılar</a:t>
            </a:r>
          </a:p>
          <a:p>
            <a:r>
              <a:rPr lang="tr-TR" dirty="0" err="1"/>
              <a:t>İhtiyotoksik</a:t>
            </a:r>
            <a:r>
              <a:rPr lang="tr-TR" dirty="0"/>
              <a:t> bitkilerden elde edilen maddelerin kullanımı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07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586260" y="6384176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138499" y="1231685"/>
            <a:ext cx="9842615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İç su ve Denizlerde Avcılık Yöntemleri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479321" y="2472885"/>
            <a:ext cx="608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6"/>
                </a:solidFill>
              </a:rPr>
              <a:t>2. Sıkıştıran ve Yaralayan Aletlerle Yapılan Avcılık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238598" y="3062778"/>
            <a:ext cx="63259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Zıpkınla avcılık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tr-TR" dirty="0" smtClean="0"/>
              <a:t>Büyük balıkların avcılığında ve sportif balıkçılıkta yaygın kullanılır. Balıkları görüldüğü noktada bastırmak veya fırlatmak yolu ile kaçmalarına engel olunur.</a:t>
            </a:r>
            <a:endParaRPr lang="tr-TR" dirty="0"/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Tüfekle avcılık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tr-TR" dirty="0" smtClean="0"/>
              <a:t>İri balıkları yaralamak ve öldürmek amacı ile mermi ile vurulmasıdır. 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09" y="2120331"/>
            <a:ext cx="3271059" cy="1958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04" y="4206241"/>
            <a:ext cx="3366654" cy="1936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35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727114" y="638617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138499" y="1231685"/>
            <a:ext cx="9842615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İç su ve Denizlerde Avcılık Yöntemleri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479321" y="2472885"/>
            <a:ext cx="3118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6"/>
                </a:solidFill>
              </a:rPr>
              <a:t>2. Tuzaklar ve Kapanlar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137326" y="3876839"/>
            <a:ext cx="63259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Dalyanlar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tr-TR" dirty="0" smtClean="0"/>
              <a:t>Deniz, göl ve ırmak ağızlarında su ürünlerimi avlamak amacı ile sabit veya yüzer halde kurulan tesislerdir. Büyük gruplar halinde göç eden balıklar, yolları üzerine kurulmuş Avlu ve Kuzuluk denen tuzaklara çekilir. 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Tüfekle avcılık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tr-TR" dirty="0" smtClean="0"/>
              <a:t>İri balıkları yaralamak ve öldürmek amacı ile mermi ile vurulmasıdır. </a:t>
            </a: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1137327" y="2995376"/>
            <a:ext cx="642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Kapanlar avın serbestçe içeri girdikleri, fakat çıkmalarına engel olunan düzenlemelerdir.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26" y="4302270"/>
            <a:ext cx="3028742" cy="1655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13" y="2569321"/>
            <a:ext cx="3264901" cy="1628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98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732347" y="645789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284586" y="1303869"/>
            <a:ext cx="9842615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İç su ve Denizlerde Avcılık Yöntemleri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415853" y="2580886"/>
            <a:ext cx="3118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6"/>
                </a:solidFill>
              </a:rPr>
              <a:t>2. Tuzaklar ve Kapanlar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415853" y="3150616"/>
            <a:ext cx="94738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</a:rPr>
              <a:t>Çömlekler</a:t>
            </a:r>
            <a:endParaRPr lang="tr-TR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tr-TR" sz="2000" dirty="0" smtClean="0"/>
              <a:t>Çömlekler boyunlu ve deliklidirler, halat üzerine kösteklerle bağlanır, ahtapot yakalamaya yarar.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</a:rPr>
              <a:t>Sepetler</a:t>
            </a:r>
            <a:endParaRPr lang="tr-TR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tr-TR" sz="2000" dirty="0" smtClean="0"/>
              <a:t>Bir boğaz, gövde ve arkasındaki kepekten oluşmaktadır.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</a:rPr>
              <a:t>Küfeler</a:t>
            </a:r>
          </a:p>
          <a:p>
            <a:pPr algn="just"/>
            <a:r>
              <a:rPr lang="tr-TR" sz="2000" dirty="0" smtClean="0"/>
              <a:t>Deniz kıyısında ıstakoz ve böcek avında kullanılır.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</a:rPr>
              <a:t>Sığınma kapanları</a:t>
            </a:r>
          </a:p>
          <a:p>
            <a:pPr algn="just"/>
            <a:r>
              <a:rPr lang="tr-TR" sz="2000" dirty="0" smtClean="0"/>
              <a:t>Sığ suda karides avında kullanılır.</a:t>
            </a:r>
          </a:p>
          <a:p>
            <a:pPr algn="just"/>
            <a:endParaRPr lang="tr-T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732347" y="645789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284586" y="1303869"/>
            <a:ext cx="9842615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İç su ve Denizlerde Avcılık Yöntemleri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365976" y="2676791"/>
            <a:ext cx="94738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schemeClr val="accent6">
                    <a:lumMod val="50000"/>
                  </a:schemeClr>
                </a:solidFill>
              </a:rPr>
              <a:t>Pinterler</a:t>
            </a:r>
            <a:endParaRPr lang="tr-TR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tr-TR" sz="2000" dirty="0" smtClean="0"/>
              <a:t>Metal veya ağaç çemberlere takılmış konik yapıda ki ağların iç içe eklenmesi ve çember aralarının ağ ile kapatılması sonucu hazırlanan araçlardır. </a:t>
            </a:r>
          </a:p>
          <a:p>
            <a:pPr algn="just"/>
            <a:endParaRPr lang="tr-TR" sz="2000" dirty="0" smtClean="0"/>
          </a:p>
          <a:p>
            <a:pPr marL="342900" indent="-342900" algn="just">
              <a:buFontTx/>
              <a:buChar char="-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Tek ağızlı </a:t>
            </a:r>
            <a:r>
              <a:rPr lang="tr-TR" sz="2000" dirty="0" err="1" smtClean="0">
                <a:solidFill>
                  <a:schemeClr val="accent5">
                    <a:lumMod val="75000"/>
                  </a:schemeClr>
                </a:solidFill>
              </a:rPr>
              <a:t>pinter</a:t>
            </a:r>
            <a:endParaRPr lang="tr-T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tr-TR" sz="1600" dirty="0" smtClean="0"/>
              <a:t>Tek germeli</a:t>
            </a:r>
          </a:p>
          <a:p>
            <a:pPr algn="just"/>
            <a:r>
              <a:rPr lang="tr-TR" sz="1600" dirty="0" smtClean="0"/>
              <a:t>Çift germeli</a:t>
            </a:r>
          </a:p>
          <a:p>
            <a:pPr marL="342900" indent="-342900" algn="just">
              <a:buFontTx/>
              <a:buChar char="-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Çift ağızlı </a:t>
            </a:r>
            <a:r>
              <a:rPr lang="tr-TR" sz="2000" dirty="0" err="1" smtClean="0">
                <a:solidFill>
                  <a:schemeClr val="accent5">
                    <a:lumMod val="75000"/>
                  </a:schemeClr>
                </a:solidFill>
              </a:rPr>
              <a:t>pinter</a:t>
            </a:r>
            <a:endParaRPr lang="tr-T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tr-TR" sz="2000" dirty="0" smtClean="0"/>
          </a:p>
          <a:p>
            <a:pPr algn="just"/>
            <a:endParaRPr lang="tr-T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29" y="4293424"/>
            <a:ext cx="4748844" cy="1409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78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284586" y="1303869"/>
            <a:ext cx="9842615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İç su ve Denizlerde Avcılık Yöntemleri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479321" y="2472885"/>
            <a:ext cx="3118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6"/>
                </a:solidFill>
              </a:rPr>
              <a:t>3. Hava Kapanları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343853" y="3922005"/>
            <a:ext cx="6325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Kutu tuzaklar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Kayık tuzaklar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Sal tuzaklar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Üstü örtülü tuzaklar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462388" y="3105112"/>
            <a:ext cx="966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Bazı balıklar sıkıştırılınca bir engele takılınca veya herhangi bir tehlikede sudan dışarı fırlarlar su yüzeyine kurulan kapanlara hava kapanı denir.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03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732347" y="638617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284586" y="1303869"/>
            <a:ext cx="9842615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İç su ve Denizlerde Avcılık Yöntemleri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479321" y="2472885"/>
            <a:ext cx="437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6"/>
                </a:solidFill>
              </a:rPr>
              <a:t>4. </a:t>
            </a:r>
            <a:r>
              <a:rPr lang="tr-TR" sz="2400" dirty="0" err="1" smtClean="0">
                <a:solidFill>
                  <a:schemeClr val="accent6"/>
                </a:solidFill>
              </a:rPr>
              <a:t>Galsama</a:t>
            </a:r>
            <a:r>
              <a:rPr lang="tr-TR" sz="2400" dirty="0" smtClean="0">
                <a:solidFill>
                  <a:schemeClr val="accent6"/>
                </a:solidFill>
              </a:rPr>
              <a:t> Ağları (Uzatma ağları)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462388" y="3845699"/>
            <a:ext cx="2627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Yüzey </a:t>
            </a:r>
            <a:r>
              <a:rPr lang="tr-TR" dirty="0" err="1" smtClean="0">
                <a:solidFill>
                  <a:schemeClr val="accent6">
                    <a:lumMod val="50000"/>
                  </a:schemeClr>
                </a:solidFill>
              </a:rPr>
              <a:t>galsama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 ağları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Orta su </a:t>
            </a:r>
            <a:r>
              <a:rPr lang="tr-TR" dirty="0" err="1" smtClean="0">
                <a:solidFill>
                  <a:schemeClr val="accent6">
                    <a:lumMod val="50000"/>
                  </a:schemeClr>
                </a:solidFill>
              </a:rPr>
              <a:t>galsama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 ağları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Dip </a:t>
            </a:r>
            <a:r>
              <a:rPr lang="tr-TR" dirty="0" err="1" smtClean="0">
                <a:solidFill>
                  <a:schemeClr val="accent6">
                    <a:lumMod val="50000"/>
                  </a:schemeClr>
                </a:solidFill>
              </a:rPr>
              <a:t>galsama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 ağları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462388" y="3105112"/>
            <a:ext cx="966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Ağın suda dik bir duvar gibi durması için üst yakaya mantarlar, alt yakaya kurşunlar ile donatılmıştır. Balıklar solungaç kapakları arasından yakalanır.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62" y="3631679"/>
            <a:ext cx="3846647" cy="2274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49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552</TotalTime>
  <Words>612</Words>
  <Application>Microsoft Office PowerPoint</Application>
  <PresentationFormat>Geniş ekran</PresentationFormat>
  <Paragraphs>133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Bodoni MT Poster Compressed</vt:lpstr>
      <vt:lpstr>Garamond</vt:lpstr>
      <vt:lpstr>Wingdings</vt:lpstr>
      <vt:lpstr>Organik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xx</cp:lastModifiedBy>
  <cp:revision>95</cp:revision>
  <dcterms:created xsi:type="dcterms:W3CDTF">2017-06-01T08:33:22Z</dcterms:created>
  <dcterms:modified xsi:type="dcterms:W3CDTF">2018-04-30T12:29:14Z</dcterms:modified>
</cp:coreProperties>
</file>