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3" r:id="rId1"/>
  </p:sldMasterIdLst>
  <p:sldIdLst>
    <p:sldId id="256" r:id="rId2"/>
    <p:sldId id="257" r:id="rId3"/>
    <p:sldId id="274" r:id="rId4"/>
    <p:sldId id="258" r:id="rId5"/>
    <p:sldId id="275" r:id="rId6"/>
    <p:sldId id="260" r:id="rId7"/>
    <p:sldId id="264" r:id="rId8"/>
    <p:sldId id="279" r:id="rId9"/>
    <p:sldId id="281" r:id="rId10"/>
    <p:sldId id="261" r:id="rId11"/>
    <p:sldId id="265" r:id="rId12"/>
    <p:sldId id="262" r:id="rId13"/>
    <p:sldId id="282" r:id="rId14"/>
    <p:sldId id="266" r:id="rId15"/>
    <p:sldId id="278" r:id="rId16"/>
    <p:sldId id="267" r:id="rId17"/>
    <p:sldId id="276" r:id="rId18"/>
    <p:sldId id="268" r:id="rId19"/>
    <p:sldId id="277" r:id="rId20"/>
    <p:sldId id="269" r:id="rId21"/>
    <p:sldId id="280" r:id="rId22"/>
    <p:sldId id="270" r:id="rId23"/>
    <p:sldId id="271" r:id="rId24"/>
    <p:sldId id="272" r:id="rId25"/>
    <p:sldId id="273"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dirty="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29717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dirty="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Edit Master text styles</a:t>
            </a:r>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05735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dirty="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Edit Master text styles</a:t>
            </a:r>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0A84BC-3F9E-4B08-9743-FC4E27FA5126}"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1803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dirty="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dirty="0"/>
              <a:t>Edit Master text styles</a:t>
            </a:r>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1118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dirty="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dirty="0"/>
              <a:t>Edit Master text styles</a:t>
            </a:r>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0A84BC-3F9E-4B08-9743-FC4E27FA5126}"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7049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dirty="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dirty="0"/>
              <a:t>Edit Master text styles</a:t>
            </a:r>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785201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2574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dirty="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91682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49392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dirty="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Edit Master text styles</a:t>
            </a:r>
          </a:p>
        </p:txBody>
      </p:sp>
      <p:sp>
        <p:nvSpPr>
          <p:cNvPr id="4" name="Date Placeholder 3"/>
          <p:cNvSpPr>
            <a:spLocks noGrp="1"/>
          </p:cNvSpPr>
          <p:nvPr>
            <p:ph type="dt" sz="half" idx="10"/>
          </p:nvPr>
        </p:nvSpPr>
        <p:spPr/>
        <p:txBody>
          <a:bodyPr/>
          <a:lstStyle/>
          <a:p>
            <a:fld id="{E2072480-10DA-4FB4-BEAE-2A1DEA90F248}" type="datetimeFigureOut">
              <a:rPr lang="tr-TR" smtClean="0"/>
              <a:t>11.12.2017</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1325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5828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E2072480-10DA-4FB4-BEAE-2A1DEA90F248}" type="datetimeFigureOut">
              <a:rPr lang="tr-TR" smtClean="0"/>
              <a:t>11.12.2017</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12713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E2072480-10DA-4FB4-BEAE-2A1DEA90F248}" type="datetimeFigureOut">
              <a:rPr lang="tr-TR" smtClean="0"/>
              <a:t>11.12.2017</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96705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72480-10DA-4FB4-BEAE-2A1DEA90F248}" type="datetimeFigureOut">
              <a:rPr lang="tr-TR" smtClean="0"/>
              <a:t>11.12.2017</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74937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dirty="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Edit Master text styles</a:t>
            </a:r>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49148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Edit Master text styles</a:t>
            </a:r>
          </a:p>
        </p:txBody>
      </p:sp>
      <p:sp>
        <p:nvSpPr>
          <p:cNvPr id="5" name="Date Placeholder 4"/>
          <p:cNvSpPr>
            <a:spLocks noGrp="1"/>
          </p:cNvSpPr>
          <p:nvPr>
            <p:ph type="dt" sz="half" idx="10"/>
          </p:nvPr>
        </p:nvSpPr>
        <p:spPr/>
        <p:txBody>
          <a:bodyPr/>
          <a:lstStyle/>
          <a:p>
            <a:fld id="{E2072480-10DA-4FB4-BEAE-2A1DEA90F248}" type="datetimeFigureOut">
              <a:rPr lang="tr-TR" smtClean="0"/>
              <a:t>11.12.2017</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56610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2072480-10DA-4FB4-BEAE-2A1DEA90F248}" type="datetimeFigureOut">
              <a:rPr lang="tr-TR" smtClean="0"/>
              <a:t>11.12.2017</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0A84BC-3F9E-4B08-9743-FC4E27FA5126}" type="slidenum">
              <a:rPr lang="tr-TR" smtClean="0"/>
              <a:t>‹#›</a:t>
            </a:fld>
            <a:endParaRPr lang="tr-TR"/>
          </a:p>
        </p:txBody>
      </p:sp>
    </p:spTree>
    <p:extLst>
      <p:ext uri="{BB962C8B-B14F-4D97-AF65-F5344CB8AC3E}">
        <p14:creationId xmlns:p14="http://schemas.microsoft.com/office/powerpoint/2010/main" val="9192120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2000" b="-2000"/>
          </a:stretch>
        </a:blip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2161310" y="4067175"/>
            <a:ext cx="9592540" cy="2262781"/>
          </a:xfrm>
        </p:spPr>
        <p:txBody>
          <a:bodyPr>
            <a:normAutofit/>
          </a:bodyPr>
          <a:lstStyle/>
          <a:p>
            <a:pPr algn="ctr"/>
            <a:r>
              <a:rPr lang="tr-TR" sz="5800" b="1" dirty="0" smtClean="0">
                <a:solidFill>
                  <a:srgbClr val="000000"/>
                </a:solidFill>
                <a:latin typeface="Century Gothic"/>
                <a:cs typeface="Times"/>
              </a:rPr>
              <a:t>Ünite 10 : SAĞLIKLI </a:t>
            </a:r>
            <a:r>
              <a:rPr lang="tr-TR" sz="5800" b="1" dirty="0">
                <a:solidFill>
                  <a:srgbClr val="000000"/>
                </a:solidFill>
                <a:latin typeface="Century Gothic"/>
                <a:cs typeface="Times"/>
              </a:rPr>
              <a:t>YAŞAM İÇİN ÖNEMLİ KONULAR</a:t>
            </a:r>
          </a:p>
        </p:txBody>
      </p:sp>
    </p:spTree>
    <p:extLst>
      <p:ext uri="{BB962C8B-B14F-4D97-AF65-F5344CB8AC3E}">
        <p14:creationId xmlns:p14="http://schemas.microsoft.com/office/powerpoint/2010/main" val="167442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FD0DFD6-2421-4188-841D-552C5D4AC71A}"/>
              </a:ext>
            </a:extLst>
          </p:cNvPr>
          <p:cNvSpPr>
            <a:spLocks noGrp="1"/>
          </p:cNvSpPr>
          <p:nvPr>
            <p:ph type="title"/>
          </p:nvPr>
        </p:nvSpPr>
        <p:spPr/>
        <p:txBody>
          <a:bodyPr/>
          <a:lstStyle/>
          <a:p>
            <a:r>
              <a:rPr lang="tr-TR" b="1" dirty="0">
                <a:solidFill>
                  <a:srgbClr val="A53010"/>
                </a:solidFill>
              </a:rPr>
              <a:t>ALKOLÜN BESLENMEYE OLAN ETKİSİ </a:t>
            </a:r>
          </a:p>
        </p:txBody>
      </p:sp>
      <p:sp>
        <p:nvSpPr>
          <p:cNvPr id="3" name="İçerik Yer Tutucusu 2">
            <a:extLst>
              <a:ext uri="{FF2B5EF4-FFF2-40B4-BE49-F238E27FC236}">
                <a16:creationId xmlns:a16="http://schemas.microsoft.com/office/drawing/2014/main" xmlns="" id="{45A0AD35-32EE-4861-9067-FE4610DCCB71}"/>
              </a:ext>
            </a:extLst>
          </p:cNvPr>
          <p:cNvSpPr>
            <a:spLocks noGrp="1"/>
          </p:cNvSpPr>
          <p:nvPr>
            <p:ph idx="1"/>
          </p:nvPr>
        </p:nvSpPr>
        <p:spPr>
          <a:xfrm>
            <a:off x="2592388" y="1628775"/>
            <a:ext cx="8846302" cy="4641977"/>
          </a:xfrm>
        </p:spPr>
        <p:txBody>
          <a:bodyPr vert="horz" lIns="91440" tIns="45720" rIns="91440" bIns="45720" rtlCol="0" anchor="t">
            <a:noAutofit/>
          </a:bodyPr>
          <a:lstStyle/>
          <a:p>
            <a:pPr algn="just"/>
            <a:r>
              <a:rPr lang="tr-TR" sz="2000" b="1" dirty="0">
                <a:solidFill>
                  <a:srgbClr val="A53010"/>
                </a:solidFill>
              </a:rPr>
              <a:t>Sindirim</a:t>
            </a:r>
            <a:endParaRPr lang="en-US"/>
          </a:p>
          <a:p>
            <a:pPr marL="0" indent="0" algn="just">
              <a:buNone/>
            </a:pPr>
            <a:r>
              <a:rPr lang="tr-TR" sz="2000" dirty="0"/>
              <a:t>Genelde alkol içildiğinde soframızda ki yiyecekler sağlığımıza göre </a:t>
            </a:r>
            <a:r>
              <a:rPr lang="tr-TR" sz="2000" dirty="0" err="1"/>
              <a:t>değilde</a:t>
            </a:r>
            <a:r>
              <a:rPr lang="tr-TR" sz="2000" dirty="0"/>
              <a:t> alkole uygun olarak seçilmektedir. Bu yiyecekler bazen miktar ve çeşit olarak abartılı boyutlara da çıkabilmektedir. Bu durum alkolün kalorisiyle birlikte vücudumuza gerçekten yüksek bir oranda kalorinin girmesini sağlamaktadır. Alkol alımından dolayı vücudunuz için gerekli olan kalori yani enerji gereksinimi yiyeceklerden değil bunun yerine alkol tarafından sağlanmaktadır.</a:t>
            </a:r>
          </a:p>
          <a:p>
            <a:pPr algn="just"/>
            <a:r>
              <a:rPr lang="tr-TR" sz="2000" b="1" dirty="0">
                <a:solidFill>
                  <a:srgbClr val="A53010"/>
                </a:solidFill>
              </a:rPr>
              <a:t>Emilim</a:t>
            </a:r>
          </a:p>
          <a:p>
            <a:pPr marL="0" indent="0" algn="just">
              <a:buNone/>
            </a:pPr>
            <a:r>
              <a:rPr lang="tr-TR" sz="2000" dirty="0"/>
              <a:t>Alkol sindirim kanalından çok sayıda mikro besin maddelerinin emilimini engellemektedir. Bunların en önemlileri; </a:t>
            </a:r>
            <a:r>
              <a:rPr lang="tr-TR" sz="2000" dirty="0" err="1"/>
              <a:t>tiamin</a:t>
            </a:r>
            <a:r>
              <a:rPr lang="tr-TR" sz="2000" dirty="0"/>
              <a:t>, </a:t>
            </a:r>
            <a:r>
              <a:rPr lang="tr-TR" sz="2000" dirty="0" err="1"/>
              <a:t>folat</a:t>
            </a:r>
            <a:r>
              <a:rPr lang="tr-TR" sz="2000" dirty="0"/>
              <a:t>, demir ve vitamin B12. </a:t>
            </a:r>
            <a:r>
              <a:rPr lang="tr-TR" sz="2000" dirty="0" err="1"/>
              <a:t>İntrinsik</a:t>
            </a:r>
            <a:r>
              <a:rPr lang="tr-TR" sz="2000" dirty="0"/>
              <a:t> faktör mideden salınan bir </a:t>
            </a:r>
            <a:r>
              <a:rPr lang="tr-TR" sz="2000" dirty="0" err="1"/>
              <a:t>glukoproteindir</a:t>
            </a:r>
            <a:r>
              <a:rPr lang="tr-TR" sz="2000" dirty="0"/>
              <a:t>. B12 vitamini emilimi için gereklidir. Bunun salgılanması midede alkol tarafından engellenmektedir. Buda B12 vitamininin noksanlığına neden olmaktadır. </a:t>
            </a:r>
          </a:p>
          <a:p>
            <a:pPr marL="0" indent="0">
              <a:buNone/>
            </a:pPr>
            <a:endParaRPr lang="tr-TR" dirty="0"/>
          </a:p>
          <a:p>
            <a:pPr marL="0" indent="0">
              <a:buNone/>
            </a:pPr>
            <a:endParaRPr lang="tr-TR" dirty="0"/>
          </a:p>
        </p:txBody>
      </p:sp>
    </p:spTree>
    <p:extLst>
      <p:ext uri="{BB962C8B-B14F-4D97-AF65-F5344CB8AC3E}">
        <p14:creationId xmlns:p14="http://schemas.microsoft.com/office/powerpoint/2010/main" val="2182255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6FF2B4BD-11C0-4341-9087-C7A9E87FFC6F}"/>
              </a:ext>
            </a:extLst>
          </p:cNvPr>
          <p:cNvSpPr>
            <a:spLocks noGrp="1"/>
          </p:cNvSpPr>
          <p:nvPr>
            <p:ph idx="1"/>
          </p:nvPr>
        </p:nvSpPr>
        <p:spPr>
          <a:xfrm>
            <a:off x="2438400" y="733425"/>
            <a:ext cx="8915484" cy="6075323"/>
          </a:xfrm>
        </p:spPr>
        <p:txBody>
          <a:bodyPr vert="horz" lIns="91440" tIns="45720" rIns="91440" bIns="45720" rtlCol="0" anchor="t">
            <a:normAutofit/>
          </a:bodyPr>
          <a:lstStyle/>
          <a:p>
            <a:r>
              <a:rPr lang="tr-TR" sz="2000" b="1" dirty="0">
                <a:solidFill>
                  <a:srgbClr val="A53010"/>
                </a:solidFill>
              </a:rPr>
              <a:t>Metabolizma </a:t>
            </a:r>
          </a:p>
          <a:p>
            <a:pPr marL="0" indent="0" algn="just">
              <a:buNone/>
            </a:pPr>
            <a:r>
              <a:rPr lang="tr-TR" sz="2000" dirty="0"/>
              <a:t>Alkol bazı özel besin maddelerinin işlevini ve metabolizmasını olumsuz yönde değiştirmektedir. Çok sayıda önemli besin maddeleri alkol tüketimi nedeniyle amacına uygun değerlendirilmemektedir. A ve D vitaminlerini bunlara örnek olarak verebiliriz. </a:t>
            </a:r>
          </a:p>
          <a:p>
            <a:pPr marL="0" indent="0" algn="just">
              <a:buNone/>
            </a:pPr>
            <a:endParaRPr lang="tr-TR" sz="2000" dirty="0">
              <a:solidFill>
                <a:srgbClr val="404040"/>
              </a:solidFill>
            </a:endParaRPr>
          </a:p>
          <a:p>
            <a:pPr algn="just"/>
            <a:r>
              <a:rPr lang="tr-TR" sz="2000" b="1" dirty="0" err="1">
                <a:solidFill>
                  <a:srgbClr val="A53010"/>
                </a:solidFill>
              </a:rPr>
              <a:t>Ekskrasyon</a:t>
            </a:r>
            <a:r>
              <a:rPr lang="tr-TR" sz="2000" b="1" dirty="0">
                <a:solidFill>
                  <a:srgbClr val="A53010"/>
                </a:solidFill>
              </a:rPr>
              <a:t> (Atılım)</a:t>
            </a:r>
          </a:p>
          <a:p>
            <a:pPr marL="0" indent="0" algn="just">
              <a:buNone/>
            </a:pPr>
            <a:r>
              <a:rPr lang="tr-TR" sz="2000" dirty="0"/>
              <a:t>Alkol </a:t>
            </a:r>
            <a:r>
              <a:rPr lang="tr-TR" sz="2000" dirty="0" err="1"/>
              <a:t>diüretik</a:t>
            </a:r>
            <a:r>
              <a:rPr lang="tr-TR" sz="2000" dirty="0"/>
              <a:t> yani idrar miktarını artırıcı etkiye sahiptir. Böbrekler alkolün etkisiyle kandan </a:t>
            </a:r>
            <a:r>
              <a:rPr lang="tr-TR" sz="2000" dirty="0" err="1"/>
              <a:t>filtrasyon</a:t>
            </a:r>
            <a:r>
              <a:rPr lang="tr-TR" sz="2000" dirty="0"/>
              <a:t> olayını yeterince yapamaz. Sonuçta alkol idrarla yüksek oranda çinko, potasyum, kalsiyum ve magnezyum gibi minerallerle </a:t>
            </a:r>
            <a:r>
              <a:rPr lang="tr-TR" sz="2000" dirty="0" err="1"/>
              <a:t>folik</a:t>
            </a:r>
            <a:r>
              <a:rPr lang="tr-TR" sz="2000" dirty="0"/>
              <a:t> asit gibi vitaminlerin atılımına neden olmaktadır. </a:t>
            </a:r>
          </a:p>
        </p:txBody>
      </p:sp>
    </p:spTree>
    <p:extLst>
      <p:ext uri="{BB962C8B-B14F-4D97-AF65-F5344CB8AC3E}">
        <p14:creationId xmlns:p14="http://schemas.microsoft.com/office/powerpoint/2010/main" val="2877984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3F21636-506C-42C8-8036-DD42E5E67D26}"/>
              </a:ext>
            </a:extLst>
          </p:cNvPr>
          <p:cNvSpPr>
            <a:spLocks noGrp="1"/>
          </p:cNvSpPr>
          <p:nvPr>
            <p:ph type="title"/>
          </p:nvPr>
        </p:nvSpPr>
        <p:spPr/>
        <p:txBody>
          <a:bodyPr/>
          <a:lstStyle/>
          <a:p>
            <a:r>
              <a:rPr lang="tr-TR" b="1" dirty="0">
                <a:solidFill>
                  <a:srgbClr val="A53010"/>
                </a:solidFill>
              </a:rPr>
              <a:t>DEĞERSİZ KALORİ VE DİYETİNİZ</a:t>
            </a:r>
          </a:p>
        </p:txBody>
      </p:sp>
      <p:sp>
        <p:nvSpPr>
          <p:cNvPr id="3" name="İçerik Yer Tutucusu 2">
            <a:extLst>
              <a:ext uri="{FF2B5EF4-FFF2-40B4-BE49-F238E27FC236}">
                <a16:creationId xmlns:a16="http://schemas.microsoft.com/office/drawing/2014/main" xmlns="" id="{392F6186-C6FE-4AE2-B001-1FE76BD96031}"/>
              </a:ext>
            </a:extLst>
          </p:cNvPr>
          <p:cNvSpPr>
            <a:spLocks noGrp="1"/>
          </p:cNvSpPr>
          <p:nvPr>
            <p:ph idx="1"/>
          </p:nvPr>
        </p:nvSpPr>
        <p:spPr>
          <a:xfrm>
            <a:off x="2390775" y="1590675"/>
            <a:ext cx="5186252" cy="4963291"/>
          </a:xfrm>
        </p:spPr>
        <p:txBody>
          <a:bodyPr vert="horz" lIns="91440" tIns="45720" rIns="91440" bIns="45720" rtlCol="0" anchor="t">
            <a:noAutofit/>
          </a:bodyPr>
          <a:lstStyle/>
          <a:p>
            <a:r>
              <a:rPr lang="tr-TR" sz="2000" b="1" dirty="0">
                <a:solidFill>
                  <a:srgbClr val="A53010"/>
                </a:solidFill>
              </a:rPr>
              <a:t>Değersiz kalorili gıda</a:t>
            </a:r>
          </a:p>
          <a:p>
            <a:pPr marL="0" indent="0" algn="just">
              <a:buNone/>
            </a:pPr>
            <a:r>
              <a:rPr lang="tr-TR" sz="2000" dirty="0"/>
              <a:t>Bu grupta bulunan gıda ve içecekler yapısında kalori bulunasına karşın </a:t>
            </a:r>
            <a:r>
              <a:rPr lang="tr-TR" sz="2000" dirty="0" err="1"/>
              <a:t>esansiyel</a:t>
            </a:r>
            <a:r>
              <a:rPr lang="tr-TR" sz="2000" dirty="0"/>
              <a:t> bir besin maddesi değildirler. Bunlara örnek olarak şekerleme, cips, kola gibi gazlı içecekler ve alkollü içecekleri verebiliriz. Diyetimizde değersiz kalorili yiyecek ve içeceklerin yer alması tokluk hissi </a:t>
            </a:r>
            <a:r>
              <a:rPr lang="tr-TR" sz="2000" dirty="0" err="1"/>
              <a:t>yaratacığından</a:t>
            </a:r>
            <a:r>
              <a:rPr lang="tr-TR" sz="2000" dirty="0"/>
              <a:t> </a:t>
            </a:r>
            <a:r>
              <a:rPr lang="tr-TR" sz="2000" dirty="0" err="1"/>
              <a:t>esansiyel</a:t>
            </a:r>
            <a:r>
              <a:rPr lang="tr-TR" sz="2000" dirty="0"/>
              <a:t> olan besin maddelerinin alınımını engelleyecektir. Bu değersiz kalorili yiyecekler dengesiz beslenmeye ve bazı sağlık sorunlarının oluşmasına neden olacaktır. </a:t>
            </a:r>
          </a:p>
          <a:p>
            <a:pPr marL="0" indent="0" algn="just">
              <a:buNone/>
            </a:pPr>
            <a:endParaRPr lang="tr-TR" sz="2000" dirty="0"/>
          </a:p>
        </p:txBody>
      </p:sp>
      <p:pic>
        <p:nvPicPr>
          <p:cNvPr id="4" name="Picture 4" descr="images.jpg">
            <a:extLst>
              <a:ext uri="{FF2B5EF4-FFF2-40B4-BE49-F238E27FC236}">
                <a16:creationId xmlns:a16="http://schemas.microsoft.com/office/drawing/2014/main" xmlns="" id="{525C8809-48A4-44EB-B56B-A35CE9E529A9}"/>
              </a:ext>
            </a:extLst>
          </p:cNvPr>
          <p:cNvPicPr>
            <a:picLocks noChangeAspect="1"/>
          </p:cNvPicPr>
          <p:nvPr/>
        </p:nvPicPr>
        <p:blipFill>
          <a:blip r:embed="rId2"/>
          <a:stretch>
            <a:fillRect/>
          </a:stretch>
        </p:blipFill>
        <p:spPr>
          <a:xfrm>
            <a:off x="8058150" y="1590675"/>
            <a:ext cx="3594100" cy="4007999"/>
          </a:xfrm>
          <a:prstGeom prst="rect">
            <a:avLst/>
          </a:prstGeom>
        </p:spPr>
      </p:pic>
    </p:spTree>
    <p:extLst>
      <p:ext uri="{BB962C8B-B14F-4D97-AF65-F5344CB8AC3E}">
        <p14:creationId xmlns:p14="http://schemas.microsoft.com/office/powerpoint/2010/main" val="376812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aglikli-yasam2.jpg">
            <a:extLst>
              <a:ext uri="{FF2B5EF4-FFF2-40B4-BE49-F238E27FC236}">
                <a16:creationId xmlns:a16="http://schemas.microsoft.com/office/drawing/2014/main" xmlns="" id="{59577A22-F707-4D6D-9591-D8727CB2F6A5}"/>
              </a:ext>
            </a:extLst>
          </p:cNvPr>
          <p:cNvPicPr>
            <a:picLocks noGrp="1" noChangeAspect="1"/>
          </p:cNvPicPr>
          <p:nvPr>
            <p:ph idx="1"/>
          </p:nvPr>
        </p:nvPicPr>
        <p:blipFill>
          <a:blip r:embed="rId2"/>
          <a:stretch>
            <a:fillRect/>
          </a:stretch>
        </p:blipFill>
        <p:spPr>
          <a:xfrm>
            <a:off x="4002836" y="2476500"/>
            <a:ext cx="5848589" cy="3907066"/>
          </a:xfrm>
          <a:prstGeom prst="rect">
            <a:avLst/>
          </a:prstGeom>
        </p:spPr>
      </p:pic>
      <p:sp>
        <p:nvSpPr>
          <p:cNvPr id="4" name="Text Placeholder 3">
            <a:extLst>
              <a:ext uri="{FF2B5EF4-FFF2-40B4-BE49-F238E27FC236}">
                <a16:creationId xmlns:a16="http://schemas.microsoft.com/office/drawing/2014/main" xmlns="" id="{DE723223-619C-4EB1-B48E-EFC02511A8A4}"/>
              </a:ext>
            </a:extLst>
          </p:cNvPr>
          <p:cNvSpPr>
            <a:spLocks noGrp="1"/>
          </p:cNvSpPr>
          <p:nvPr>
            <p:ph type="body" sz="half" idx="2"/>
          </p:nvPr>
        </p:nvSpPr>
        <p:spPr>
          <a:xfrm>
            <a:off x="2105025" y="676275"/>
            <a:ext cx="9655215" cy="2932041"/>
          </a:xfrm>
        </p:spPr>
        <p:txBody>
          <a:bodyPr vert="horz" lIns="91440" tIns="45720" rIns="91440" bIns="45720" rtlCol="0" anchor="t">
            <a:normAutofit/>
          </a:bodyPr>
          <a:lstStyle/>
          <a:p>
            <a:pPr algn="just"/>
            <a:r>
              <a:rPr lang="tr-TR" sz="2000" b="1" dirty="0">
                <a:solidFill>
                  <a:srgbClr val="A53010"/>
                </a:solidFill>
              </a:rPr>
              <a:t>Besince zengin gıdala</a:t>
            </a:r>
            <a:r>
              <a:rPr lang="tr-TR" sz="2000" b="1" dirty="0"/>
              <a:t>r</a:t>
            </a:r>
            <a:endParaRPr lang="en-US" sz="2000"/>
          </a:p>
          <a:p>
            <a:pPr algn="just"/>
            <a:r>
              <a:rPr lang="tr-TR" sz="2000" dirty="0"/>
              <a:t>Bu yiyecekler ve içecekler vücudumuz için yararlı olan </a:t>
            </a:r>
            <a:r>
              <a:rPr lang="tr-TR" sz="2000" dirty="0" err="1"/>
              <a:t>esansiyel</a:t>
            </a:r>
            <a:r>
              <a:rPr lang="tr-TR" sz="2000" dirty="0"/>
              <a:t> besin maddelerini ve enerjiyi içermektedir. Besince zengin gıdalara örnek olarak düşük yağlı ve yağsız süt ürünleri, meyveler, sebzeler ve yağsız etler verilebilir.</a:t>
            </a:r>
            <a:endParaRPr lang="en-GB" sz="2000" dirty="0">
              <a:solidFill>
                <a:schemeClr val="tx1"/>
              </a:solidFill>
            </a:endParaRPr>
          </a:p>
        </p:txBody>
      </p:sp>
    </p:spTree>
    <p:extLst>
      <p:ext uri="{BB962C8B-B14F-4D97-AF65-F5344CB8AC3E}">
        <p14:creationId xmlns:p14="http://schemas.microsoft.com/office/powerpoint/2010/main" val="293561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94595F5-812B-4FB2-8875-A75D464595C0}"/>
              </a:ext>
            </a:extLst>
          </p:cNvPr>
          <p:cNvSpPr>
            <a:spLocks noGrp="1"/>
          </p:cNvSpPr>
          <p:nvPr>
            <p:ph type="title"/>
          </p:nvPr>
        </p:nvSpPr>
        <p:spPr/>
        <p:txBody>
          <a:bodyPr/>
          <a:lstStyle/>
          <a:p>
            <a:r>
              <a:rPr lang="tr-TR" b="1" dirty="0">
                <a:solidFill>
                  <a:srgbClr val="A53010"/>
                </a:solidFill>
              </a:rPr>
              <a:t>KRONİK HASTALIKLAR - KANSER</a:t>
            </a:r>
          </a:p>
        </p:txBody>
      </p:sp>
      <p:sp>
        <p:nvSpPr>
          <p:cNvPr id="3" name="İçerik Yer Tutucusu 2">
            <a:extLst>
              <a:ext uri="{FF2B5EF4-FFF2-40B4-BE49-F238E27FC236}">
                <a16:creationId xmlns:a16="http://schemas.microsoft.com/office/drawing/2014/main" xmlns="" id="{0D0854D1-EF2C-4865-917F-A3C9C6BE0754}"/>
              </a:ext>
            </a:extLst>
          </p:cNvPr>
          <p:cNvSpPr>
            <a:spLocks noGrp="1"/>
          </p:cNvSpPr>
          <p:nvPr>
            <p:ph idx="1"/>
          </p:nvPr>
        </p:nvSpPr>
        <p:spPr>
          <a:xfrm>
            <a:off x="2592925" y="1809750"/>
            <a:ext cx="8915400" cy="3777622"/>
          </a:xfrm>
        </p:spPr>
        <p:txBody>
          <a:bodyPr vert="horz" lIns="91440" tIns="45720" rIns="91440" bIns="45720" rtlCol="0" anchor="t">
            <a:normAutofit/>
          </a:bodyPr>
          <a:lstStyle/>
          <a:p>
            <a:pPr marL="0" indent="0" algn="just">
              <a:buNone/>
            </a:pPr>
            <a:r>
              <a:rPr lang="tr-TR" sz="2000" dirty="0"/>
              <a:t>Kanser vücut hücrelerinin kontrolsüz bir şekilde çoğalarak komşu dokuları işgal etmesi veya uzak bir yere, kan veya lenf yoluyla yayılmasıyla oluşan bir hastalıktır. Hücreleri DNA </a:t>
            </a:r>
            <a:r>
              <a:rPr lang="tr-TR" sz="2000" dirty="0" err="1"/>
              <a:t>replikasyonları</a:t>
            </a:r>
            <a:r>
              <a:rPr lang="tr-TR" sz="2000" dirty="0"/>
              <a:t> esnasında meydana gelen bozulmalar nedeniyle oluşur. Gerek kalp ve gerekse kanser hastalıklarının oluşumunda en önemli nedenlerden biride beslenmedir. </a:t>
            </a:r>
            <a:endParaRPr lang="tr-TR" sz="2000" dirty="0">
              <a:solidFill>
                <a:srgbClr val="000000"/>
              </a:solidFill>
            </a:endParaRPr>
          </a:p>
          <a:p>
            <a:pPr marL="0" indent="0" algn="just">
              <a:buNone/>
            </a:pPr>
            <a:r>
              <a:rPr lang="tr-TR" sz="2000" dirty="0"/>
              <a:t>Kanserin en önemli nedeni DNA hasarıdır. Bu nedenle mide kanserinin </a:t>
            </a:r>
            <a:r>
              <a:rPr lang="tr-TR" sz="2000" dirty="0" err="1"/>
              <a:t>gelişmiyle</a:t>
            </a:r>
            <a:r>
              <a:rPr lang="tr-TR" sz="2000" dirty="0"/>
              <a:t> ilerleyişini bir örnek olarak inceleyelim.</a:t>
            </a:r>
            <a:endParaRPr lang="tr-TR" sz="2000">
              <a:solidFill>
                <a:srgbClr val="000000"/>
              </a:solidFill>
            </a:endParaRPr>
          </a:p>
          <a:p>
            <a:pPr marL="0" indent="0">
              <a:buNone/>
            </a:pPr>
            <a:endParaRPr lang="tr-TR" dirty="0"/>
          </a:p>
          <a:p>
            <a:pPr marL="0" indent="0">
              <a:buNone/>
            </a:pPr>
            <a:endParaRPr lang="tr-TR" dirty="0"/>
          </a:p>
        </p:txBody>
      </p:sp>
    </p:spTree>
    <p:extLst>
      <p:ext uri="{BB962C8B-B14F-4D97-AF65-F5344CB8AC3E}">
        <p14:creationId xmlns:p14="http://schemas.microsoft.com/office/powerpoint/2010/main" val="227887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1222.JPG">
            <a:extLst>
              <a:ext uri="{FF2B5EF4-FFF2-40B4-BE49-F238E27FC236}">
                <a16:creationId xmlns:a16="http://schemas.microsoft.com/office/drawing/2014/main" xmlns="" id="{8F268100-3AAC-41B3-A25D-9FE2AAC78634}"/>
              </a:ext>
            </a:extLst>
          </p:cNvPr>
          <p:cNvPicPr>
            <a:picLocks noChangeAspect="1"/>
          </p:cNvPicPr>
          <p:nvPr/>
        </p:nvPicPr>
        <p:blipFill>
          <a:blip r:embed="rId2"/>
          <a:stretch>
            <a:fillRect/>
          </a:stretch>
        </p:blipFill>
        <p:spPr>
          <a:xfrm>
            <a:off x="2619375" y="933450"/>
            <a:ext cx="8615530" cy="4705600"/>
          </a:xfrm>
          <a:prstGeom prst="rect">
            <a:avLst/>
          </a:prstGeom>
        </p:spPr>
      </p:pic>
    </p:spTree>
    <p:extLst>
      <p:ext uri="{BB962C8B-B14F-4D97-AF65-F5344CB8AC3E}">
        <p14:creationId xmlns:p14="http://schemas.microsoft.com/office/powerpoint/2010/main" val="384899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F423A47A-6A97-424D-895D-1AD2073EEB22}"/>
              </a:ext>
            </a:extLst>
          </p:cNvPr>
          <p:cNvSpPr>
            <a:spLocks noGrp="1"/>
          </p:cNvSpPr>
          <p:nvPr>
            <p:ph idx="1"/>
          </p:nvPr>
        </p:nvSpPr>
        <p:spPr>
          <a:xfrm>
            <a:off x="2343150" y="561975"/>
            <a:ext cx="9088145" cy="5263862"/>
          </a:xfrm>
        </p:spPr>
        <p:txBody>
          <a:bodyPr vert="horz" lIns="91440" tIns="45720" rIns="91440" bIns="45720" rtlCol="0" anchor="t">
            <a:normAutofit/>
          </a:bodyPr>
          <a:lstStyle/>
          <a:p>
            <a:pPr marL="0" indent="0" algn="just"/>
            <a:r>
              <a:rPr lang="tr-TR" sz="2000" dirty="0">
                <a:solidFill>
                  <a:srgbClr val="404040"/>
                </a:solidFill>
              </a:rPr>
              <a:t>Şekildeki mide örneğimizde görüldüğü gibi organlar ve dokulardaki hücreler sürekli olarak değişim ve etkileşim içerisindedir. İnsan vücudunda her gün her bir hücrede 10 000 civarında DNA hasarı yani mutasyon meydana gelmektedir. Eğer bu mutasyon hızla onarılmazsa hücrelerin kanserleşmesine veya </a:t>
            </a:r>
            <a:r>
              <a:rPr lang="tr-TR" sz="2000" dirty="0" err="1">
                <a:solidFill>
                  <a:srgbClr val="404040"/>
                </a:solidFill>
              </a:rPr>
              <a:t>dejeneratif</a:t>
            </a:r>
            <a:r>
              <a:rPr lang="tr-TR" sz="2000" dirty="0">
                <a:solidFill>
                  <a:srgbClr val="404040"/>
                </a:solidFill>
              </a:rPr>
              <a:t> hastalıkların ortaya çıkmasına neden olmaktadır. Bunun için DNA hasarını artıran kanserojen etkenlerin hızla ortadan kaldırılması gerekmektedir. </a:t>
            </a:r>
            <a:endParaRPr lang="en-US"/>
          </a:p>
          <a:p>
            <a:pPr marL="0" indent="0" algn="just"/>
            <a:endParaRPr lang="tr-TR" sz="2000" dirty="0">
              <a:solidFill>
                <a:srgbClr val="404040"/>
              </a:solidFill>
            </a:endParaRPr>
          </a:p>
          <a:p>
            <a:pPr marL="0" indent="0">
              <a:buNone/>
            </a:pPr>
            <a:endParaRPr lang="tr-TR" dirty="0">
              <a:solidFill>
                <a:srgbClr val="404040"/>
              </a:solidFill>
            </a:endParaRPr>
          </a:p>
          <a:p>
            <a:pPr marL="0" indent="0">
              <a:buFont typeface="Wingdings 3"/>
            </a:pPr>
            <a:endParaRPr lang="tr-TR" dirty="0">
              <a:solidFill>
                <a:srgbClr val="404040"/>
              </a:solidFill>
            </a:endParaRPr>
          </a:p>
        </p:txBody>
      </p:sp>
      <p:pic>
        <p:nvPicPr>
          <p:cNvPr id="4" name="Picture 4" descr="IMG_E1256.JPG">
            <a:extLst>
              <a:ext uri="{FF2B5EF4-FFF2-40B4-BE49-F238E27FC236}">
                <a16:creationId xmlns:a16="http://schemas.microsoft.com/office/drawing/2014/main" xmlns="" id="{990E2F5F-3AA3-4C82-B6D1-22A68F1B16E7}"/>
              </a:ext>
            </a:extLst>
          </p:cNvPr>
          <p:cNvPicPr>
            <a:picLocks noChangeAspect="1"/>
          </p:cNvPicPr>
          <p:nvPr/>
        </p:nvPicPr>
        <p:blipFill>
          <a:blip r:embed="rId2"/>
          <a:stretch>
            <a:fillRect/>
          </a:stretch>
        </p:blipFill>
        <p:spPr>
          <a:xfrm>
            <a:off x="4124325" y="2895600"/>
            <a:ext cx="5093431" cy="3731399"/>
          </a:xfrm>
          <a:prstGeom prst="rect">
            <a:avLst/>
          </a:prstGeom>
        </p:spPr>
      </p:pic>
    </p:spTree>
    <p:extLst>
      <p:ext uri="{BB962C8B-B14F-4D97-AF65-F5344CB8AC3E}">
        <p14:creationId xmlns:p14="http://schemas.microsoft.com/office/powerpoint/2010/main" val="3929477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G_E1257.JPG">
            <a:extLst>
              <a:ext uri="{FF2B5EF4-FFF2-40B4-BE49-F238E27FC236}">
                <a16:creationId xmlns:a16="http://schemas.microsoft.com/office/drawing/2014/main" xmlns="" id="{DBDC0000-C03D-4382-818F-C8B3B0478F3F}"/>
              </a:ext>
            </a:extLst>
          </p:cNvPr>
          <p:cNvPicPr>
            <a:picLocks noGrp="1" noChangeAspect="1"/>
          </p:cNvPicPr>
          <p:nvPr>
            <p:ph idx="1"/>
          </p:nvPr>
        </p:nvPicPr>
        <p:blipFill>
          <a:blip r:embed="rId2"/>
          <a:stretch>
            <a:fillRect/>
          </a:stretch>
        </p:blipFill>
        <p:spPr>
          <a:xfrm>
            <a:off x="6029325" y="561975"/>
            <a:ext cx="5532438" cy="4900843"/>
          </a:xfrm>
          <a:prstGeom prst="rect">
            <a:avLst/>
          </a:prstGeom>
        </p:spPr>
      </p:pic>
      <p:sp>
        <p:nvSpPr>
          <p:cNvPr id="7" name="Text Placeholder 6">
            <a:extLst>
              <a:ext uri="{FF2B5EF4-FFF2-40B4-BE49-F238E27FC236}">
                <a16:creationId xmlns:a16="http://schemas.microsoft.com/office/drawing/2014/main" xmlns="" id="{06D3E101-3385-4C43-8A09-E61B0DDF60A2}"/>
              </a:ext>
            </a:extLst>
          </p:cNvPr>
          <p:cNvSpPr>
            <a:spLocks noGrp="1"/>
          </p:cNvSpPr>
          <p:nvPr>
            <p:ph type="body" sz="half" idx="2"/>
          </p:nvPr>
        </p:nvSpPr>
        <p:spPr>
          <a:xfrm>
            <a:off x="2295525" y="561975"/>
            <a:ext cx="3367087" cy="5420560"/>
          </a:xfrm>
        </p:spPr>
        <p:txBody>
          <a:bodyPr vert="horz" lIns="91440" tIns="45720" rIns="91440" bIns="45720" rtlCol="0" anchor="t">
            <a:normAutofit/>
          </a:bodyPr>
          <a:lstStyle/>
          <a:p>
            <a:pPr algn="just"/>
            <a:r>
              <a:rPr lang="tr-TR" sz="2000" dirty="0"/>
              <a:t>Sağlıklı hücre gerektiği yerde ve gerektiği kadar bölünmesine karşın kanser hücreleri bu bilinci kaybeder. Kontrolsüz bir şekilde bölünmeye ve çoğalmaya başlar. Kanser </a:t>
            </a:r>
            <a:r>
              <a:rPr lang="tr-TR" sz="2000" dirty="0" err="1"/>
              <a:t>hücleri</a:t>
            </a:r>
            <a:r>
              <a:rPr lang="tr-TR" sz="2000" dirty="0"/>
              <a:t> birikerek tümörleri oluşturur. Değişime uğramış hücreler kendilerine uygun ortam bulmaları durumunda hızla büyür ve bölünürler.</a:t>
            </a:r>
            <a:endParaRPr lang="en-US">
              <a:solidFill>
                <a:schemeClr val="tx1"/>
              </a:solidFill>
            </a:endParaRPr>
          </a:p>
        </p:txBody>
      </p:sp>
    </p:spTree>
    <p:extLst>
      <p:ext uri="{BB962C8B-B14F-4D97-AF65-F5344CB8AC3E}">
        <p14:creationId xmlns:p14="http://schemas.microsoft.com/office/powerpoint/2010/main" val="285274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04A757E4-6641-414A-AFE5-9D78DF359170}"/>
              </a:ext>
            </a:extLst>
          </p:cNvPr>
          <p:cNvSpPr>
            <a:spLocks noGrp="1"/>
          </p:cNvSpPr>
          <p:nvPr>
            <p:ph idx="1"/>
          </p:nvPr>
        </p:nvSpPr>
        <p:spPr>
          <a:xfrm>
            <a:off x="2314575" y="714375"/>
            <a:ext cx="9122571" cy="5281446"/>
          </a:xfrm>
        </p:spPr>
        <p:txBody>
          <a:bodyPr vert="horz" lIns="91440" tIns="45720" rIns="91440" bIns="45720" rtlCol="0" anchor="t">
            <a:normAutofit/>
          </a:bodyPr>
          <a:lstStyle/>
          <a:p>
            <a:pPr algn="just"/>
            <a:r>
              <a:rPr lang="tr-TR" sz="2000" dirty="0"/>
              <a:t>Aşırı yağlı gıdalarla beslenme ve uzun süreli alkol tüketimi mutasyona uğramış bu hücrelere hızla kanser hücrelerine dönüşmesini sağlar. </a:t>
            </a:r>
            <a:endParaRPr lang="en-US" sz="2000"/>
          </a:p>
          <a:p>
            <a:pPr algn="just"/>
            <a:endParaRPr lang="tr-TR" sz="2000" dirty="0"/>
          </a:p>
          <a:p>
            <a:pPr algn="just"/>
            <a:r>
              <a:rPr lang="tr-TR" sz="2000" dirty="0"/>
              <a:t>Midede kanser hücrelerinin artması midenin normal fonksiyonlarını yerine getirmesini engeller. Bu durumundan hızla diğer sağlıklı hücrelerde etkilenir ve yeterince beslenemezler. Bir süre sonra bunlarda da hasar oluşmakta ve tüm mideyi hızla kanser hücreleri kaplamaktadır. Kanser hücreleri midede de kalmayıp dolaşım yoluyla diğer sağlıklı organlara nüfuz ederler. Kanserin bu </a:t>
            </a:r>
            <a:r>
              <a:rPr lang="tr-TR" sz="2000" dirty="0" err="1"/>
              <a:t>seşilde</a:t>
            </a:r>
            <a:r>
              <a:rPr lang="tr-TR" sz="2000" dirty="0"/>
              <a:t> vücudun diğer bölgelerine yayılmasına metastaz adı verilir.</a:t>
            </a:r>
          </a:p>
        </p:txBody>
      </p:sp>
    </p:spTree>
    <p:extLst>
      <p:ext uri="{BB962C8B-B14F-4D97-AF65-F5344CB8AC3E}">
        <p14:creationId xmlns:p14="http://schemas.microsoft.com/office/powerpoint/2010/main" val="375065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E1258.JPG">
            <a:extLst>
              <a:ext uri="{FF2B5EF4-FFF2-40B4-BE49-F238E27FC236}">
                <a16:creationId xmlns:a16="http://schemas.microsoft.com/office/drawing/2014/main" xmlns="" id="{15AC9EAB-16A8-431E-BE52-51868016926C}"/>
              </a:ext>
            </a:extLst>
          </p:cNvPr>
          <p:cNvPicPr>
            <a:picLocks noChangeAspect="1"/>
          </p:cNvPicPr>
          <p:nvPr/>
        </p:nvPicPr>
        <p:blipFill>
          <a:blip r:embed="rId2"/>
          <a:stretch>
            <a:fillRect/>
          </a:stretch>
        </p:blipFill>
        <p:spPr>
          <a:xfrm>
            <a:off x="2876550" y="508448"/>
            <a:ext cx="7839431" cy="5907063"/>
          </a:xfrm>
          <a:prstGeom prst="rect">
            <a:avLst/>
          </a:prstGeom>
        </p:spPr>
      </p:pic>
    </p:spTree>
    <p:extLst>
      <p:ext uri="{BB962C8B-B14F-4D97-AF65-F5344CB8AC3E}">
        <p14:creationId xmlns:p14="http://schemas.microsoft.com/office/powerpoint/2010/main" val="1067462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93E8B66-F845-4A25-AD17-49FB1DE0CFC2}"/>
              </a:ext>
            </a:extLst>
          </p:cNvPr>
          <p:cNvSpPr>
            <a:spLocks noGrp="1"/>
          </p:cNvSpPr>
          <p:nvPr>
            <p:ph type="title"/>
          </p:nvPr>
        </p:nvSpPr>
        <p:spPr/>
        <p:txBody>
          <a:bodyPr>
            <a:normAutofit/>
          </a:bodyPr>
          <a:lstStyle/>
          <a:p>
            <a:r>
              <a:rPr lang="tr-TR" b="1" dirty="0">
                <a:solidFill>
                  <a:srgbClr val="A53010"/>
                </a:solidFill>
                <a:latin typeface="Century Gothic"/>
                <a:cs typeface="Times"/>
              </a:rPr>
              <a:t>ALKOL VE BESLENME</a:t>
            </a:r>
          </a:p>
        </p:txBody>
      </p:sp>
      <p:sp>
        <p:nvSpPr>
          <p:cNvPr id="3" name="İçerik Yer Tutucusu 2">
            <a:extLst>
              <a:ext uri="{FF2B5EF4-FFF2-40B4-BE49-F238E27FC236}">
                <a16:creationId xmlns:a16="http://schemas.microsoft.com/office/drawing/2014/main" xmlns="" id="{D32B86D8-8733-42CA-A83E-C28E7EC62EA2}"/>
              </a:ext>
            </a:extLst>
          </p:cNvPr>
          <p:cNvSpPr>
            <a:spLocks noGrp="1"/>
          </p:cNvSpPr>
          <p:nvPr>
            <p:ph idx="1"/>
          </p:nvPr>
        </p:nvSpPr>
        <p:spPr>
          <a:xfrm>
            <a:off x="2592925" y="1857375"/>
            <a:ext cx="8915400" cy="3777622"/>
          </a:xfrm>
        </p:spPr>
        <p:txBody>
          <a:bodyPr vert="horz" lIns="91440" tIns="45720" rIns="91440" bIns="45720" rtlCol="0" anchor="t">
            <a:normAutofit fontScale="92500" lnSpcReduction="10000"/>
          </a:bodyPr>
          <a:lstStyle/>
          <a:p>
            <a:pPr marL="0" indent="0">
              <a:buNone/>
            </a:pPr>
            <a:r>
              <a:rPr lang="tr-TR" sz="2000" dirty="0">
                <a:latin typeface="Times"/>
                <a:cs typeface="Times"/>
              </a:rPr>
              <a:t>  </a:t>
            </a:r>
            <a:r>
              <a:rPr lang="tr-TR" sz="2000" dirty="0">
                <a:latin typeface="Century Gothic"/>
                <a:cs typeface="Times"/>
              </a:rPr>
              <a:t>    </a:t>
            </a:r>
            <a:r>
              <a:rPr lang="tr-TR" sz="2000" b="1" dirty="0">
                <a:solidFill>
                  <a:srgbClr val="A53010"/>
                </a:solidFill>
                <a:latin typeface="Century Gothic"/>
                <a:cs typeface="Times"/>
              </a:rPr>
              <a:t>Alkol ve Metabolizması</a:t>
            </a:r>
            <a:endParaRPr lang="tr-TR" sz="2500" b="1" dirty="0">
              <a:solidFill>
                <a:srgbClr val="A53010"/>
              </a:solidFill>
              <a:latin typeface="Century Gothic"/>
            </a:endParaRPr>
          </a:p>
          <a:p>
            <a:pPr algn="just"/>
            <a:r>
              <a:rPr lang="tr-TR" sz="2000" dirty="0">
                <a:latin typeface="Century Gothic"/>
                <a:cs typeface="Times"/>
              </a:rPr>
              <a:t>Alkol karbonhidratların fermantasyona uğramasıyla elde edilen iki karbonlu bir moleküldür. Beslenme anında alkol denilince etanol anlaşılmaktadır. Alkol oranına göre içkiler farklı bir şekilde sınıflandırılmaktadır. Alkol enerji ihtiva etmesine karşın bir besin maddesi değildir.</a:t>
            </a:r>
          </a:p>
          <a:p>
            <a:pPr algn="just"/>
            <a:endParaRPr lang="tr-TR" sz="2000" dirty="0">
              <a:latin typeface="Century Gothic"/>
              <a:cs typeface="Times"/>
            </a:endParaRPr>
          </a:p>
          <a:p>
            <a:pPr algn="just"/>
            <a:r>
              <a:rPr lang="tr-TR" sz="2000" dirty="0">
                <a:latin typeface="Century Gothic"/>
                <a:cs typeface="Times"/>
              </a:rPr>
              <a:t>Alkol basit ve küçük yapılı kimyasal bir molekül olması nedeniyle sindirilmesine yani parçalanmasına gerek yoktur. Diğer besin maddelerinden farklı olarak mideden direk emilebilme özelliğine sahiptir. Şayet mide dolu ve sindirim devam ediyorsa alkol mideden ince bağırsağa daha yavaş bir şekilde geçmekte ve emilmektedir.</a:t>
            </a:r>
          </a:p>
        </p:txBody>
      </p:sp>
    </p:spTree>
    <p:extLst>
      <p:ext uri="{BB962C8B-B14F-4D97-AF65-F5344CB8AC3E}">
        <p14:creationId xmlns:p14="http://schemas.microsoft.com/office/powerpoint/2010/main" val="1493553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54F599C-3EFE-4D7A-904B-07551BA2E80C}"/>
              </a:ext>
            </a:extLst>
          </p:cNvPr>
          <p:cNvSpPr>
            <a:spLocks noGrp="1"/>
          </p:cNvSpPr>
          <p:nvPr>
            <p:ph type="title"/>
          </p:nvPr>
        </p:nvSpPr>
        <p:spPr/>
        <p:txBody>
          <a:bodyPr/>
          <a:lstStyle/>
          <a:p>
            <a:r>
              <a:rPr lang="tr-TR" b="1" dirty="0">
                <a:solidFill>
                  <a:srgbClr val="A53010"/>
                </a:solidFill>
              </a:rPr>
              <a:t>KANSER OLUŞUMUNDA DİYETİN ÖNEMİ</a:t>
            </a:r>
          </a:p>
        </p:txBody>
      </p:sp>
      <p:sp>
        <p:nvSpPr>
          <p:cNvPr id="3" name="İçerik Yer Tutucusu 2">
            <a:extLst>
              <a:ext uri="{FF2B5EF4-FFF2-40B4-BE49-F238E27FC236}">
                <a16:creationId xmlns:a16="http://schemas.microsoft.com/office/drawing/2014/main" xmlns="" id="{C6F03CD4-1D3A-447D-BAFA-4DC805191E9E}"/>
              </a:ext>
            </a:extLst>
          </p:cNvPr>
          <p:cNvSpPr>
            <a:spLocks noGrp="1"/>
          </p:cNvSpPr>
          <p:nvPr>
            <p:ph idx="1"/>
          </p:nvPr>
        </p:nvSpPr>
        <p:spPr>
          <a:xfrm>
            <a:off x="2592388" y="1903413"/>
            <a:ext cx="8915400" cy="4434683"/>
          </a:xfrm>
        </p:spPr>
        <p:txBody>
          <a:bodyPr vert="horz" lIns="91440" tIns="45720" rIns="91440" bIns="45720" rtlCol="0" anchor="t">
            <a:normAutofit/>
          </a:bodyPr>
          <a:lstStyle/>
          <a:p>
            <a:pPr marL="0" indent="0" algn="just">
              <a:buNone/>
            </a:pPr>
            <a:r>
              <a:rPr lang="tr-TR" sz="2000" dirty="0">
                <a:solidFill>
                  <a:srgbClr val="000000"/>
                </a:solidFill>
              </a:rPr>
              <a:t>Kanser oluşumu ile beslenme arasında güçlü bir bağlantı mevcuttur. Bilim adamları kanser oluşumunu %30 ila 60' </a:t>
            </a:r>
            <a:r>
              <a:rPr lang="tr-TR" sz="2000" dirty="0" err="1">
                <a:solidFill>
                  <a:srgbClr val="000000"/>
                </a:solidFill>
              </a:rPr>
              <a:t>ının</a:t>
            </a:r>
            <a:r>
              <a:rPr lang="tr-TR" sz="2000" dirty="0">
                <a:solidFill>
                  <a:srgbClr val="000000"/>
                </a:solidFill>
              </a:rPr>
              <a:t> diyetlerde yapılacak değişiklikler ile önlenebileceğini ileri sürmektedirler. Bu diyet kanser ilişkisi prostat kanseri üzerinde yapılan bir çalışmayla ispatlanmıştır.  Diyetin kanseri önleyici veya tetikleyici etkilerini şu şekilde sıralayabiliriz.</a:t>
            </a:r>
            <a:endParaRPr lang="en-US" sz="2000">
              <a:solidFill>
                <a:srgbClr val="000000"/>
              </a:solidFill>
            </a:endParaRPr>
          </a:p>
          <a:p>
            <a:pPr algn="just"/>
            <a:endParaRPr lang="tr-TR" sz="2000" dirty="0">
              <a:solidFill>
                <a:srgbClr val="000000"/>
              </a:solidFill>
            </a:endParaRPr>
          </a:p>
          <a:p>
            <a:pPr algn="just"/>
            <a:r>
              <a:rPr lang="tr-TR" sz="2000" dirty="0">
                <a:solidFill>
                  <a:srgbClr val="000000"/>
                </a:solidFill>
              </a:rPr>
              <a:t>Yağ - ↑ Risk</a:t>
            </a:r>
          </a:p>
          <a:p>
            <a:pPr marL="0" indent="0" algn="just">
              <a:buNone/>
            </a:pPr>
            <a:r>
              <a:rPr lang="tr-TR" sz="2000" dirty="0">
                <a:solidFill>
                  <a:srgbClr val="000000"/>
                </a:solidFill>
              </a:rPr>
              <a:t>Diyetteki yüksek yağ oranı bazı organlardaki kanser riskini artırmaktadır. Özellikle kolon, meme ve prostat kanserlerini tetikleyici etkiye sahiptir.</a:t>
            </a:r>
          </a:p>
          <a:p>
            <a:pPr marL="0" indent="0">
              <a:buNone/>
            </a:pPr>
            <a:endParaRPr lang="tr-TR" dirty="0"/>
          </a:p>
          <a:p>
            <a:endParaRPr lang="tr-TR" dirty="0"/>
          </a:p>
          <a:p>
            <a:endParaRPr lang="tr-TR" dirty="0"/>
          </a:p>
        </p:txBody>
      </p:sp>
    </p:spTree>
    <p:extLst>
      <p:ext uri="{BB962C8B-B14F-4D97-AF65-F5344CB8AC3E}">
        <p14:creationId xmlns:p14="http://schemas.microsoft.com/office/powerpoint/2010/main" val="3094643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1224.JPG">
            <a:extLst>
              <a:ext uri="{FF2B5EF4-FFF2-40B4-BE49-F238E27FC236}">
                <a16:creationId xmlns:a16="http://schemas.microsoft.com/office/drawing/2014/main" xmlns="" id="{E918DA7B-8569-41C7-860E-2345937D4E2E}"/>
              </a:ext>
            </a:extLst>
          </p:cNvPr>
          <p:cNvPicPr>
            <a:picLocks noChangeAspect="1"/>
          </p:cNvPicPr>
          <p:nvPr/>
        </p:nvPicPr>
        <p:blipFill>
          <a:blip r:embed="rId2"/>
          <a:stretch>
            <a:fillRect/>
          </a:stretch>
        </p:blipFill>
        <p:spPr>
          <a:xfrm>
            <a:off x="2124075" y="862528"/>
            <a:ext cx="9134815" cy="5232875"/>
          </a:xfrm>
          <a:prstGeom prst="rect">
            <a:avLst/>
          </a:prstGeom>
        </p:spPr>
      </p:pic>
    </p:spTree>
    <p:extLst>
      <p:ext uri="{BB962C8B-B14F-4D97-AF65-F5344CB8AC3E}">
        <p14:creationId xmlns:p14="http://schemas.microsoft.com/office/powerpoint/2010/main" val="398981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63CFFE26-3A20-413C-BE28-645F4D7A4A9C}"/>
              </a:ext>
            </a:extLst>
          </p:cNvPr>
          <p:cNvSpPr>
            <a:spLocks noGrp="1"/>
          </p:cNvSpPr>
          <p:nvPr>
            <p:ph idx="1"/>
          </p:nvPr>
        </p:nvSpPr>
        <p:spPr>
          <a:xfrm>
            <a:off x="2352675" y="666750"/>
            <a:ext cx="9398565" cy="5747293"/>
          </a:xfrm>
        </p:spPr>
        <p:txBody>
          <a:bodyPr vert="horz" lIns="91440" tIns="45720" rIns="91440" bIns="45720" rtlCol="0" anchor="t">
            <a:normAutofit/>
          </a:bodyPr>
          <a:lstStyle/>
          <a:p>
            <a:pPr algn="just"/>
            <a:r>
              <a:rPr lang="tr-TR" sz="2000" b="1" dirty="0">
                <a:solidFill>
                  <a:srgbClr val="A53010"/>
                </a:solidFill>
              </a:rPr>
              <a:t>Lif (Selüloz) - ↓ Risk</a:t>
            </a:r>
          </a:p>
          <a:p>
            <a:pPr marL="0" indent="0" algn="just">
              <a:buNone/>
            </a:pPr>
            <a:r>
              <a:rPr lang="tr-TR" sz="2000" dirty="0"/>
              <a:t>Lifçe yani selüloz bakımından zengin diyetlerle beslenmenin kanser riskini özellikle kolon kanserini azalttığı bilinmektedir. Lifçe zengin gıdalar sindirilmemiş besinlerin sindirim kanalından geçişini hızlandırarak kanserojen etkiye sahip olabilecek maddelerin bağırsak kanalındaki etki süresini azaltmaktadır. Lifli besinler bağırsak kanalından geçerken suyla hacimlerini büyütmekte ve kalın bağırsakta kanserojen etkiye sahip maddelerin etkisini azaltmaktadır. Oluşan bu büyük kitle bağırsak kanalına basınç yaparak dışkının vücudu hızla </a:t>
            </a:r>
            <a:r>
              <a:rPr lang="tr-TR" sz="2000" dirty="0" err="1"/>
              <a:t>terketmesini</a:t>
            </a:r>
            <a:r>
              <a:rPr lang="tr-TR" sz="2000" dirty="0"/>
              <a:t> sağlamaktadır. Dışkı uzun süre kalın bağırsakta kalmadığından kolon kanseri oluşum riski azalmaktadır.</a:t>
            </a:r>
          </a:p>
          <a:p>
            <a:pPr algn="just"/>
            <a:r>
              <a:rPr lang="tr-TR" sz="2000" b="1" dirty="0">
                <a:solidFill>
                  <a:srgbClr val="A53010"/>
                </a:solidFill>
              </a:rPr>
              <a:t>Antioksidanlar (E ve C vitaminleri, beta </a:t>
            </a:r>
            <a:r>
              <a:rPr lang="tr-TR" sz="2000" b="1" dirty="0" err="1">
                <a:solidFill>
                  <a:srgbClr val="A53010"/>
                </a:solidFill>
              </a:rPr>
              <a:t>karotenler</a:t>
            </a:r>
            <a:r>
              <a:rPr lang="tr-TR" sz="2000" b="1" dirty="0">
                <a:solidFill>
                  <a:srgbClr val="A53010"/>
                </a:solidFill>
              </a:rPr>
              <a:t>) - ↓ Risk</a:t>
            </a:r>
          </a:p>
          <a:p>
            <a:pPr marL="0" indent="0" algn="just">
              <a:buNone/>
            </a:pPr>
            <a:r>
              <a:rPr lang="tr-TR" sz="2000" dirty="0"/>
              <a:t>Antioksidanlarca zengin diyetlerin kanser önleyici etkisi olduğu bilinmektedir. Antioksidanlar genelde meyve, sebze ve tahıllarda bol miktarlarda bulunmaktadırlar. Antioksidanların hücre </a:t>
            </a:r>
            <a:r>
              <a:rPr lang="tr-TR" sz="2000" err="1"/>
              <a:t>membranlarını</a:t>
            </a:r>
            <a:r>
              <a:rPr lang="tr-TR" sz="2000" dirty="0"/>
              <a:t> koruyarak </a:t>
            </a:r>
            <a:r>
              <a:rPr lang="tr-TR" sz="2000" err="1"/>
              <a:t>kansorojen</a:t>
            </a:r>
            <a:r>
              <a:rPr lang="tr-TR" sz="2000" dirty="0"/>
              <a:t> etkinin hücre içine özellikle DNA ya girmesini engellediği bildirilmektedir. Bu şekilde hücre içinde </a:t>
            </a:r>
            <a:r>
              <a:rPr lang="tr-TR" sz="2000" err="1"/>
              <a:t>oksidatif</a:t>
            </a:r>
            <a:r>
              <a:rPr lang="tr-TR" sz="2000" dirty="0"/>
              <a:t> dejenerasyon oluşumu antioksidanlarla önlenmiş olur. </a:t>
            </a:r>
          </a:p>
          <a:p>
            <a:endParaRPr lang="tr-TR" dirty="0"/>
          </a:p>
        </p:txBody>
      </p:sp>
    </p:spTree>
    <p:extLst>
      <p:ext uri="{BB962C8B-B14F-4D97-AF65-F5344CB8AC3E}">
        <p14:creationId xmlns:p14="http://schemas.microsoft.com/office/powerpoint/2010/main" val="1394922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A096746C-812C-4A09-A155-CBB0D85CED1D}"/>
              </a:ext>
            </a:extLst>
          </p:cNvPr>
          <p:cNvSpPr>
            <a:spLocks noGrp="1"/>
          </p:cNvSpPr>
          <p:nvPr>
            <p:ph idx="1"/>
          </p:nvPr>
        </p:nvSpPr>
        <p:spPr>
          <a:xfrm>
            <a:off x="2362200" y="733425"/>
            <a:ext cx="9226342" cy="5436607"/>
          </a:xfrm>
        </p:spPr>
        <p:txBody>
          <a:bodyPr vert="horz" lIns="91440" tIns="45720" rIns="91440" bIns="45720" rtlCol="0" anchor="t">
            <a:normAutofit lnSpcReduction="10000"/>
          </a:bodyPr>
          <a:lstStyle/>
          <a:p>
            <a:pPr algn="just"/>
            <a:r>
              <a:rPr lang="tr-TR" sz="2000" b="1" dirty="0">
                <a:solidFill>
                  <a:srgbClr val="A53010"/>
                </a:solidFill>
              </a:rPr>
              <a:t>Tuzlu yiyecekler, kömürleşmiş ızgaralar, salamura veya füme edilmiş gıdalar -    ↑ Risk</a:t>
            </a:r>
            <a:endParaRPr lang="en-US"/>
          </a:p>
          <a:p>
            <a:pPr marL="0" indent="0" algn="just">
              <a:buNone/>
            </a:pPr>
            <a:r>
              <a:rPr lang="tr-TR" sz="2000" dirty="0"/>
              <a:t>Sürekli olarak tuz oranı yüksek ızgaralar, turşular ve salamura edilmiş yiyecekler veya hazır gıdalarla beslenmenin kanser riskini artırdığı ileri sürülmektedir. Bu yiyeceklerin kanserojen etkiye sahip oldukları bildirilmektedir. </a:t>
            </a:r>
          </a:p>
          <a:p>
            <a:pPr algn="just"/>
            <a:r>
              <a:rPr lang="tr-TR" sz="2000" b="1" dirty="0">
                <a:solidFill>
                  <a:srgbClr val="A53010"/>
                </a:solidFill>
              </a:rPr>
              <a:t>Gıdalardaki koruyucu faktörler, </a:t>
            </a:r>
            <a:r>
              <a:rPr lang="tr-TR" sz="2000" b="1" dirty="0" err="1">
                <a:solidFill>
                  <a:srgbClr val="A53010"/>
                </a:solidFill>
              </a:rPr>
              <a:t>fitokimyasallar</a:t>
            </a:r>
            <a:r>
              <a:rPr lang="tr-TR" sz="2000" b="1" dirty="0">
                <a:solidFill>
                  <a:srgbClr val="A53010"/>
                </a:solidFill>
              </a:rPr>
              <a:t> - ↓ Risk</a:t>
            </a:r>
          </a:p>
          <a:p>
            <a:pPr marL="0" indent="0" algn="just">
              <a:buNone/>
            </a:pPr>
            <a:r>
              <a:rPr lang="tr-TR" sz="2000" dirty="0"/>
              <a:t>Sebze, meyve ve tahıllarda doğal olarak bulunan, bitki çevresel faktörlerden, UV ışığından, hava kirliliğinden ve parazitlerde koruyan bir dizi maddeye </a:t>
            </a:r>
            <a:r>
              <a:rPr lang="tr-TR" sz="2000" dirty="0" err="1"/>
              <a:t>fitokimyasallar</a:t>
            </a:r>
            <a:r>
              <a:rPr lang="tr-TR" sz="2000" dirty="0"/>
              <a:t> adı verilmektedir. Bazı </a:t>
            </a:r>
            <a:r>
              <a:rPr lang="tr-TR" sz="2000" dirty="0" err="1"/>
              <a:t>fitokimyasallar</a:t>
            </a:r>
            <a:r>
              <a:rPr lang="tr-TR" sz="2000" dirty="0"/>
              <a:t> tümör oluşumuna engelledikleri gibi bazen de başlangıçta oluşan tümörün gelişimini önleyebilmektedirler. İnsan diyetlerinde koruyucu olarak bazı tanınmış </a:t>
            </a:r>
            <a:r>
              <a:rPr lang="tr-TR" sz="2000" dirty="0" err="1"/>
              <a:t>fitokimyasallar</a:t>
            </a:r>
            <a:r>
              <a:rPr lang="tr-TR" sz="2000" dirty="0"/>
              <a:t> yaygın olarak kullanılmaktadır. </a:t>
            </a:r>
          </a:p>
          <a:p>
            <a:pPr algn="just"/>
            <a:r>
              <a:rPr lang="tr-TR" sz="2000" b="1" dirty="0">
                <a:solidFill>
                  <a:srgbClr val="A53010"/>
                </a:solidFill>
              </a:rPr>
              <a:t>Alkol - ↑ Risk</a:t>
            </a:r>
          </a:p>
          <a:p>
            <a:pPr marL="0" indent="0" algn="just">
              <a:buNone/>
            </a:pPr>
            <a:r>
              <a:rPr lang="tr-TR" sz="2000" dirty="0"/>
              <a:t>Alkol kanser oluşumunu tetikleyici etkiye sahiptir. Alkol ve sigara birlikte alındığında kanserojen etki daha da artmaktadır. </a:t>
            </a:r>
          </a:p>
          <a:p>
            <a:endParaRPr lang="tr-TR" dirty="0"/>
          </a:p>
          <a:p>
            <a:endParaRPr lang="tr-TR" dirty="0"/>
          </a:p>
        </p:txBody>
      </p:sp>
    </p:spTree>
    <p:extLst>
      <p:ext uri="{BB962C8B-B14F-4D97-AF65-F5344CB8AC3E}">
        <p14:creationId xmlns:p14="http://schemas.microsoft.com/office/powerpoint/2010/main" val="240655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894AB8B9-7E20-4D1C-A68E-A6610E2D0714}"/>
              </a:ext>
            </a:extLst>
          </p:cNvPr>
          <p:cNvSpPr>
            <a:spLocks noGrp="1"/>
          </p:cNvSpPr>
          <p:nvPr>
            <p:ph idx="1"/>
          </p:nvPr>
        </p:nvSpPr>
        <p:spPr>
          <a:xfrm>
            <a:off x="2400300" y="695325"/>
            <a:ext cx="9105420" cy="5194763"/>
          </a:xfrm>
        </p:spPr>
        <p:txBody>
          <a:bodyPr vert="horz" lIns="91440" tIns="45720" rIns="91440" bIns="45720" rtlCol="0" anchor="t">
            <a:normAutofit/>
          </a:bodyPr>
          <a:lstStyle/>
          <a:p>
            <a:pPr algn="just"/>
            <a:r>
              <a:rPr lang="tr-TR" sz="2000" b="1" dirty="0" err="1">
                <a:solidFill>
                  <a:srgbClr val="A53010"/>
                </a:solidFill>
              </a:rPr>
              <a:t>Mutajenler</a:t>
            </a:r>
            <a:r>
              <a:rPr lang="tr-TR" sz="2000" b="1" dirty="0">
                <a:solidFill>
                  <a:srgbClr val="A53010"/>
                </a:solidFill>
              </a:rPr>
              <a:t> - ↑ Risk</a:t>
            </a:r>
            <a:endParaRPr lang="en-US"/>
          </a:p>
          <a:p>
            <a:pPr marL="0" indent="0" algn="just">
              <a:buNone/>
            </a:pPr>
            <a:r>
              <a:rPr lang="tr-TR" sz="2000" dirty="0" err="1"/>
              <a:t>Mutajenler</a:t>
            </a:r>
            <a:r>
              <a:rPr lang="tr-TR" sz="2000" dirty="0"/>
              <a:t>; hücreleri mutasyona uğratarak onları muhtemel kanser hücrelerine dönüştüren maddelerdir. Bazı gıdalar doğada mevcut olan </a:t>
            </a:r>
            <a:r>
              <a:rPr lang="tr-TR" sz="2000" dirty="0" err="1"/>
              <a:t>mutajenleri</a:t>
            </a:r>
            <a:r>
              <a:rPr lang="tr-TR" sz="2000" dirty="0"/>
              <a:t> içerirler. Mesela kereviz ve mantarlar </a:t>
            </a:r>
            <a:r>
              <a:rPr lang="tr-TR" sz="2000" dirty="0" err="1"/>
              <a:t>mutajenler</a:t>
            </a:r>
            <a:r>
              <a:rPr lang="tr-TR" sz="2000" dirty="0"/>
              <a:t> içerirler. Ancak bu gıdalar içerisinde bulunan diğer faydalı yani </a:t>
            </a:r>
            <a:r>
              <a:rPr lang="tr-TR" sz="2000" dirty="0" err="1"/>
              <a:t>fitokimyasallar</a:t>
            </a:r>
            <a:r>
              <a:rPr lang="tr-TR" sz="2000" dirty="0"/>
              <a:t> da kansere karşı koruyucu etki gösterirler.</a:t>
            </a:r>
          </a:p>
          <a:p>
            <a:pPr marL="0" indent="0" algn="just">
              <a:buNone/>
            </a:pPr>
            <a:endParaRPr lang="tr-TR" sz="2000" dirty="0">
              <a:solidFill>
                <a:srgbClr val="404040"/>
              </a:solidFill>
            </a:endParaRPr>
          </a:p>
          <a:p>
            <a:pPr algn="just"/>
            <a:r>
              <a:rPr lang="tr-TR" sz="2000" b="1" dirty="0">
                <a:solidFill>
                  <a:srgbClr val="A53010"/>
                </a:solidFill>
              </a:rPr>
              <a:t>Gıda katkılar ve pestisitler - ↑ Risk</a:t>
            </a:r>
          </a:p>
          <a:p>
            <a:pPr marL="0" indent="0" algn="just">
              <a:buNone/>
            </a:pPr>
            <a:r>
              <a:rPr lang="tr-TR" sz="2000" dirty="0"/>
              <a:t>Bazı gıda katkıları fazla tüketilmeleri durumunda </a:t>
            </a:r>
            <a:r>
              <a:rPr lang="tr-TR" sz="2000" dirty="0" err="1"/>
              <a:t>kanserojenik</a:t>
            </a:r>
            <a:r>
              <a:rPr lang="tr-TR" sz="2000" dirty="0"/>
              <a:t> etki gösterirler. Gıda ve İlaç Dairesi bu tip kansere neden olabilecek katkıların tüketim ve kullanımlarını </a:t>
            </a:r>
            <a:r>
              <a:rPr lang="tr-TR" sz="2000" dirty="0" err="1"/>
              <a:t>kıstılamıştır</a:t>
            </a:r>
            <a:r>
              <a:rPr lang="tr-TR" sz="2000" dirty="0"/>
              <a:t>.</a:t>
            </a:r>
          </a:p>
          <a:p>
            <a:pPr marL="0" indent="0" algn="just">
              <a:buNone/>
            </a:pPr>
            <a:r>
              <a:rPr lang="tr-TR" sz="2000" dirty="0"/>
              <a:t>Benzer durum pestisitler içinde geçerlidir. Pestisitler meyve ve sebzelerin yetiştirilmeleri esnasında kullanılmaktadır. Fakat risk düşüktür. </a:t>
            </a:r>
          </a:p>
        </p:txBody>
      </p:sp>
    </p:spTree>
    <p:extLst>
      <p:ext uri="{BB962C8B-B14F-4D97-AF65-F5344CB8AC3E}">
        <p14:creationId xmlns:p14="http://schemas.microsoft.com/office/powerpoint/2010/main" val="270724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0E059AE9-2F2A-4FBA-BE36-BAE4FA4FB194}"/>
              </a:ext>
            </a:extLst>
          </p:cNvPr>
          <p:cNvSpPr>
            <a:spLocks noGrp="1"/>
          </p:cNvSpPr>
          <p:nvPr>
            <p:ph type="title"/>
          </p:nvPr>
        </p:nvSpPr>
        <p:spPr/>
        <p:txBody>
          <a:bodyPr/>
          <a:lstStyle/>
          <a:p>
            <a:r>
              <a:rPr lang="tr-TR" b="1" dirty="0">
                <a:solidFill>
                  <a:srgbClr val="A53010"/>
                </a:solidFill>
              </a:rPr>
              <a:t>KANSER RİSKİNİ AZALTACAK TAVSİYELER</a:t>
            </a:r>
            <a:r>
              <a:rPr lang="tr-TR" dirty="0"/>
              <a:t> </a:t>
            </a:r>
          </a:p>
        </p:txBody>
      </p:sp>
      <p:graphicFrame>
        <p:nvGraphicFramePr>
          <p:cNvPr id="12" name="Table 12">
            <a:extLst>
              <a:ext uri="{FF2B5EF4-FFF2-40B4-BE49-F238E27FC236}">
                <a16:creationId xmlns:a16="http://schemas.microsoft.com/office/drawing/2014/main" xmlns="" id="{5B8C3328-E781-464E-B933-6B8214AB6A24}"/>
              </a:ext>
            </a:extLst>
          </p:cNvPr>
          <p:cNvGraphicFramePr>
            <a:graphicFrameLocks noGrp="1"/>
          </p:cNvGraphicFramePr>
          <p:nvPr>
            <p:ph idx="1"/>
            <p:extLst>
              <p:ext uri="{D42A27DB-BD31-4B8C-83A1-F6EECF244321}">
                <p14:modId xmlns:p14="http://schemas.microsoft.com/office/powerpoint/2010/main" val="1323857827"/>
              </p:ext>
            </p:extLst>
          </p:nvPr>
        </p:nvGraphicFramePr>
        <p:xfrm>
          <a:off x="2505075" y="2219325"/>
          <a:ext cx="8846375" cy="3764902"/>
        </p:xfrm>
        <a:graphic>
          <a:graphicData uri="http://schemas.openxmlformats.org/drawingml/2006/table">
            <a:tbl>
              <a:tblPr firstRow="1" bandRow="1">
                <a:tableStyleId>{5C22544A-7EE6-4342-B048-85BDC9FD1C3A}</a:tableStyleId>
              </a:tblPr>
              <a:tblGrid>
                <a:gridCol w="8846375">
                  <a:extLst>
                    <a:ext uri="{9D8B030D-6E8A-4147-A177-3AD203B41FA5}">
                      <a16:colId xmlns:a16="http://schemas.microsoft.com/office/drawing/2014/main" xmlns="" val="2292264760"/>
                    </a:ext>
                  </a:extLst>
                </a:gridCol>
              </a:tblGrid>
              <a:tr h="559279">
                <a:tc>
                  <a:txBody>
                    <a:bodyPr/>
                    <a:lstStyle/>
                    <a:p>
                      <a:pPr>
                        <a:buNone/>
                      </a:pPr>
                      <a:r>
                        <a:rPr lang="en-GB" sz="2500" b="1" dirty="0" err="1"/>
                        <a:t>Kanser</a:t>
                      </a:r>
                      <a:r>
                        <a:rPr lang="en-GB" sz="2500" b="1" dirty="0"/>
                        <a:t> </a:t>
                      </a:r>
                      <a:r>
                        <a:rPr lang="en-GB" sz="2500" b="1" dirty="0" err="1"/>
                        <a:t>Rİskini</a:t>
                      </a:r>
                      <a:r>
                        <a:rPr lang="en-GB" sz="2500" b="1" dirty="0"/>
                        <a:t> </a:t>
                      </a:r>
                      <a:r>
                        <a:rPr lang="en-GB" sz="2500" b="1" dirty="0" err="1"/>
                        <a:t>Azaltan</a:t>
                      </a:r>
                      <a:r>
                        <a:rPr lang="en-GB" sz="2500" b="1" dirty="0"/>
                        <a:t> </a:t>
                      </a:r>
                      <a:r>
                        <a:rPr lang="en-GB" sz="2500" b="1" dirty="0" err="1"/>
                        <a:t>Tavsiyeler</a:t>
                      </a:r>
                    </a:p>
                  </a:txBody>
                  <a:tcPr/>
                </a:tc>
                <a:extLst>
                  <a:ext uri="{0D108BD9-81ED-4DB2-BD59-A6C34878D82A}">
                    <a16:rowId xmlns:a16="http://schemas.microsoft.com/office/drawing/2014/main" xmlns="" val="1519674178"/>
                  </a:ext>
                </a:extLst>
              </a:tr>
              <a:tr h="545638">
                <a:tc>
                  <a:txBody>
                    <a:bodyPr/>
                    <a:lstStyle/>
                    <a:p>
                      <a:pPr algn="just">
                        <a:buNone/>
                      </a:pPr>
                      <a:r>
                        <a:rPr lang="en-GB" sz="2000" b="1" err="1"/>
                        <a:t>Kilonuzu</a:t>
                      </a:r>
                      <a:r>
                        <a:rPr lang="en-GB" sz="2000" b="1" dirty="0"/>
                        <a:t> </a:t>
                      </a:r>
                      <a:r>
                        <a:rPr lang="en-GB" sz="2000" b="1" err="1"/>
                        <a:t>kontrol</a:t>
                      </a:r>
                      <a:r>
                        <a:rPr lang="en-GB" sz="2000" b="1" dirty="0"/>
                        <a:t> </a:t>
                      </a:r>
                      <a:r>
                        <a:rPr lang="en-GB" sz="2000" b="1" err="1"/>
                        <a:t>edin</a:t>
                      </a:r>
                      <a:r>
                        <a:rPr lang="en-GB" sz="2000" b="1" dirty="0"/>
                        <a:t> / </a:t>
                      </a:r>
                      <a:r>
                        <a:rPr lang="en-GB" sz="2000" b="1" err="1"/>
                        <a:t>Obez</a:t>
                      </a:r>
                      <a:r>
                        <a:rPr lang="en-GB" sz="2000" b="1" dirty="0"/>
                        <a:t> </a:t>
                      </a:r>
                      <a:r>
                        <a:rPr lang="en-GB" sz="2000" b="1" err="1"/>
                        <a:t>olmayın</a:t>
                      </a:r>
                      <a:r>
                        <a:rPr lang="en-GB" sz="2000" b="1" dirty="0"/>
                        <a:t>.</a:t>
                      </a:r>
                    </a:p>
                  </a:txBody>
                  <a:tcPr/>
                </a:tc>
                <a:extLst>
                  <a:ext uri="{0D108BD9-81ED-4DB2-BD59-A6C34878D82A}">
                    <a16:rowId xmlns:a16="http://schemas.microsoft.com/office/drawing/2014/main" xmlns="" val="110151208"/>
                  </a:ext>
                </a:extLst>
              </a:tr>
              <a:tr h="531997">
                <a:tc>
                  <a:txBody>
                    <a:bodyPr/>
                    <a:lstStyle/>
                    <a:p>
                      <a:pPr algn="just">
                        <a:buNone/>
                      </a:pPr>
                      <a:r>
                        <a:rPr lang="en-GB" sz="2000" b="1" dirty="0" err="1"/>
                        <a:t>Dİyetinizde</a:t>
                      </a:r>
                      <a:r>
                        <a:rPr lang="en-GB" sz="2000" b="1" dirty="0"/>
                        <a:t> </a:t>
                      </a:r>
                      <a:r>
                        <a:rPr lang="en-GB" sz="2000" b="1" dirty="0" err="1"/>
                        <a:t>yağdan</a:t>
                      </a:r>
                      <a:r>
                        <a:rPr lang="en-GB" sz="2000" b="1" dirty="0"/>
                        <a:t> </a:t>
                      </a:r>
                      <a:r>
                        <a:rPr lang="en-GB" sz="2000" b="1" dirty="0" err="1"/>
                        <a:t>aldığınız</a:t>
                      </a:r>
                      <a:r>
                        <a:rPr lang="en-GB" sz="2000" b="1" dirty="0"/>
                        <a:t> </a:t>
                      </a:r>
                      <a:r>
                        <a:rPr lang="en-GB" sz="2000" b="1" dirty="0" err="1"/>
                        <a:t>kalorileri</a:t>
                      </a:r>
                      <a:r>
                        <a:rPr lang="en-GB" sz="2000" b="1" dirty="0"/>
                        <a:t> %30' un </a:t>
                      </a:r>
                      <a:r>
                        <a:rPr lang="en-GB" sz="2000" b="1" dirty="0" err="1"/>
                        <a:t>altına</a:t>
                      </a:r>
                      <a:r>
                        <a:rPr lang="en-GB" sz="2000" b="1" dirty="0"/>
                        <a:t> </a:t>
                      </a:r>
                      <a:r>
                        <a:rPr lang="en-GB" sz="2000" b="1" dirty="0" err="1"/>
                        <a:t>düşürün</a:t>
                      </a:r>
                      <a:r>
                        <a:rPr lang="en-GB" sz="2000" b="1" dirty="0"/>
                        <a:t>.</a:t>
                      </a:r>
                    </a:p>
                  </a:txBody>
                  <a:tcPr/>
                </a:tc>
                <a:extLst>
                  <a:ext uri="{0D108BD9-81ED-4DB2-BD59-A6C34878D82A}">
                    <a16:rowId xmlns:a16="http://schemas.microsoft.com/office/drawing/2014/main" xmlns="" val="2247668578"/>
                  </a:ext>
                </a:extLst>
              </a:tr>
              <a:tr h="531997">
                <a:tc>
                  <a:txBody>
                    <a:bodyPr/>
                    <a:lstStyle/>
                    <a:p>
                      <a:pPr algn="just">
                        <a:buNone/>
                      </a:pPr>
                      <a:r>
                        <a:rPr lang="en-GB" sz="2000" b="1" err="1"/>
                        <a:t>Günde</a:t>
                      </a:r>
                      <a:r>
                        <a:rPr lang="en-GB" sz="2000" b="1" dirty="0"/>
                        <a:t> 25-35 gr </a:t>
                      </a:r>
                      <a:r>
                        <a:rPr lang="en-GB" sz="2000" b="1" err="1"/>
                        <a:t>lif</a:t>
                      </a:r>
                      <a:r>
                        <a:rPr lang="en-GB" sz="2000" b="1" dirty="0"/>
                        <a:t> </a:t>
                      </a:r>
                      <a:r>
                        <a:rPr lang="en-GB" sz="2000" b="1" err="1"/>
                        <a:t>tüketin</a:t>
                      </a:r>
                      <a:r>
                        <a:rPr lang="en-GB" sz="2000" b="1" dirty="0"/>
                        <a:t>.</a:t>
                      </a:r>
                    </a:p>
                  </a:txBody>
                  <a:tcPr/>
                </a:tc>
                <a:extLst>
                  <a:ext uri="{0D108BD9-81ED-4DB2-BD59-A6C34878D82A}">
                    <a16:rowId xmlns:a16="http://schemas.microsoft.com/office/drawing/2014/main" xmlns="" val="2952023929"/>
                  </a:ext>
                </a:extLst>
              </a:tr>
              <a:tr h="531997">
                <a:tc>
                  <a:txBody>
                    <a:bodyPr/>
                    <a:lstStyle/>
                    <a:p>
                      <a:pPr algn="just">
                        <a:buNone/>
                      </a:pPr>
                      <a:r>
                        <a:rPr lang="en-GB" sz="2000" b="1" err="1"/>
                        <a:t>Meyve</a:t>
                      </a:r>
                      <a:r>
                        <a:rPr lang="en-GB" sz="2000" b="1" dirty="0"/>
                        <a:t> </a:t>
                      </a:r>
                      <a:r>
                        <a:rPr lang="en-GB" sz="2000" b="1" err="1"/>
                        <a:t>ve</a:t>
                      </a:r>
                      <a:r>
                        <a:rPr lang="en-GB" sz="2000" b="1" dirty="0"/>
                        <a:t> </a:t>
                      </a:r>
                      <a:r>
                        <a:rPr lang="en-GB" sz="2000" b="1" err="1"/>
                        <a:t>sebze</a:t>
                      </a:r>
                      <a:r>
                        <a:rPr lang="en-GB" sz="2000" b="1" dirty="0"/>
                        <a:t> </a:t>
                      </a:r>
                      <a:r>
                        <a:rPr lang="en-GB" sz="2000" b="1" err="1"/>
                        <a:t>tüketin</a:t>
                      </a:r>
                      <a:r>
                        <a:rPr lang="en-GB" sz="2000" b="1" dirty="0"/>
                        <a:t>.</a:t>
                      </a:r>
                    </a:p>
                  </a:txBody>
                  <a:tcPr/>
                </a:tc>
                <a:extLst>
                  <a:ext uri="{0D108BD9-81ED-4DB2-BD59-A6C34878D82A}">
                    <a16:rowId xmlns:a16="http://schemas.microsoft.com/office/drawing/2014/main" xmlns="" val="2224959974"/>
                  </a:ext>
                </a:extLst>
              </a:tr>
              <a:tr h="531997">
                <a:tc>
                  <a:txBody>
                    <a:bodyPr/>
                    <a:lstStyle/>
                    <a:p>
                      <a:pPr algn="just">
                        <a:buNone/>
                      </a:pPr>
                      <a:r>
                        <a:rPr lang="en-GB" sz="2000" b="1" err="1"/>
                        <a:t>Tuzlu</a:t>
                      </a:r>
                      <a:r>
                        <a:rPr lang="en-GB" sz="2000" b="1" dirty="0"/>
                        <a:t> </a:t>
                      </a:r>
                      <a:r>
                        <a:rPr lang="en-GB" sz="2000" b="1" err="1"/>
                        <a:t>ve</a:t>
                      </a:r>
                      <a:r>
                        <a:rPr lang="en-GB" sz="2000" b="1" dirty="0"/>
                        <a:t> </a:t>
                      </a:r>
                      <a:r>
                        <a:rPr lang="en-GB" sz="2000" b="1" err="1"/>
                        <a:t>salamura</a:t>
                      </a:r>
                      <a:r>
                        <a:rPr lang="en-GB" sz="2000" b="1" dirty="0"/>
                        <a:t>, </a:t>
                      </a:r>
                      <a:r>
                        <a:rPr lang="en-GB" sz="2000" b="1" err="1"/>
                        <a:t>tütsülenmiş</a:t>
                      </a:r>
                      <a:r>
                        <a:rPr lang="en-GB" sz="2000" b="1" dirty="0"/>
                        <a:t> </a:t>
                      </a:r>
                      <a:r>
                        <a:rPr lang="en-GB" sz="2000" b="1" err="1"/>
                        <a:t>ve</a:t>
                      </a:r>
                      <a:r>
                        <a:rPr lang="en-GB" sz="2000" b="1" dirty="0"/>
                        <a:t> </a:t>
                      </a:r>
                      <a:r>
                        <a:rPr lang="en-GB" sz="2000" b="1" err="1"/>
                        <a:t>ızgara</a:t>
                      </a:r>
                      <a:r>
                        <a:rPr lang="en-GB" sz="2000" b="1" dirty="0"/>
                        <a:t> </a:t>
                      </a:r>
                      <a:r>
                        <a:rPr lang="en-GB" sz="2000" b="1" err="1"/>
                        <a:t>ürünlerin</a:t>
                      </a:r>
                      <a:r>
                        <a:rPr lang="en-GB" sz="2000" b="1" dirty="0"/>
                        <a:t> </a:t>
                      </a:r>
                      <a:r>
                        <a:rPr lang="en-GB" sz="2000" b="1" err="1"/>
                        <a:t>tüketimini</a:t>
                      </a:r>
                      <a:r>
                        <a:rPr lang="en-GB" sz="2000" b="1" dirty="0"/>
                        <a:t> </a:t>
                      </a:r>
                      <a:r>
                        <a:rPr lang="en-GB" sz="2000" b="1" err="1"/>
                        <a:t>azaltın</a:t>
                      </a:r>
                      <a:r>
                        <a:rPr lang="en-GB" sz="2000" b="1" dirty="0"/>
                        <a:t>.</a:t>
                      </a:r>
                    </a:p>
                  </a:txBody>
                  <a:tcPr/>
                </a:tc>
                <a:extLst>
                  <a:ext uri="{0D108BD9-81ED-4DB2-BD59-A6C34878D82A}">
                    <a16:rowId xmlns:a16="http://schemas.microsoft.com/office/drawing/2014/main" xmlns="" val="389741606"/>
                  </a:ext>
                </a:extLst>
              </a:tr>
              <a:tr h="531997">
                <a:tc>
                  <a:txBody>
                    <a:bodyPr/>
                    <a:lstStyle/>
                    <a:p>
                      <a:pPr algn="just">
                        <a:buNone/>
                      </a:pPr>
                      <a:r>
                        <a:rPr lang="en-GB" sz="2000" b="1" err="1"/>
                        <a:t>Alkol</a:t>
                      </a:r>
                      <a:r>
                        <a:rPr lang="en-GB" sz="2000" b="1" dirty="0"/>
                        <a:t> </a:t>
                      </a:r>
                      <a:r>
                        <a:rPr lang="en-GB" sz="2000" b="1" err="1"/>
                        <a:t>tüketimini</a:t>
                      </a:r>
                      <a:r>
                        <a:rPr lang="en-GB" sz="2000" b="1" dirty="0"/>
                        <a:t> </a:t>
                      </a:r>
                      <a:r>
                        <a:rPr lang="en-GB" sz="2000" b="1" err="1"/>
                        <a:t>azaltın</a:t>
                      </a:r>
                      <a:r>
                        <a:rPr lang="en-GB" sz="2000" b="1" dirty="0"/>
                        <a:t> </a:t>
                      </a:r>
                      <a:r>
                        <a:rPr lang="en-GB" sz="2000" b="1" err="1"/>
                        <a:t>veya</a:t>
                      </a:r>
                      <a:r>
                        <a:rPr lang="en-GB" sz="2000" b="1" dirty="0"/>
                        <a:t> </a:t>
                      </a:r>
                      <a:r>
                        <a:rPr lang="en-GB" sz="2000" b="1" err="1"/>
                        <a:t>sınırlayın</a:t>
                      </a:r>
                      <a:r>
                        <a:rPr lang="en-GB" sz="2000" b="1" dirty="0"/>
                        <a:t>.</a:t>
                      </a:r>
                    </a:p>
                  </a:txBody>
                  <a:tcPr/>
                </a:tc>
                <a:extLst>
                  <a:ext uri="{0D108BD9-81ED-4DB2-BD59-A6C34878D82A}">
                    <a16:rowId xmlns:a16="http://schemas.microsoft.com/office/drawing/2014/main" xmlns="" val="3639502465"/>
                  </a:ext>
                </a:extLst>
              </a:tr>
            </a:tbl>
          </a:graphicData>
        </a:graphic>
      </p:graphicFrame>
    </p:spTree>
    <p:extLst>
      <p:ext uri="{BB962C8B-B14F-4D97-AF65-F5344CB8AC3E}">
        <p14:creationId xmlns:p14="http://schemas.microsoft.com/office/powerpoint/2010/main" val="325422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G_E1260.JPG">
            <a:extLst>
              <a:ext uri="{FF2B5EF4-FFF2-40B4-BE49-F238E27FC236}">
                <a16:creationId xmlns:a16="http://schemas.microsoft.com/office/drawing/2014/main" xmlns="" id="{3AAF2A45-1482-49E1-9658-5B6662367A26}"/>
              </a:ext>
            </a:extLst>
          </p:cNvPr>
          <p:cNvPicPr>
            <a:picLocks noChangeAspect="1"/>
          </p:cNvPicPr>
          <p:nvPr/>
        </p:nvPicPr>
        <p:blipFill>
          <a:blip r:embed="rId2"/>
          <a:stretch>
            <a:fillRect/>
          </a:stretch>
        </p:blipFill>
        <p:spPr>
          <a:xfrm>
            <a:off x="2724150" y="620193"/>
            <a:ext cx="8277084" cy="6007079"/>
          </a:xfrm>
          <a:prstGeom prst="rect">
            <a:avLst/>
          </a:prstGeom>
        </p:spPr>
      </p:pic>
    </p:spTree>
    <p:extLst>
      <p:ext uri="{BB962C8B-B14F-4D97-AF65-F5344CB8AC3E}">
        <p14:creationId xmlns:p14="http://schemas.microsoft.com/office/powerpoint/2010/main" val="293854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a:extLst>
              <a:ext uri="{FF2B5EF4-FFF2-40B4-BE49-F238E27FC236}">
                <a16:creationId xmlns:a16="http://schemas.microsoft.com/office/drawing/2014/main" xmlns="" id="{6C1DB9E9-EA5D-4A59-8700-CD35502AA4C0}"/>
              </a:ext>
            </a:extLst>
          </p:cNvPr>
          <p:cNvSpPr>
            <a:spLocks noGrp="1"/>
          </p:cNvSpPr>
          <p:nvPr>
            <p:ph idx="1"/>
          </p:nvPr>
        </p:nvSpPr>
        <p:spPr>
          <a:xfrm>
            <a:off x="2419350" y="647700"/>
            <a:ext cx="9002337" cy="5765384"/>
          </a:xfrm>
        </p:spPr>
        <p:txBody>
          <a:bodyPr vert="horz" lIns="91440" tIns="45720" rIns="91440" bIns="45720" rtlCol="0" anchor="t">
            <a:normAutofit/>
          </a:bodyPr>
          <a:lstStyle/>
          <a:p>
            <a:pPr algn="just"/>
            <a:r>
              <a:rPr lang="tr-TR" sz="2000" dirty="0">
                <a:latin typeface="Century Gothic"/>
              </a:rPr>
              <a:t>Mide içinde çok az miktarda bulunan bir çeşit enzim alkolü kan dolaşımına girmeden önce az da olsa parçalamaya çalışır. Erkeklerde bu enzim kadınlara göre daha fazladır. Bu nedenle ilk aşamada erkeklerde kadınlara göre daha az miktarda alkol kana karışır.</a:t>
            </a:r>
            <a:endParaRPr lang="tr-TR" sz="2000">
              <a:solidFill>
                <a:schemeClr val="tx1"/>
              </a:solidFill>
            </a:endParaRPr>
          </a:p>
          <a:p>
            <a:pPr algn="just"/>
            <a:endParaRPr lang="tr-TR" sz="2000" dirty="0">
              <a:latin typeface="Century Gothic"/>
            </a:endParaRPr>
          </a:p>
          <a:p>
            <a:pPr algn="just"/>
            <a:endParaRPr lang="tr-TR" sz="2000" dirty="0">
              <a:latin typeface="Century Gothic"/>
            </a:endParaRPr>
          </a:p>
          <a:p>
            <a:pPr algn="just"/>
            <a:r>
              <a:rPr lang="tr-TR" sz="2000" dirty="0">
                <a:latin typeface="Century Gothic"/>
              </a:rPr>
              <a:t>Alkol karaciğerde parçalanmaktadır. Karaciğerin birim zamanda parçalayıp zararsız hale </a:t>
            </a:r>
            <a:r>
              <a:rPr lang="tr-TR" sz="2000" dirty="0" err="1">
                <a:latin typeface="Century Gothic"/>
              </a:rPr>
              <a:t>getirebilieceği</a:t>
            </a:r>
            <a:r>
              <a:rPr lang="tr-TR" sz="2000" dirty="0">
                <a:latin typeface="Century Gothic"/>
              </a:rPr>
              <a:t> alkol miktarı sınırlıdır. Karaciğerde </a:t>
            </a:r>
            <a:r>
              <a:rPr lang="tr-TR" sz="2000" dirty="0" err="1">
                <a:latin typeface="Century Gothic"/>
              </a:rPr>
              <a:t>dehidrogenaz</a:t>
            </a:r>
            <a:r>
              <a:rPr lang="tr-TR" sz="2000" dirty="0">
                <a:latin typeface="Century Gothic"/>
              </a:rPr>
              <a:t> enzimi ile alkol parçalanarak iki karbonlu ünitelere çevrilir ve TCA </a:t>
            </a:r>
            <a:r>
              <a:rPr lang="tr-TR" sz="2000" dirty="0" err="1">
                <a:latin typeface="Century Gothic"/>
              </a:rPr>
              <a:t>siklusunda</a:t>
            </a:r>
            <a:r>
              <a:rPr lang="tr-TR" sz="2000" dirty="0">
                <a:latin typeface="Century Gothic"/>
              </a:rPr>
              <a:t> kullanılır. TCA </a:t>
            </a:r>
            <a:r>
              <a:rPr lang="tr-TR" sz="2000" dirty="0" err="1">
                <a:latin typeface="Century Gothic"/>
              </a:rPr>
              <a:t>siklusunda</a:t>
            </a:r>
            <a:r>
              <a:rPr lang="tr-TR" sz="2000" dirty="0">
                <a:latin typeface="Century Gothic"/>
              </a:rPr>
              <a:t> kimyasal bağlar kırılarak bir gram alkolden 7 kalorilik bir enerji açığa çıkmaktadır. </a:t>
            </a:r>
          </a:p>
        </p:txBody>
      </p:sp>
    </p:spTree>
    <p:extLst>
      <p:ext uri="{BB962C8B-B14F-4D97-AF65-F5344CB8AC3E}">
        <p14:creationId xmlns:p14="http://schemas.microsoft.com/office/powerpoint/2010/main" val="797127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E1261.JPG">
            <a:extLst>
              <a:ext uri="{FF2B5EF4-FFF2-40B4-BE49-F238E27FC236}">
                <a16:creationId xmlns:a16="http://schemas.microsoft.com/office/drawing/2014/main" xmlns="" id="{6DD15851-42E4-40D7-B865-75D56B3B2E8F}"/>
              </a:ext>
            </a:extLst>
          </p:cNvPr>
          <p:cNvPicPr>
            <a:picLocks noChangeAspect="1"/>
          </p:cNvPicPr>
          <p:nvPr/>
        </p:nvPicPr>
        <p:blipFill>
          <a:blip r:embed="rId2"/>
          <a:stretch>
            <a:fillRect/>
          </a:stretch>
        </p:blipFill>
        <p:spPr>
          <a:xfrm>
            <a:off x="2686050" y="581025"/>
            <a:ext cx="8149598" cy="6027654"/>
          </a:xfrm>
          <a:prstGeom prst="rect">
            <a:avLst/>
          </a:prstGeom>
        </p:spPr>
      </p:pic>
    </p:spTree>
    <p:extLst>
      <p:ext uri="{BB962C8B-B14F-4D97-AF65-F5344CB8AC3E}">
        <p14:creationId xmlns:p14="http://schemas.microsoft.com/office/powerpoint/2010/main" val="185272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7D29F29B-00D4-483E-A676-889B0A342115}"/>
              </a:ext>
            </a:extLst>
          </p:cNvPr>
          <p:cNvSpPr>
            <a:spLocks noGrp="1"/>
          </p:cNvSpPr>
          <p:nvPr>
            <p:ph idx="1"/>
          </p:nvPr>
        </p:nvSpPr>
        <p:spPr>
          <a:xfrm>
            <a:off x="2438400" y="695325"/>
            <a:ext cx="8915589" cy="5557545"/>
          </a:xfrm>
        </p:spPr>
        <p:txBody>
          <a:bodyPr vert="horz" lIns="91440" tIns="45720" rIns="91440" bIns="45720" rtlCol="0" anchor="t">
            <a:normAutofit/>
          </a:bodyPr>
          <a:lstStyle/>
          <a:p>
            <a:pPr algn="just"/>
            <a:r>
              <a:rPr lang="tr-TR" sz="2000" dirty="0"/>
              <a:t>Karaciğer saatte 15 gram alkolü parçalayabilir. Bu miktar saat başına 340 ml bira, 140 ml şarap ve 42 ml votkaya eşdeğerdir. Bu rakamlar tahmini olup vücudun yapısına ve büyüklüğüne bağlıdır. Bu miktar aşıldığında kan alkol seviyesi yükselir ve beyinsel işlevlerde yetersizlikler görülür. Denge bozulur, konuşma ve fiziksel aktivitelerde yavaşlamalar gözlenir.</a:t>
            </a:r>
            <a:endParaRPr lang="en-US"/>
          </a:p>
          <a:p>
            <a:pPr algn="just"/>
            <a:endParaRPr lang="tr-TR" sz="2000" dirty="0"/>
          </a:p>
          <a:p>
            <a:pPr algn="just"/>
            <a:r>
              <a:rPr lang="tr-TR" sz="2000" dirty="0"/>
              <a:t>Alkolü parçalayan diğer bir enzim grubu da ilaçların metabolizmasında görevli olan enzimlerdir. Bu enzimler aynı zamanda ağrı kesici ve </a:t>
            </a:r>
            <a:r>
              <a:rPr lang="tr-TR" sz="2000" dirty="0" err="1"/>
              <a:t>anestezik</a:t>
            </a:r>
            <a:r>
              <a:rPr lang="tr-TR" sz="2000" dirty="0"/>
              <a:t> maddeleri de etkin hale getirmektedir. Kronik alkol kullanımında bu tür enzimler alkol parçalanmasında kullanılacağı için bu ilaçların aktif hale gelmesinde yeterli olmayacaktır. Sonuçta kronik alkol kullanımı genel anestezi ajanlarının doz ihtiyacını arttırmaktadır.</a:t>
            </a:r>
          </a:p>
        </p:txBody>
      </p:sp>
    </p:spTree>
    <p:extLst>
      <p:ext uri="{BB962C8B-B14F-4D97-AF65-F5344CB8AC3E}">
        <p14:creationId xmlns:p14="http://schemas.microsoft.com/office/powerpoint/2010/main" val="136389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89DAA99-A5BF-4913-AAA9-997FC76FE304}"/>
              </a:ext>
            </a:extLst>
          </p:cNvPr>
          <p:cNvSpPr>
            <a:spLocks noGrp="1"/>
          </p:cNvSpPr>
          <p:nvPr>
            <p:ph type="title"/>
          </p:nvPr>
        </p:nvSpPr>
        <p:spPr>
          <a:xfrm>
            <a:off x="2592925" y="457200"/>
            <a:ext cx="8911687" cy="1280890"/>
          </a:xfrm>
        </p:spPr>
        <p:txBody>
          <a:bodyPr>
            <a:normAutofit/>
          </a:bodyPr>
          <a:lstStyle/>
          <a:p>
            <a:r>
              <a:rPr lang="tr-TR" b="1" dirty="0">
                <a:solidFill>
                  <a:srgbClr val="A53010"/>
                </a:solidFill>
              </a:rPr>
              <a:t>ALKOL TÜKETİMİ VE KARACİĞERE ETKİLERİ</a:t>
            </a:r>
          </a:p>
        </p:txBody>
      </p:sp>
      <p:sp>
        <p:nvSpPr>
          <p:cNvPr id="3" name="İçerik Yer Tutucusu 2">
            <a:extLst>
              <a:ext uri="{FF2B5EF4-FFF2-40B4-BE49-F238E27FC236}">
                <a16:creationId xmlns:a16="http://schemas.microsoft.com/office/drawing/2014/main" xmlns="" id="{D4E6E143-4A74-439B-A4D0-0D22079B271E}"/>
              </a:ext>
            </a:extLst>
          </p:cNvPr>
          <p:cNvSpPr>
            <a:spLocks noGrp="1"/>
          </p:cNvSpPr>
          <p:nvPr>
            <p:ph idx="1"/>
          </p:nvPr>
        </p:nvSpPr>
        <p:spPr>
          <a:xfrm>
            <a:off x="2592388" y="1660525"/>
            <a:ext cx="8950325" cy="2464719"/>
          </a:xfrm>
        </p:spPr>
        <p:txBody>
          <a:bodyPr vert="horz" lIns="91440" tIns="45720" rIns="91440" bIns="45720" rtlCol="0" anchor="t">
            <a:normAutofit/>
          </a:bodyPr>
          <a:lstStyle/>
          <a:p>
            <a:pPr marL="0" indent="0" algn="just">
              <a:buNone/>
            </a:pPr>
            <a:r>
              <a:rPr lang="tr-TR" sz="2000" dirty="0"/>
              <a:t>Alkol tüketen kişilerde karaciğerin öncelikli görevi alkolü zararsız hale getirmektir. Bu nedenle karaciğer ile ilgili diğer önemli fonksiyonların yerine getirilmesi aksamaktadır. Karaciğerde </a:t>
            </a:r>
            <a:r>
              <a:rPr lang="tr-TR" sz="2000" dirty="0" err="1"/>
              <a:t>lipoproteinler</a:t>
            </a:r>
            <a:r>
              <a:rPr lang="tr-TR" sz="2000" dirty="0"/>
              <a:t> ve yine </a:t>
            </a:r>
            <a:r>
              <a:rPr lang="tr-TR" sz="2000" dirty="0" err="1"/>
              <a:t>ozmotik</a:t>
            </a:r>
            <a:r>
              <a:rPr lang="tr-TR" sz="2000" dirty="0"/>
              <a:t> basıncı sağlayan diğer proteinlerin sentezleri yeterince yapılmayacaktır. Sonuçta karaciğer bazı temel fonksiyonlarını yerine getiremediği için aşağıda belirtilen olumsuzluklar oluşacaktır. </a:t>
            </a:r>
            <a:endParaRPr lang="en-US" dirty="0"/>
          </a:p>
          <a:p>
            <a:endParaRPr lang="tr-TR" dirty="0"/>
          </a:p>
          <a:p>
            <a:pPr marL="0" indent="0">
              <a:buNone/>
            </a:pPr>
            <a:endParaRPr lang="tr-TR" dirty="0"/>
          </a:p>
        </p:txBody>
      </p:sp>
      <p:pic>
        <p:nvPicPr>
          <p:cNvPr id="6" name="Picture 6" descr="gepaton-211.jpg">
            <a:extLst>
              <a:ext uri="{FF2B5EF4-FFF2-40B4-BE49-F238E27FC236}">
                <a16:creationId xmlns:a16="http://schemas.microsoft.com/office/drawing/2014/main" xmlns="" id="{8CCCEABE-8026-48F1-88D2-F4D27F1C14EA}"/>
              </a:ext>
            </a:extLst>
          </p:cNvPr>
          <p:cNvPicPr>
            <a:picLocks noChangeAspect="1"/>
          </p:cNvPicPr>
          <p:nvPr/>
        </p:nvPicPr>
        <p:blipFill>
          <a:blip r:embed="rId2"/>
          <a:stretch>
            <a:fillRect/>
          </a:stretch>
        </p:blipFill>
        <p:spPr>
          <a:xfrm>
            <a:off x="2838450" y="3771900"/>
            <a:ext cx="8011884" cy="2670490"/>
          </a:xfrm>
          <a:prstGeom prst="rect">
            <a:avLst/>
          </a:prstGeom>
        </p:spPr>
      </p:pic>
    </p:spTree>
    <p:extLst>
      <p:ext uri="{BB962C8B-B14F-4D97-AF65-F5344CB8AC3E}">
        <p14:creationId xmlns:p14="http://schemas.microsoft.com/office/powerpoint/2010/main" val="414699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6176612D-A6B6-4460-8A16-58477D30D86E}"/>
              </a:ext>
            </a:extLst>
          </p:cNvPr>
          <p:cNvSpPr>
            <a:spLocks noGrp="1"/>
          </p:cNvSpPr>
          <p:nvPr>
            <p:ph idx="1"/>
          </p:nvPr>
        </p:nvSpPr>
        <p:spPr>
          <a:xfrm>
            <a:off x="2276475" y="838200"/>
            <a:ext cx="8708106" cy="5246587"/>
          </a:xfrm>
        </p:spPr>
        <p:txBody>
          <a:bodyPr vert="horz" lIns="91440" tIns="45720" rIns="91440" bIns="45720" rtlCol="0" anchor="t">
            <a:normAutofit/>
          </a:bodyPr>
          <a:lstStyle/>
          <a:p>
            <a:pPr algn="just"/>
            <a:r>
              <a:rPr lang="tr-TR" sz="2000" dirty="0"/>
              <a:t>Karaciğerin aminoasitleri glikoza çevirme faaliyeti yavaşlayacaktır.</a:t>
            </a:r>
            <a:endParaRPr lang="en-US" sz="2000"/>
          </a:p>
          <a:p>
            <a:pPr marL="0" indent="0" algn="just">
              <a:buNone/>
            </a:pPr>
            <a:r>
              <a:rPr lang="tr-TR" sz="2000" dirty="0"/>
              <a:t>Alkol alımından sonra midemiz boşken kandaki glikoz düzeyi karaciğerin aminoasitleri glikoza yeterince dönüştüremediği için düşecektir. Sonuçta beyin için gerekli olan glikoz sağlanamayacaktır. </a:t>
            </a:r>
          </a:p>
          <a:p>
            <a:pPr marL="0" indent="0" algn="just">
              <a:buNone/>
            </a:pPr>
            <a:endParaRPr lang="tr-TR" sz="2000" dirty="0"/>
          </a:p>
          <a:p>
            <a:pPr algn="just">
              <a:buFont typeface="Wingdings 3"/>
            </a:pPr>
            <a:r>
              <a:rPr lang="tr-TR" sz="2000" dirty="0"/>
              <a:t>Karaciğerin proteinleri sentezleme faaliyetleri yavaşlayacaktır.</a:t>
            </a:r>
            <a:endParaRPr lang="en-US" sz="2000"/>
          </a:p>
          <a:p>
            <a:pPr marL="0" indent="0" algn="just">
              <a:buNone/>
            </a:pPr>
            <a:r>
              <a:rPr lang="tr-TR" sz="2000" dirty="0"/>
              <a:t>Karaciğerin önemli fonksiyonlarından biri suda erimeyen yağlar, vitaminler ve </a:t>
            </a:r>
            <a:r>
              <a:rPr lang="tr-TR" sz="2000" dirty="0" err="1"/>
              <a:t>kolestrol</a:t>
            </a:r>
            <a:r>
              <a:rPr lang="tr-TR" sz="2000" dirty="0"/>
              <a:t> gibi sindirilmiş ürünlerin kana taşınması için gerekli taşıyıcı proteinlerin yani </a:t>
            </a:r>
            <a:r>
              <a:rPr lang="tr-TR" sz="2000" dirty="0" err="1"/>
              <a:t>lipoproteinlerinin</a:t>
            </a:r>
            <a:r>
              <a:rPr lang="tr-TR" sz="2000" dirty="0"/>
              <a:t> sentezlenmesidir. Bunlar yeterince sentezlenmediği zaman karaciğerde birikecek ve karaciğer yağlanmasına neden olacaktır. </a:t>
            </a:r>
            <a:endParaRPr lang="en-GB" sz="2000" dirty="0">
              <a:solidFill>
                <a:schemeClr val="tx1"/>
              </a:solidFill>
            </a:endParaRPr>
          </a:p>
        </p:txBody>
      </p:sp>
    </p:spTree>
    <p:extLst>
      <p:ext uri="{BB962C8B-B14F-4D97-AF65-F5344CB8AC3E}">
        <p14:creationId xmlns:p14="http://schemas.microsoft.com/office/powerpoint/2010/main" val="3626957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çmenin-zararları.jpg">
            <a:extLst>
              <a:ext uri="{FF2B5EF4-FFF2-40B4-BE49-F238E27FC236}">
                <a16:creationId xmlns:a16="http://schemas.microsoft.com/office/drawing/2014/main" xmlns="" id="{6536A6D5-39A2-4B74-99A4-AEAF97357A09}"/>
              </a:ext>
            </a:extLst>
          </p:cNvPr>
          <p:cNvPicPr>
            <a:picLocks noChangeAspect="1"/>
          </p:cNvPicPr>
          <p:nvPr/>
        </p:nvPicPr>
        <p:blipFill>
          <a:blip r:embed="rId2"/>
          <a:stretch>
            <a:fillRect/>
          </a:stretch>
        </p:blipFill>
        <p:spPr>
          <a:xfrm>
            <a:off x="2238375" y="512471"/>
            <a:ext cx="8962210" cy="5832768"/>
          </a:xfrm>
          <a:prstGeom prst="rect">
            <a:avLst/>
          </a:prstGeom>
        </p:spPr>
      </p:pic>
    </p:spTree>
    <p:extLst>
      <p:ext uri="{BB962C8B-B14F-4D97-AF65-F5344CB8AC3E}">
        <p14:creationId xmlns:p14="http://schemas.microsoft.com/office/powerpoint/2010/main" val="162524238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764</Words>
  <Application>Microsoft Office PowerPoint</Application>
  <PresentationFormat>Geniş ekran</PresentationFormat>
  <Paragraphs>74</Paragraphs>
  <Slides>25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Century Gothic</vt:lpstr>
      <vt:lpstr>Times</vt:lpstr>
      <vt:lpstr>Wingdings 3</vt:lpstr>
      <vt:lpstr>Wisp</vt:lpstr>
      <vt:lpstr>Ünite 10 : SAĞLIKLI YAŞAM İÇİN ÖNEMLİ KONULAR</vt:lpstr>
      <vt:lpstr>ALKOL VE BESLENME</vt:lpstr>
      <vt:lpstr>PowerPoint Sunusu</vt:lpstr>
      <vt:lpstr>PowerPoint Sunusu</vt:lpstr>
      <vt:lpstr>PowerPoint Sunusu</vt:lpstr>
      <vt:lpstr>PowerPoint Sunusu</vt:lpstr>
      <vt:lpstr>ALKOL TÜKETİMİ VE KARACİĞERE ETKİLERİ</vt:lpstr>
      <vt:lpstr>PowerPoint Sunusu</vt:lpstr>
      <vt:lpstr>PowerPoint Sunusu</vt:lpstr>
      <vt:lpstr>ALKOLÜN BESLENMEYE OLAN ETKİSİ </vt:lpstr>
      <vt:lpstr>PowerPoint Sunusu</vt:lpstr>
      <vt:lpstr>DEĞERSİZ KALORİ VE DİYETİNİZ</vt:lpstr>
      <vt:lpstr>PowerPoint Sunusu</vt:lpstr>
      <vt:lpstr>KRONİK HASTALIKLAR - KANSER</vt:lpstr>
      <vt:lpstr>PowerPoint Sunusu</vt:lpstr>
      <vt:lpstr>PowerPoint Sunusu</vt:lpstr>
      <vt:lpstr>PowerPoint Sunusu</vt:lpstr>
      <vt:lpstr>PowerPoint Sunusu</vt:lpstr>
      <vt:lpstr>PowerPoint Sunusu</vt:lpstr>
      <vt:lpstr>KANSER OLUŞUMUNDA DİYETİN ÖNEMİ</vt:lpstr>
      <vt:lpstr>PowerPoint Sunusu</vt:lpstr>
      <vt:lpstr>PowerPoint Sunusu</vt:lpstr>
      <vt:lpstr>PowerPoint Sunusu</vt:lpstr>
      <vt:lpstr>PowerPoint Sunusu</vt:lpstr>
      <vt:lpstr>KANSER RİSKİNİ AZALTACAK TAVSİYELER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SAĞLIKLIK YAŞAM İÇİN ÖNEMLİ KONULAR</dc:title>
  <dc:creator/>
  <cp:lastModifiedBy/>
  <cp:revision>11</cp:revision>
  <dcterms:created xsi:type="dcterms:W3CDTF">2012-08-15T22:53:30Z</dcterms:created>
  <dcterms:modified xsi:type="dcterms:W3CDTF">2017-12-11T07:18:29Z</dcterms:modified>
</cp:coreProperties>
</file>