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5/17/18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31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BC48EC7-AF6A-48D3-8284-14BACBEBDD84}"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80429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8504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4489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78078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4374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7978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796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45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330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44961B7-6B89-48AB-966F-622E2788EEC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34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050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5/17/18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86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5/17/18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73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5/17/18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894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F131DD-A141-4471-BCF9-C6073EDD7E20}"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84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B334A90-EB03-42F3-8859-2C2B2724C058}"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764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5/17/18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661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Öyküdeki olayları destekleyen canlı, gerçekçi bir ortamın olması, kişilerin ise birer tip değil de inandırıcı ve iyi yapılandırılmış karakterler olması beklenir. Özellikle baş kişinin tek yönlü değil çok boyutlu ve derinlikli olması, zamanla değişim geçirmesi ve olaylar sonrası gelişim göstermesi beklenir (</a:t>
            </a:r>
            <a:r>
              <a:rPr lang="tr-TR" dirty="0" err="1"/>
              <a:t>Galda</a:t>
            </a:r>
            <a:r>
              <a:rPr lang="tr-TR" dirty="0"/>
              <a:t> ve </a:t>
            </a:r>
            <a:r>
              <a:rPr lang="tr-TR" dirty="0" err="1"/>
              <a:t>Cullinan</a:t>
            </a:r>
            <a:r>
              <a:rPr lang="tr-TR" dirty="0"/>
              <a:t>, 2006: 190).</a:t>
            </a:r>
          </a:p>
          <a:p>
            <a:endParaRPr lang="tr-TR" dirty="0"/>
          </a:p>
        </p:txBody>
      </p:sp>
    </p:spTree>
    <p:extLst>
      <p:ext uri="{BB962C8B-B14F-4D97-AF65-F5344CB8AC3E}">
        <p14:creationId xmlns:p14="http://schemas.microsoft.com/office/powerpoint/2010/main" val="270404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16ECD8-FB12-A740-A9E3-547C23E44464}"/>
              </a:ext>
            </a:extLst>
          </p:cNvPr>
          <p:cNvSpPr>
            <a:spLocks noGrp="1"/>
          </p:cNvSpPr>
          <p:nvPr>
            <p:ph idx="1"/>
          </p:nvPr>
        </p:nvSpPr>
        <p:spPr/>
        <p:txBody>
          <a:bodyPr>
            <a:normAutofit fontScale="85000" lnSpcReduction="20000"/>
          </a:bodyPr>
          <a:lstStyle/>
          <a:p>
            <a:pPr algn="just"/>
            <a:r>
              <a:rPr lang="tr-TR" dirty="0"/>
              <a:t>Çocuk kitaplarının çocuğa göre olmasını belirleyen en önemli değişken </a:t>
            </a:r>
            <a:r>
              <a:rPr lang="tr-TR" b="1" dirty="0"/>
              <a:t>dili ve anlatımı</a:t>
            </a:r>
            <a:r>
              <a:rPr lang="tr-TR" dirty="0"/>
              <a:t>dır (Sever, 2010: 145). Çocuk kitaplarında, gereksiz ve bayağı her sözcüğü anlatımın dışında bırakan bir üslup yeğlenmelidir. Anlatımda; "duruluk, akıcılık, açıklık, yakınlık, çeşitlilik ve kişisellik" etkili ve güzel bir üslup yaratmanın temel koşulları olarak görülmelidir. Çocuk kitaplarında eskimiş, yıpranmış sözcüklerle yüklü bir anlatımdan kaçınmalı; çocukların sözcük dağarcıklarını zenginleştirecek, duygu ve düşünce evrelerini de geliştirecek bir yaklaşım anlatımda temel ilke olarak benimsenmelidir. Kitaplarda, Türkçenin zengin anlatım olanakları çocuklara hissettirilmeli; çocuğun dil beğenisini geliştiren bir yaklaşımla, beş duyuya seslenen bir anlatımla biçem canlı kılınmalıdır. Kitaplarda argo söyleyişlerden, bol mecaz ve istiare kullanmaktan kaçınmalı; çocukların kullanımında güçlük çektiği bağlaç ve edatlara mümkün olduğunca yer verilmemelidir. Kitaplar; dilbilgisi, yazım ve noktalama kuralları bakımından yanlışsız olmalıdır (Sever, 1995: 15).</a:t>
            </a:r>
          </a:p>
          <a:p>
            <a:endParaRPr lang="tr-TR" dirty="0"/>
          </a:p>
        </p:txBody>
      </p:sp>
    </p:spTree>
    <p:extLst>
      <p:ext uri="{BB962C8B-B14F-4D97-AF65-F5344CB8AC3E}">
        <p14:creationId xmlns:p14="http://schemas.microsoft.com/office/powerpoint/2010/main" val="136705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F5DF24-EF2E-6444-8D72-46DC17AA05D5}"/>
              </a:ext>
            </a:extLst>
          </p:cNvPr>
          <p:cNvSpPr>
            <a:spLocks noGrp="1"/>
          </p:cNvSpPr>
          <p:nvPr>
            <p:ph type="title"/>
          </p:nvPr>
        </p:nvSpPr>
        <p:spPr/>
        <p:txBody>
          <a:bodyPr/>
          <a:lstStyle/>
          <a:p>
            <a:r>
              <a:rPr lang="tr-TR" dirty="0"/>
              <a:t>Temel Eğitim İlkeleri</a:t>
            </a:r>
          </a:p>
        </p:txBody>
      </p:sp>
      <p:sp>
        <p:nvSpPr>
          <p:cNvPr id="3" name="İçerik Yer Tutucusu 2">
            <a:extLst>
              <a:ext uri="{FF2B5EF4-FFF2-40B4-BE49-F238E27FC236}">
                <a16:creationId xmlns:a16="http://schemas.microsoft.com/office/drawing/2014/main" id="{C10FB679-BCF1-D44B-9D75-F1A16C3B898F}"/>
              </a:ext>
            </a:extLst>
          </p:cNvPr>
          <p:cNvSpPr>
            <a:spLocks noGrp="1"/>
          </p:cNvSpPr>
          <p:nvPr>
            <p:ph idx="1"/>
          </p:nvPr>
        </p:nvSpPr>
        <p:spPr/>
        <p:txBody>
          <a:bodyPr>
            <a:normAutofit fontScale="85000" lnSpcReduction="10000"/>
          </a:bodyPr>
          <a:lstStyle/>
          <a:p>
            <a:pPr algn="just"/>
            <a:r>
              <a:rPr lang="tr-TR" dirty="0"/>
              <a:t>Yazınsal çocuk kitapları </a:t>
            </a:r>
            <a:r>
              <a:rPr lang="tr-TR" b="1" dirty="0"/>
              <a:t>temel eğitim ilkeleri </a:t>
            </a:r>
            <a:r>
              <a:rPr lang="tr-TR" dirty="0"/>
              <a:t>bakımından da nitelikli ve çocuğa görelik ilkesine uygun olmalı, eğitim ilkelerine ters düşecek iletiler içermemelidir. Sever vd. (2009)’ne göre kitaplar, çocuklara öğüt veren bir yaklaşım yerine; çocuğu güldürürken düşündüren, düşündürürken güldüren bir anlayış yeğlenmelidir. Olay dizisinde; çocuğun girişimciliğini, benlik duygusunu bastıracak denetimci ve baskıcı anlayışlar </a:t>
            </a:r>
            <a:r>
              <a:rPr lang="tr-TR" dirty="0" err="1"/>
              <a:t>olumlanmamalıdır</a:t>
            </a:r>
            <a:r>
              <a:rPr lang="tr-TR" dirty="0"/>
              <a:t>. Çocukların kavramsal gelişimini destekleyen; duyma, düşünme ve düş kurma olanakları yaratarak onların kavramsal birikimlerini kullanmalarına olanak sağlayan özgün dil kaynaklarıdır. Bu kaynakların, erken dönemden başlayarak çocukların yaşamında yer alması, onların hem okul türü öğrenmelerine hem de okuma kültürü edinmiş bireyler olarak yaşama katılmalarına önemli katkılar sağlayacaktır. </a:t>
            </a:r>
          </a:p>
          <a:p>
            <a:pPr marL="0" indent="0">
              <a:buNone/>
            </a:pPr>
            <a:endParaRPr lang="tr-TR" dirty="0"/>
          </a:p>
        </p:txBody>
      </p:sp>
    </p:spTree>
    <p:extLst>
      <p:ext uri="{BB962C8B-B14F-4D97-AF65-F5344CB8AC3E}">
        <p14:creationId xmlns:p14="http://schemas.microsoft.com/office/powerpoint/2010/main" val="205901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5652631-900D-584B-834F-98D6858EBA6E}"/>
              </a:ext>
            </a:extLst>
          </p:cNvPr>
          <p:cNvSpPr>
            <a:spLocks noGrp="1"/>
          </p:cNvSpPr>
          <p:nvPr>
            <p:ph idx="1"/>
          </p:nvPr>
        </p:nvSpPr>
        <p:spPr/>
        <p:txBody>
          <a:bodyPr>
            <a:normAutofit fontScale="92500"/>
          </a:bodyPr>
          <a:lstStyle/>
          <a:p>
            <a:pPr algn="just"/>
            <a:r>
              <a:rPr lang="tr-TR" dirty="0"/>
              <a:t>Kitaplarda, cinsel roller ayrıştırılmamalı; toplumda kadına ve erkeğe biçilen değer, yüklenen anlam arasında fark yaratılmamalıdır. Kitaplarda, çocukların kendi cinsel kimlikleri içinde kişiliklerini geliştirmelerine engel olacak iletiler bulunmamalıdır. Yaşamın tüm sorunlarının çözümünde, iletişim kurmanın </a:t>
            </a:r>
            <a:r>
              <a:rPr lang="tr-TR" dirty="0" err="1"/>
              <a:t>genelgeçer</a:t>
            </a:r>
            <a:r>
              <a:rPr lang="tr-TR" dirty="0"/>
              <a:t> bir yol olduğu çocuklara duyumsatılmalı; kurgulanan olaylarda şiddet, kaba güç bir sorun çözme yöntemi olarak belirmemelidir. Kitaplarda siyasal ve dinsel telkinlerde bulunulmamalı›; kurgulanan olaylarda </a:t>
            </a:r>
            <a:r>
              <a:rPr lang="tr-TR" dirty="0" err="1"/>
              <a:t>yazgıcılığı</a:t>
            </a:r>
            <a:r>
              <a:rPr lang="tr-TR" dirty="0"/>
              <a:t>, boş inançları önemli göstermeye çalışan anlayışlar onaylanmamalıdır. Kitaplarda, çocuğun sağlıklı değerler sistemi oluşturmasını zedeleyecek anlayışlar </a:t>
            </a:r>
            <a:r>
              <a:rPr lang="tr-TR" dirty="0" err="1"/>
              <a:t>olumlanmamalıdır</a:t>
            </a:r>
            <a:r>
              <a:rPr lang="tr-TR" dirty="0"/>
              <a:t>. </a:t>
            </a:r>
          </a:p>
        </p:txBody>
      </p:sp>
    </p:spTree>
    <p:extLst>
      <p:ext uri="{BB962C8B-B14F-4D97-AF65-F5344CB8AC3E}">
        <p14:creationId xmlns:p14="http://schemas.microsoft.com/office/powerpoint/2010/main" val="107041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C89F69F-9A58-FE43-80D6-B31A30BF3DE4}"/>
              </a:ext>
            </a:extLst>
          </p:cNvPr>
          <p:cNvSpPr>
            <a:spLocks noGrp="1"/>
          </p:cNvSpPr>
          <p:nvPr>
            <p:ph idx="1"/>
          </p:nvPr>
        </p:nvSpPr>
        <p:spPr/>
        <p:txBody>
          <a:bodyPr>
            <a:normAutofit/>
          </a:bodyPr>
          <a:lstStyle/>
          <a:p>
            <a:pPr algn="just"/>
            <a:r>
              <a:rPr lang="tr-TR" dirty="0"/>
              <a:t>Kurgulanan olaylar; çocukları yaratıcı, araştırmacı, girişimci kişilik yapısı edinmeye özendirmeli; onlarda, yaşamı ve insanı düşünerek, düş kurarak anlama isteği uyandırmalıdır. Çocuklar yazınsal metinlerle aktarılan iletileri anlayabilmek için, duygu ve düşünce birikimlerini kullanabilmelidir. Çocuk kitaplarında, çocuğu bir düşünceye ya da inanca tutsak kılmak isteyen; onun girişimciliğini, özgürlüğünü bastıran düşüncelere yer verilmemelidir. Şiddet, çocuklara bir sorun çözme yöntemi olarak sunulmamalıdır. </a:t>
            </a:r>
          </a:p>
        </p:txBody>
      </p:sp>
    </p:spTree>
    <p:extLst>
      <p:ext uri="{BB962C8B-B14F-4D97-AF65-F5344CB8AC3E}">
        <p14:creationId xmlns:p14="http://schemas.microsoft.com/office/powerpoint/2010/main" val="28839634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1</TotalTime>
  <Words>493</Words>
  <Application>Microsoft Macintosh PowerPoint</Application>
  <PresentationFormat>Geniş ekran</PresentationFormat>
  <Paragraphs>6</Paragraphs>
  <Slides>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vt:i4>
      </vt:variant>
    </vt:vector>
  </HeadingPairs>
  <TitlesOfParts>
    <vt:vector size="8" baseType="lpstr">
      <vt:lpstr>Arial</vt:lpstr>
      <vt:lpstr>Garamond</vt:lpstr>
      <vt:lpstr>Organik</vt:lpstr>
      <vt:lpstr>PowerPoint Sunusu</vt:lpstr>
      <vt:lpstr>PowerPoint Sunusu</vt:lpstr>
      <vt:lpstr>Temel Eğitim İlkeleri</vt:lpstr>
      <vt:lpstr>PowerPoint Sunusu</vt:lpstr>
      <vt:lpstr>PowerPoint Sunusu</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Özlem Soysal</dc:creator>
  <cp:lastModifiedBy>Özlem Soysal</cp:lastModifiedBy>
  <cp:revision>1</cp:revision>
  <dcterms:created xsi:type="dcterms:W3CDTF">2018-05-18T07:22:16Z</dcterms:created>
  <dcterms:modified xsi:type="dcterms:W3CDTF">2018-05-18T07:23:44Z</dcterms:modified>
</cp:coreProperties>
</file>