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9144000" cy="6858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1320" y="4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3" name="Google Shape;43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1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505" y="0"/>
                </a:lnTo>
                <a:lnTo>
                  <a:pt x="0" y="819150"/>
                </a:lnTo>
                <a:lnTo>
                  <a:pt x="48635" y="817759"/>
                </a:lnTo>
                <a:lnTo>
                  <a:pt x="96034" y="813638"/>
                </a:lnTo>
                <a:lnTo>
                  <a:pt x="142623" y="806864"/>
                </a:lnTo>
                <a:lnTo>
                  <a:pt x="188327" y="797514"/>
                </a:lnTo>
                <a:lnTo>
                  <a:pt x="233067" y="785664"/>
                </a:lnTo>
                <a:lnTo>
                  <a:pt x="276768" y="771391"/>
                </a:lnTo>
                <a:lnTo>
                  <a:pt x="319353" y="754772"/>
                </a:lnTo>
                <a:lnTo>
                  <a:pt x="360744" y="735885"/>
                </a:lnTo>
                <a:lnTo>
                  <a:pt x="400865" y="714805"/>
                </a:lnTo>
                <a:lnTo>
                  <a:pt x="439639" y="691610"/>
                </a:lnTo>
                <a:lnTo>
                  <a:pt x="476990" y="666377"/>
                </a:lnTo>
                <a:lnTo>
                  <a:pt x="512839" y="639182"/>
                </a:lnTo>
                <a:lnTo>
                  <a:pt x="547112" y="610102"/>
                </a:lnTo>
                <a:lnTo>
                  <a:pt x="579729" y="579215"/>
                </a:lnTo>
                <a:lnTo>
                  <a:pt x="610616" y="546596"/>
                </a:lnTo>
                <a:lnTo>
                  <a:pt x="639695" y="512323"/>
                </a:lnTo>
                <a:lnTo>
                  <a:pt x="666889" y="476473"/>
                </a:lnTo>
                <a:lnTo>
                  <a:pt x="692122" y="439123"/>
                </a:lnTo>
                <a:lnTo>
                  <a:pt x="715316" y="400349"/>
                </a:lnTo>
                <a:lnTo>
                  <a:pt x="736395" y="360228"/>
                </a:lnTo>
                <a:lnTo>
                  <a:pt x="755281" y="318837"/>
                </a:lnTo>
                <a:lnTo>
                  <a:pt x="771899" y="276253"/>
                </a:lnTo>
                <a:lnTo>
                  <a:pt x="786171" y="232553"/>
                </a:lnTo>
                <a:lnTo>
                  <a:pt x="798020" y="187814"/>
                </a:lnTo>
                <a:lnTo>
                  <a:pt x="807370" y="142112"/>
                </a:lnTo>
                <a:lnTo>
                  <a:pt x="814144" y="95524"/>
                </a:lnTo>
                <a:lnTo>
                  <a:pt x="818264" y="48128"/>
                </a:lnTo>
                <a:lnTo>
                  <a:pt x="819655" y="0"/>
                </a:lnTo>
                <a:close/>
              </a:path>
            </a:pathLst>
          </a:custGeom>
          <a:solidFill>
            <a:srgbClr val="FDF9F4">
              <a:alpha val="3294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3304" y="3810"/>
            <a:ext cx="819785" cy="819150"/>
          </a:xfrm>
          <a:custGeom>
            <a:avLst/>
            <a:gdLst/>
            <a:ahLst/>
            <a:cxnLst/>
            <a:rect l="l" t="t" r="r" b="b"/>
            <a:pathLst>
              <a:path w="819785" h="819150">
                <a:moveTo>
                  <a:pt x="819655" y="0"/>
                </a:moveTo>
                <a:lnTo>
                  <a:pt x="818264" y="48128"/>
                </a:lnTo>
                <a:lnTo>
                  <a:pt x="814144" y="95524"/>
                </a:lnTo>
                <a:lnTo>
                  <a:pt x="807370" y="142112"/>
                </a:lnTo>
                <a:lnTo>
                  <a:pt x="798020" y="187814"/>
                </a:lnTo>
                <a:lnTo>
                  <a:pt x="786171" y="232553"/>
                </a:lnTo>
                <a:lnTo>
                  <a:pt x="771899" y="276253"/>
                </a:lnTo>
                <a:lnTo>
                  <a:pt x="755281" y="318837"/>
                </a:lnTo>
                <a:lnTo>
                  <a:pt x="736395" y="360228"/>
                </a:lnTo>
                <a:lnTo>
                  <a:pt x="715316" y="400349"/>
                </a:lnTo>
                <a:lnTo>
                  <a:pt x="692122" y="439123"/>
                </a:lnTo>
                <a:lnTo>
                  <a:pt x="666889" y="476473"/>
                </a:lnTo>
                <a:lnTo>
                  <a:pt x="639695" y="512323"/>
                </a:lnTo>
                <a:lnTo>
                  <a:pt x="610616" y="546596"/>
                </a:lnTo>
                <a:lnTo>
                  <a:pt x="579729" y="579215"/>
                </a:lnTo>
                <a:lnTo>
                  <a:pt x="547112" y="610102"/>
                </a:lnTo>
                <a:lnTo>
                  <a:pt x="512839" y="639182"/>
                </a:lnTo>
                <a:lnTo>
                  <a:pt x="476990" y="666377"/>
                </a:lnTo>
                <a:lnTo>
                  <a:pt x="439639" y="691610"/>
                </a:lnTo>
                <a:lnTo>
                  <a:pt x="400865" y="714805"/>
                </a:lnTo>
                <a:lnTo>
                  <a:pt x="360744" y="735885"/>
                </a:lnTo>
                <a:lnTo>
                  <a:pt x="319353" y="754772"/>
                </a:lnTo>
                <a:lnTo>
                  <a:pt x="276768" y="771391"/>
                </a:lnTo>
                <a:lnTo>
                  <a:pt x="233067" y="785664"/>
                </a:lnTo>
                <a:lnTo>
                  <a:pt x="188327" y="797514"/>
                </a:lnTo>
                <a:lnTo>
                  <a:pt x="142623" y="806864"/>
                </a:lnTo>
                <a:lnTo>
                  <a:pt x="96034" y="813638"/>
                </a:lnTo>
                <a:lnTo>
                  <a:pt x="48635" y="817759"/>
                </a:lnTo>
                <a:lnTo>
                  <a:pt x="505" y="819150"/>
                </a:lnTo>
                <a:lnTo>
                  <a:pt x="336" y="819150"/>
                </a:lnTo>
                <a:lnTo>
                  <a:pt x="168" y="819150"/>
                </a:lnTo>
                <a:lnTo>
                  <a:pt x="0" y="819150"/>
                </a:lnTo>
                <a:lnTo>
                  <a:pt x="505" y="0"/>
                </a:lnTo>
                <a:lnTo>
                  <a:pt x="819655" y="0"/>
                </a:lnTo>
                <a:close/>
              </a:path>
            </a:pathLst>
          </a:custGeom>
          <a:ln w="3175">
            <a:solidFill>
              <a:srgbClr val="D2C39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28015" y="6095"/>
            <a:ext cx="1782318" cy="1782317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169163" y="21335"/>
            <a:ext cx="1702435" cy="1702435"/>
          </a:xfrm>
          <a:custGeom>
            <a:avLst/>
            <a:gdLst/>
            <a:ahLst/>
            <a:cxnLst/>
            <a:rect l="l" t="t" r="r" b="b"/>
            <a:pathLst>
              <a:path w="1702435" h="1702435">
                <a:moveTo>
                  <a:pt x="0" y="851154"/>
                </a:moveTo>
                <a:lnTo>
                  <a:pt x="1347" y="802859"/>
                </a:lnTo>
                <a:lnTo>
                  <a:pt x="5341" y="755271"/>
                </a:lnTo>
                <a:lnTo>
                  <a:pt x="11910" y="708461"/>
                </a:lnTo>
                <a:lnTo>
                  <a:pt x="20983" y="662500"/>
                </a:lnTo>
                <a:lnTo>
                  <a:pt x="32487" y="617462"/>
                </a:lnTo>
                <a:lnTo>
                  <a:pt x="46350" y="573417"/>
                </a:lnTo>
                <a:lnTo>
                  <a:pt x="62501" y="530438"/>
                </a:lnTo>
                <a:lnTo>
                  <a:pt x="80868" y="488596"/>
                </a:lnTo>
                <a:lnTo>
                  <a:pt x="101378" y="447964"/>
                </a:lnTo>
                <a:lnTo>
                  <a:pt x="123961" y="408613"/>
                </a:lnTo>
                <a:lnTo>
                  <a:pt x="148543" y="370615"/>
                </a:lnTo>
                <a:lnTo>
                  <a:pt x="175055" y="334042"/>
                </a:lnTo>
                <a:lnTo>
                  <a:pt x="203422" y="298966"/>
                </a:lnTo>
                <a:lnTo>
                  <a:pt x="233574" y="265459"/>
                </a:lnTo>
                <a:lnTo>
                  <a:pt x="265439" y="233593"/>
                </a:lnTo>
                <a:lnTo>
                  <a:pt x="298945" y="203439"/>
                </a:lnTo>
                <a:lnTo>
                  <a:pt x="334020" y="175070"/>
                </a:lnTo>
                <a:lnTo>
                  <a:pt x="370593" y="148557"/>
                </a:lnTo>
                <a:lnTo>
                  <a:pt x="408590" y="123973"/>
                </a:lnTo>
                <a:lnTo>
                  <a:pt x="447941" y="101388"/>
                </a:lnTo>
                <a:lnTo>
                  <a:pt x="488574" y="80876"/>
                </a:lnTo>
                <a:lnTo>
                  <a:pt x="530417" y="62508"/>
                </a:lnTo>
                <a:lnTo>
                  <a:pt x="573397" y="46355"/>
                </a:lnTo>
                <a:lnTo>
                  <a:pt x="617444" y="32490"/>
                </a:lnTo>
                <a:lnTo>
                  <a:pt x="662485" y="20985"/>
                </a:lnTo>
                <a:lnTo>
                  <a:pt x="708448" y="11912"/>
                </a:lnTo>
                <a:lnTo>
                  <a:pt x="755262" y="5342"/>
                </a:lnTo>
                <a:lnTo>
                  <a:pt x="802854" y="1347"/>
                </a:lnTo>
                <a:lnTo>
                  <a:pt x="851154" y="0"/>
                </a:lnTo>
                <a:lnTo>
                  <a:pt x="899448" y="1347"/>
                </a:lnTo>
                <a:lnTo>
                  <a:pt x="947036" y="5342"/>
                </a:lnTo>
                <a:lnTo>
                  <a:pt x="993846" y="11912"/>
                </a:lnTo>
                <a:lnTo>
                  <a:pt x="1039807" y="20985"/>
                </a:lnTo>
                <a:lnTo>
                  <a:pt x="1084845" y="32490"/>
                </a:lnTo>
                <a:lnTo>
                  <a:pt x="1128890" y="46355"/>
                </a:lnTo>
                <a:lnTo>
                  <a:pt x="1171869" y="62508"/>
                </a:lnTo>
                <a:lnTo>
                  <a:pt x="1213711" y="80876"/>
                </a:lnTo>
                <a:lnTo>
                  <a:pt x="1254343" y="101388"/>
                </a:lnTo>
                <a:lnTo>
                  <a:pt x="1293694" y="123973"/>
                </a:lnTo>
                <a:lnTo>
                  <a:pt x="1331692" y="148557"/>
                </a:lnTo>
                <a:lnTo>
                  <a:pt x="1368265" y="175070"/>
                </a:lnTo>
                <a:lnTo>
                  <a:pt x="1403341" y="203439"/>
                </a:lnTo>
                <a:lnTo>
                  <a:pt x="1436848" y="233593"/>
                </a:lnTo>
                <a:lnTo>
                  <a:pt x="1468714" y="265459"/>
                </a:lnTo>
                <a:lnTo>
                  <a:pt x="1498868" y="298966"/>
                </a:lnTo>
                <a:lnTo>
                  <a:pt x="1527237" y="334042"/>
                </a:lnTo>
                <a:lnTo>
                  <a:pt x="1553750" y="370615"/>
                </a:lnTo>
                <a:lnTo>
                  <a:pt x="1578334" y="408613"/>
                </a:lnTo>
                <a:lnTo>
                  <a:pt x="1600919" y="447964"/>
                </a:lnTo>
                <a:lnTo>
                  <a:pt x="1621431" y="488596"/>
                </a:lnTo>
                <a:lnTo>
                  <a:pt x="1639799" y="530438"/>
                </a:lnTo>
                <a:lnTo>
                  <a:pt x="1655952" y="573417"/>
                </a:lnTo>
                <a:lnTo>
                  <a:pt x="1669817" y="617462"/>
                </a:lnTo>
                <a:lnTo>
                  <a:pt x="1681322" y="662500"/>
                </a:lnTo>
                <a:lnTo>
                  <a:pt x="1690395" y="708461"/>
                </a:lnTo>
                <a:lnTo>
                  <a:pt x="1696965" y="755271"/>
                </a:lnTo>
                <a:lnTo>
                  <a:pt x="1700960" y="802859"/>
                </a:lnTo>
                <a:lnTo>
                  <a:pt x="1702308" y="851154"/>
                </a:lnTo>
                <a:lnTo>
                  <a:pt x="1700960" y="899448"/>
                </a:lnTo>
                <a:lnTo>
                  <a:pt x="1696965" y="947036"/>
                </a:lnTo>
                <a:lnTo>
                  <a:pt x="1690395" y="993846"/>
                </a:lnTo>
                <a:lnTo>
                  <a:pt x="1681322" y="1039807"/>
                </a:lnTo>
                <a:lnTo>
                  <a:pt x="1669817" y="1084845"/>
                </a:lnTo>
                <a:lnTo>
                  <a:pt x="1655952" y="1128890"/>
                </a:lnTo>
                <a:lnTo>
                  <a:pt x="1639799" y="1171869"/>
                </a:lnTo>
                <a:lnTo>
                  <a:pt x="1621431" y="1213711"/>
                </a:lnTo>
                <a:lnTo>
                  <a:pt x="1600919" y="1254343"/>
                </a:lnTo>
                <a:lnTo>
                  <a:pt x="1578334" y="1293694"/>
                </a:lnTo>
                <a:lnTo>
                  <a:pt x="1553750" y="1331692"/>
                </a:lnTo>
                <a:lnTo>
                  <a:pt x="1527237" y="1368265"/>
                </a:lnTo>
                <a:lnTo>
                  <a:pt x="1498868" y="1403341"/>
                </a:lnTo>
                <a:lnTo>
                  <a:pt x="1468714" y="1436848"/>
                </a:lnTo>
                <a:lnTo>
                  <a:pt x="1436848" y="1468714"/>
                </a:lnTo>
                <a:lnTo>
                  <a:pt x="1403341" y="1498868"/>
                </a:lnTo>
                <a:lnTo>
                  <a:pt x="1368265" y="1527237"/>
                </a:lnTo>
                <a:lnTo>
                  <a:pt x="1331692" y="1553750"/>
                </a:lnTo>
                <a:lnTo>
                  <a:pt x="1293694" y="1578334"/>
                </a:lnTo>
                <a:lnTo>
                  <a:pt x="1254343" y="1600919"/>
                </a:lnTo>
                <a:lnTo>
                  <a:pt x="1213711" y="1621431"/>
                </a:lnTo>
                <a:lnTo>
                  <a:pt x="1171869" y="1639799"/>
                </a:lnTo>
                <a:lnTo>
                  <a:pt x="1128890" y="1655952"/>
                </a:lnTo>
                <a:lnTo>
                  <a:pt x="1084845" y="1669817"/>
                </a:lnTo>
                <a:lnTo>
                  <a:pt x="1039807" y="1681322"/>
                </a:lnTo>
                <a:lnTo>
                  <a:pt x="993846" y="1690395"/>
                </a:lnTo>
                <a:lnTo>
                  <a:pt x="947036" y="1696965"/>
                </a:lnTo>
                <a:lnTo>
                  <a:pt x="899448" y="1700960"/>
                </a:lnTo>
                <a:lnTo>
                  <a:pt x="851154" y="1702308"/>
                </a:lnTo>
                <a:lnTo>
                  <a:pt x="802854" y="1700960"/>
                </a:lnTo>
                <a:lnTo>
                  <a:pt x="755262" y="1696965"/>
                </a:lnTo>
                <a:lnTo>
                  <a:pt x="708448" y="1690395"/>
                </a:lnTo>
                <a:lnTo>
                  <a:pt x="662485" y="1681322"/>
                </a:lnTo>
                <a:lnTo>
                  <a:pt x="617444" y="1669817"/>
                </a:lnTo>
                <a:lnTo>
                  <a:pt x="573397" y="1655952"/>
                </a:lnTo>
                <a:lnTo>
                  <a:pt x="530417" y="1639799"/>
                </a:lnTo>
                <a:lnTo>
                  <a:pt x="488574" y="1621431"/>
                </a:lnTo>
                <a:lnTo>
                  <a:pt x="447941" y="1600919"/>
                </a:lnTo>
                <a:lnTo>
                  <a:pt x="408590" y="1578334"/>
                </a:lnTo>
                <a:lnTo>
                  <a:pt x="370593" y="1553750"/>
                </a:lnTo>
                <a:lnTo>
                  <a:pt x="334020" y="1527237"/>
                </a:lnTo>
                <a:lnTo>
                  <a:pt x="298945" y="1498868"/>
                </a:lnTo>
                <a:lnTo>
                  <a:pt x="265439" y="1468714"/>
                </a:lnTo>
                <a:lnTo>
                  <a:pt x="233574" y="1436848"/>
                </a:lnTo>
                <a:lnTo>
                  <a:pt x="203422" y="1403341"/>
                </a:lnTo>
                <a:lnTo>
                  <a:pt x="175055" y="1368265"/>
                </a:lnTo>
                <a:lnTo>
                  <a:pt x="148543" y="1331692"/>
                </a:lnTo>
                <a:lnTo>
                  <a:pt x="123961" y="1293694"/>
                </a:lnTo>
                <a:lnTo>
                  <a:pt x="101378" y="1254343"/>
                </a:lnTo>
                <a:lnTo>
                  <a:pt x="80868" y="1213711"/>
                </a:lnTo>
                <a:lnTo>
                  <a:pt x="62501" y="1171869"/>
                </a:lnTo>
                <a:lnTo>
                  <a:pt x="46350" y="1128890"/>
                </a:lnTo>
                <a:lnTo>
                  <a:pt x="32487" y="1084845"/>
                </a:lnTo>
                <a:lnTo>
                  <a:pt x="20983" y="1039807"/>
                </a:lnTo>
                <a:lnTo>
                  <a:pt x="11910" y="993846"/>
                </a:lnTo>
                <a:lnTo>
                  <a:pt x="5341" y="947036"/>
                </a:lnTo>
                <a:lnTo>
                  <a:pt x="1347" y="899448"/>
                </a:lnTo>
                <a:lnTo>
                  <a:pt x="0" y="851154"/>
                </a:lnTo>
                <a:close/>
              </a:path>
            </a:pathLst>
          </a:custGeom>
          <a:ln w="27432">
            <a:solidFill>
              <a:srgbClr val="FFF6D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72212" y="1045463"/>
            <a:ext cx="1152906" cy="1148334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87319" y="1050633"/>
            <a:ext cx="1116813" cy="1111476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87319" y="1050633"/>
            <a:ext cx="1116965" cy="1111885"/>
          </a:xfrm>
          <a:custGeom>
            <a:avLst/>
            <a:gdLst/>
            <a:ahLst/>
            <a:cxnLst/>
            <a:rect l="l" t="t" r="r" b="b"/>
            <a:pathLst>
              <a:path w="1116965" h="1111885">
                <a:moveTo>
                  <a:pt x="118496" y="204634"/>
                </a:moveTo>
                <a:lnTo>
                  <a:pt x="149785" y="168741"/>
                </a:lnTo>
                <a:lnTo>
                  <a:pt x="183515" y="136234"/>
                </a:lnTo>
                <a:lnTo>
                  <a:pt x="219451" y="107137"/>
                </a:lnTo>
                <a:lnTo>
                  <a:pt x="257356" y="81474"/>
                </a:lnTo>
                <a:lnTo>
                  <a:pt x="296996" y="59270"/>
                </a:lnTo>
                <a:lnTo>
                  <a:pt x="338135" y="40547"/>
                </a:lnTo>
                <a:lnTo>
                  <a:pt x="380538" y="25331"/>
                </a:lnTo>
                <a:lnTo>
                  <a:pt x="423971" y="13644"/>
                </a:lnTo>
                <a:lnTo>
                  <a:pt x="468196" y="5510"/>
                </a:lnTo>
                <a:lnTo>
                  <a:pt x="512980" y="954"/>
                </a:lnTo>
                <a:lnTo>
                  <a:pt x="558087" y="0"/>
                </a:lnTo>
                <a:lnTo>
                  <a:pt x="603281" y="2670"/>
                </a:lnTo>
                <a:lnTo>
                  <a:pt x="648327" y="8990"/>
                </a:lnTo>
                <a:lnTo>
                  <a:pt x="692991" y="18983"/>
                </a:lnTo>
                <a:lnTo>
                  <a:pt x="737036" y="32672"/>
                </a:lnTo>
                <a:lnTo>
                  <a:pt x="780227" y="50083"/>
                </a:lnTo>
                <a:lnTo>
                  <a:pt x="822330" y="71238"/>
                </a:lnTo>
                <a:lnTo>
                  <a:pt x="863108" y="96162"/>
                </a:lnTo>
                <a:lnTo>
                  <a:pt x="902327" y="124878"/>
                </a:lnTo>
                <a:lnTo>
                  <a:pt x="939023" y="156757"/>
                </a:lnTo>
                <a:lnTo>
                  <a:pt x="972365" y="190998"/>
                </a:lnTo>
                <a:lnTo>
                  <a:pt x="1002325" y="227366"/>
                </a:lnTo>
                <a:lnTo>
                  <a:pt x="1028874" y="265625"/>
                </a:lnTo>
                <a:lnTo>
                  <a:pt x="1051985" y="305541"/>
                </a:lnTo>
                <a:lnTo>
                  <a:pt x="1071626" y="346879"/>
                </a:lnTo>
                <a:lnTo>
                  <a:pt x="1087772" y="389404"/>
                </a:lnTo>
                <a:lnTo>
                  <a:pt x="1100392" y="432881"/>
                </a:lnTo>
                <a:lnTo>
                  <a:pt x="1109458" y="477076"/>
                </a:lnTo>
                <a:lnTo>
                  <a:pt x="1114941" y="521754"/>
                </a:lnTo>
                <a:lnTo>
                  <a:pt x="1116813" y="566679"/>
                </a:lnTo>
                <a:lnTo>
                  <a:pt x="1115044" y="611617"/>
                </a:lnTo>
                <a:lnTo>
                  <a:pt x="1109608" y="656333"/>
                </a:lnTo>
                <a:lnTo>
                  <a:pt x="1100473" y="700593"/>
                </a:lnTo>
                <a:lnTo>
                  <a:pt x="1087613" y="744160"/>
                </a:lnTo>
                <a:lnTo>
                  <a:pt x="1070998" y="786801"/>
                </a:lnTo>
                <a:lnTo>
                  <a:pt x="1050600" y="828281"/>
                </a:lnTo>
                <a:lnTo>
                  <a:pt x="1026390" y="868365"/>
                </a:lnTo>
                <a:lnTo>
                  <a:pt x="998339" y="906817"/>
                </a:lnTo>
                <a:lnTo>
                  <a:pt x="967050" y="942710"/>
                </a:lnTo>
                <a:lnTo>
                  <a:pt x="933320" y="975218"/>
                </a:lnTo>
                <a:lnTo>
                  <a:pt x="897385" y="1004315"/>
                </a:lnTo>
                <a:lnTo>
                  <a:pt x="859481" y="1029978"/>
                </a:lnTo>
                <a:lnTo>
                  <a:pt x="819841" y="1052184"/>
                </a:lnTo>
                <a:lnTo>
                  <a:pt x="778703" y="1070908"/>
                </a:lnTo>
                <a:lnTo>
                  <a:pt x="736300" y="1086127"/>
                </a:lnTo>
                <a:lnTo>
                  <a:pt x="692869" y="1097817"/>
                </a:lnTo>
                <a:lnTo>
                  <a:pt x="648644" y="1105954"/>
                </a:lnTo>
                <a:lnTo>
                  <a:pt x="603860" y="1110515"/>
                </a:lnTo>
                <a:lnTo>
                  <a:pt x="558754" y="1111476"/>
                </a:lnTo>
                <a:lnTo>
                  <a:pt x="513560" y="1108813"/>
                </a:lnTo>
                <a:lnTo>
                  <a:pt x="468514" y="1102502"/>
                </a:lnTo>
                <a:lnTo>
                  <a:pt x="423850" y="1092519"/>
                </a:lnTo>
                <a:lnTo>
                  <a:pt x="379804" y="1078841"/>
                </a:lnTo>
                <a:lnTo>
                  <a:pt x="336612" y="1061444"/>
                </a:lnTo>
                <a:lnTo>
                  <a:pt x="294508" y="1040304"/>
                </a:lnTo>
                <a:lnTo>
                  <a:pt x="253729" y="1015397"/>
                </a:lnTo>
                <a:lnTo>
                  <a:pt x="214508" y="986700"/>
                </a:lnTo>
                <a:lnTo>
                  <a:pt x="177812" y="954821"/>
                </a:lnTo>
                <a:lnTo>
                  <a:pt x="144469" y="920580"/>
                </a:lnTo>
                <a:lnTo>
                  <a:pt x="114507" y="884212"/>
                </a:lnTo>
                <a:lnTo>
                  <a:pt x="87955" y="845952"/>
                </a:lnTo>
                <a:lnTo>
                  <a:pt x="64842" y="806035"/>
                </a:lnTo>
                <a:lnTo>
                  <a:pt x="45198" y="764695"/>
                </a:lnTo>
                <a:lnTo>
                  <a:pt x="29049" y="722168"/>
                </a:lnTo>
                <a:lnTo>
                  <a:pt x="16427" y="678687"/>
                </a:lnTo>
                <a:lnTo>
                  <a:pt x="7358" y="634488"/>
                </a:lnTo>
                <a:lnTo>
                  <a:pt x="1873" y="589806"/>
                </a:lnTo>
                <a:lnTo>
                  <a:pt x="0" y="544874"/>
                </a:lnTo>
                <a:lnTo>
                  <a:pt x="1767" y="499929"/>
                </a:lnTo>
                <a:lnTo>
                  <a:pt x="7203" y="455204"/>
                </a:lnTo>
                <a:lnTo>
                  <a:pt x="16338" y="410935"/>
                </a:lnTo>
                <a:lnTo>
                  <a:pt x="29200" y="367355"/>
                </a:lnTo>
                <a:lnTo>
                  <a:pt x="45818" y="324701"/>
                </a:lnTo>
                <a:lnTo>
                  <a:pt x="66221" y="283206"/>
                </a:lnTo>
                <a:lnTo>
                  <a:pt x="90437" y="243105"/>
                </a:lnTo>
                <a:lnTo>
                  <a:pt x="118496" y="204634"/>
                </a:lnTo>
                <a:close/>
              </a:path>
              <a:path w="1116965" h="1111885">
                <a:moveTo>
                  <a:pt x="220477" y="286041"/>
                </a:moveTo>
                <a:lnTo>
                  <a:pt x="193856" y="323455"/>
                </a:lnTo>
                <a:lnTo>
                  <a:pt x="171955" y="362810"/>
                </a:lnTo>
                <a:lnTo>
                  <a:pt x="154729" y="403741"/>
                </a:lnTo>
                <a:lnTo>
                  <a:pt x="142131" y="445881"/>
                </a:lnTo>
                <a:lnTo>
                  <a:pt x="134116" y="488865"/>
                </a:lnTo>
                <a:lnTo>
                  <a:pt x="130638" y="532328"/>
                </a:lnTo>
                <a:lnTo>
                  <a:pt x="131651" y="575903"/>
                </a:lnTo>
                <a:lnTo>
                  <a:pt x="137108" y="619227"/>
                </a:lnTo>
                <a:lnTo>
                  <a:pt x="146964" y="661933"/>
                </a:lnTo>
                <a:lnTo>
                  <a:pt x="161173" y="703655"/>
                </a:lnTo>
                <a:lnTo>
                  <a:pt x="179689" y="744028"/>
                </a:lnTo>
                <a:lnTo>
                  <a:pt x="202465" y="782686"/>
                </a:lnTo>
                <a:lnTo>
                  <a:pt x="229457" y="819265"/>
                </a:lnTo>
                <a:lnTo>
                  <a:pt x="260618" y="853397"/>
                </a:lnTo>
                <a:lnTo>
                  <a:pt x="295902" y="884719"/>
                </a:lnTo>
                <a:lnTo>
                  <a:pt x="334265" y="912179"/>
                </a:lnTo>
                <a:lnTo>
                  <a:pt x="374453" y="934995"/>
                </a:lnTo>
                <a:lnTo>
                  <a:pt x="416101" y="953204"/>
                </a:lnTo>
                <a:lnTo>
                  <a:pt x="458841" y="966841"/>
                </a:lnTo>
                <a:lnTo>
                  <a:pt x="502308" y="975943"/>
                </a:lnTo>
                <a:lnTo>
                  <a:pt x="546136" y="980546"/>
                </a:lnTo>
                <a:lnTo>
                  <a:pt x="589957" y="980687"/>
                </a:lnTo>
                <a:lnTo>
                  <a:pt x="633406" y="976403"/>
                </a:lnTo>
                <a:lnTo>
                  <a:pt x="676117" y="967728"/>
                </a:lnTo>
                <a:lnTo>
                  <a:pt x="717723" y="954701"/>
                </a:lnTo>
                <a:lnTo>
                  <a:pt x="757858" y="937356"/>
                </a:lnTo>
                <a:lnTo>
                  <a:pt x="796155" y="915731"/>
                </a:lnTo>
                <a:lnTo>
                  <a:pt x="832248" y="889862"/>
                </a:lnTo>
                <a:lnTo>
                  <a:pt x="865771" y="859785"/>
                </a:lnTo>
                <a:lnTo>
                  <a:pt x="896358" y="825537"/>
                </a:lnTo>
                <a:lnTo>
                  <a:pt x="922982" y="788101"/>
                </a:lnTo>
                <a:lnTo>
                  <a:pt x="944884" y="748730"/>
                </a:lnTo>
                <a:lnTo>
                  <a:pt x="962111" y="707789"/>
                </a:lnTo>
                <a:lnTo>
                  <a:pt x="974709" y="665643"/>
                </a:lnTo>
                <a:lnTo>
                  <a:pt x="982725" y="622657"/>
                </a:lnTo>
                <a:lnTo>
                  <a:pt x="986203" y="579196"/>
                </a:lnTo>
                <a:lnTo>
                  <a:pt x="985191" y="535624"/>
                </a:lnTo>
                <a:lnTo>
                  <a:pt x="979734" y="492307"/>
                </a:lnTo>
                <a:lnTo>
                  <a:pt x="969878" y="449609"/>
                </a:lnTo>
                <a:lnTo>
                  <a:pt x="955669" y="407895"/>
                </a:lnTo>
                <a:lnTo>
                  <a:pt x="937154" y="367530"/>
                </a:lnTo>
                <a:lnTo>
                  <a:pt x="914378" y="328880"/>
                </a:lnTo>
                <a:lnTo>
                  <a:pt x="887387" y="292308"/>
                </a:lnTo>
                <a:lnTo>
                  <a:pt x="856228" y="258179"/>
                </a:lnTo>
                <a:lnTo>
                  <a:pt x="820946" y="226859"/>
                </a:lnTo>
                <a:lnTo>
                  <a:pt x="782581" y="199399"/>
                </a:lnTo>
                <a:lnTo>
                  <a:pt x="742390" y="176583"/>
                </a:lnTo>
                <a:lnTo>
                  <a:pt x="700741" y="158375"/>
                </a:lnTo>
                <a:lnTo>
                  <a:pt x="657999" y="144737"/>
                </a:lnTo>
                <a:lnTo>
                  <a:pt x="614531" y="135635"/>
                </a:lnTo>
                <a:lnTo>
                  <a:pt x="570702" y="131032"/>
                </a:lnTo>
                <a:lnTo>
                  <a:pt x="526880" y="130891"/>
                </a:lnTo>
                <a:lnTo>
                  <a:pt x="483430" y="135175"/>
                </a:lnTo>
                <a:lnTo>
                  <a:pt x="440719" y="143850"/>
                </a:lnTo>
                <a:lnTo>
                  <a:pt x="399113" y="156877"/>
                </a:lnTo>
                <a:lnTo>
                  <a:pt x="358978" y="174222"/>
                </a:lnTo>
                <a:lnTo>
                  <a:pt x="320681" y="195847"/>
                </a:lnTo>
                <a:lnTo>
                  <a:pt x="284587" y="221716"/>
                </a:lnTo>
                <a:lnTo>
                  <a:pt x="251064" y="251793"/>
                </a:lnTo>
                <a:lnTo>
                  <a:pt x="220477" y="286041"/>
                </a:lnTo>
                <a:close/>
              </a:path>
            </a:pathLst>
          </a:custGeom>
          <a:ln w="7349">
            <a:solidFill>
              <a:srgbClr val="C6B79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13460" y="0"/>
            <a:ext cx="8130540" cy="6858000"/>
          </a:xfrm>
          <a:custGeom>
            <a:avLst/>
            <a:gdLst/>
            <a:ahLst/>
            <a:cxnLst/>
            <a:rect l="l" t="t" r="r" b="b"/>
            <a:pathLst>
              <a:path w="8130540" h="6858000">
                <a:moveTo>
                  <a:pt x="8130540" y="0"/>
                </a:moveTo>
                <a:lnTo>
                  <a:pt x="0" y="0"/>
                </a:lnTo>
                <a:lnTo>
                  <a:pt x="0" y="6858000"/>
                </a:lnTo>
                <a:lnTo>
                  <a:pt x="8130540" y="6858000"/>
                </a:lnTo>
                <a:lnTo>
                  <a:pt x="81305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935736" y="0"/>
            <a:ext cx="150875" cy="6857996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014983" y="0"/>
            <a:ext cx="73660" cy="6858000"/>
          </a:xfrm>
          <a:custGeom>
            <a:avLst/>
            <a:gdLst/>
            <a:ahLst/>
            <a:cxnLst/>
            <a:rect l="l" t="t" r="r" b="b"/>
            <a:pathLst>
              <a:path w="73659" h="6858000">
                <a:moveTo>
                  <a:pt x="73152" y="0"/>
                </a:moveTo>
                <a:lnTo>
                  <a:pt x="0" y="0"/>
                </a:lnTo>
                <a:lnTo>
                  <a:pt x="0" y="6858000"/>
                </a:lnTo>
                <a:lnTo>
                  <a:pt x="73152" y="6858000"/>
                </a:lnTo>
                <a:lnTo>
                  <a:pt x="73152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64540" y="709929"/>
            <a:ext cx="5499100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1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2392" y="1384977"/>
            <a:ext cx="8459215" cy="4758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jpg"/><Relationship Id="rId2" Type="http://schemas.openxmlformats.org/officeDocument/2006/relationships/image" Target="../media/image34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1.png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3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searchgate.net/publication/289531825_Orta_Frekansli_Akimlar" TargetMode="External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izikom.com.tr/tedaviler/fiziksel-tip-ve-rehabilitasyon-uygulamalarinda-kullanilan-araclar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19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oogle Shape;29;p1"/>
          <p:cNvGrpSpPr/>
          <p:nvPr/>
        </p:nvGrpSpPr>
        <p:grpSpPr>
          <a:xfrm>
            <a:off x="323088" y="510540"/>
            <a:ext cx="6545700" cy="1521000"/>
            <a:chOff x="323088" y="510540"/>
            <a:chExt cx="6545700" cy="1521000"/>
          </a:xfrm>
        </p:grpSpPr>
        <p:sp>
          <p:nvSpPr>
            <p:cNvPr id="30" name="Google Shape;30;p1"/>
            <p:cNvSpPr/>
            <p:nvPr/>
          </p:nvSpPr>
          <p:spPr>
            <a:xfrm>
              <a:off x="922782" y="1415034"/>
              <a:ext cx="210300" cy="210300"/>
            </a:xfrm>
            <a:prstGeom prst="rect">
              <a:avLst/>
            </a:prstGeom>
            <a:blipFill rotWithShape="1">
              <a:blip r:embed="rId2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1" name="Google Shape;31;p1"/>
            <p:cNvSpPr/>
            <p:nvPr/>
          </p:nvSpPr>
          <p:spPr>
            <a:xfrm>
              <a:off x="921893" y="1339595"/>
              <a:ext cx="304800" cy="286500"/>
            </a:xfrm>
            <a:prstGeom prst="rect">
              <a:avLst/>
            </a:prstGeom>
            <a:blipFill rotWithShape="1">
              <a:blip r:embed="rId3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2" name="Google Shape;32;p1"/>
            <p:cNvSpPr/>
            <p:nvPr/>
          </p:nvSpPr>
          <p:spPr>
            <a:xfrm>
              <a:off x="323088" y="510540"/>
              <a:ext cx="6545700" cy="1521000"/>
            </a:xfrm>
            <a:prstGeom prst="rect">
              <a:avLst/>
            </a:pr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33" name="Google Shape;33;p1"/>
          <p:cNvSpPr txBox="1">
            <a:spLocks noGrp="1"/>
          </p:cNvSpPr>
          <p:nvPr>
            <p:ph type="title"/>
          </p:nvPr>
        </p:nvSpPr>
        <p:spPr>
          <a:xfrm>
            <a:off x="764540" y="759321"/>
            <a:ext cx="5499000" cy="84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ORTA FREKANSLI</a:t>
            </a:r>
            <a:endParaRPr dirty="0"/>
          </a:p>
        </p:txBody>
      </p:sp>
      <p:grpSp>
        <p:nvGrpSpPr>
          <p:cNvPr id="34" name="Google Shape;34;p1"/>
          <p:cNvGrpSpPr/>
          <p:nvPr/>
        </p:nvGrpSpPr>
        <p:grpSpPr>
          <a:xfrm>
            <a:off x="323088" y="1333500"/>
            <a:ext cx="6996816" cy="3166920"/>
            <a:chOff x="323088" y="1333500"/>
            <a:chExt cx="6996816" cy="3166920"/>
          </a:xfrm>
        </p:grpSpPr>
        <p:sp>
          <p:nvSpPr>
            <p:cNvPr id="35" name="Google Shape;35;p1"/>
            <p:cNvSpPr/>
            <p:nvPr/>
          </p:nvSpPr>
          <p:spPr>
            <a:xfrm>
              <a:off x="324612" y="1333500"/>
              <a:ext cx="4053900" cy="1518000"/>
            </a:xfrm>
            <a:prstGeom prst="rect">
              <a:avLst/>
            </a:pr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6" name="Google Shape;36;p1"/>
            <p:cNvSpPr/>
            <p:nvPr/>
          </p:nvSpPr>
          <p:spPr>
            <a:xfrm>
              <a:off x="324612" y="2132076"/>
              <a:ext cx="5465100" cy="1518000"/>
            </a:xfrm>
            <a:prstGeom prst="rect">
              <a:avLst/>
            </a:prstGeom>
            <a:blipFill rotWithShape="1">
              <a:blip r:embed="rId6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7" name="Google Shape;37;p1"/>
            <p:cNvSpPr/>
            <p:nvPr/>
          </p:nvSpPr>
          <p:spPr>
            <a:xfrm>
              <a:off x="4888991" y="2164080"/>
              <a:ext cx="1072800" cy="1518000"/>
            </a:xfrm>
            <a:prstGeom prst="rect">
              <a:avLst/>
            </a:prstGeom>
            <a:blipFill rotWithShape="1">
              <a:blip r:embed="rId7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8" name="Google Shape;38;p1"/>
            <p:cNvSpPr/>
            <p:nvPr/>
          </p:nvSpPr>
          <p:spPr>
            <a:xfrm>
              <a:off x="5061203" y="2132076"/>
              <a:ext cx="2258700" cy="1518000"/>
            </a:xfrm>
            <a:prstGeom prst="rect">
              <a:avLst/>
            </a:prstGeom>
            <a:blipFill rotWithShape="1">
              <a:blip r:embed="rId8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39" name="Google Shape;39;p1"/>
            <p:cNvSpPr/>
            <p:nvPr/>
          </p:nvSpPr>
          <p:spPr>
            <a:xfrm>
              <a:off x="323088" y="2979420"/>
              <a:ext cx="5850600" cy="1521000"/>
            </a:xfrm>
            <a:prstGeom prst="rect">
              <a:avLst/>
            </a:prstGeom>
            <a:blipFill rotWithShape="1">
              <a:blip r:embed="rId9">
                <a:alphaModFix/>
              </a:blip>
              <a:stretch>
                <a:fillRect/>
              </a:stretch>
            </a:blip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40" name="Google Shape;40;p1"/>
          <p:cNvSpPr txBox="1"/>
          <p:nvPr/>
        </p:nvSpPr>
        <p:spPr>
          <a:xfrm>
            <a:off x="764540" y="1532585"/>
            <a:ext cx="5951100" cy="249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508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400" b="1" dirty="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AKIMLAR  ENTERFERANS</a:t>
            </a:r>
            <a:r>
              <a:rPr lang="en-US" sz="54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İ</a:t>
            </a:r>
            <a:r>
              <a:rPr lang="en-US" sz="5400" b="1" dirty="0">
                <a:solidFill>
                  <a:srgbClr val="FF0000"/>
                </a:solidFill>
                <a:latin typeface="Trebuchet MS"/>
                <a:ea typeface="Trebuchet MS"/>
                <a:cs typeface="Trebuchet MS"/>
                <a:sym typeface="Trebuchet MS"/>
              </a:rPr>
              <a:t>YEL  AKIMLAR (EFA)</a:t>
            </a:r>
            <a:endParaRPr sz="5400" dirty="0"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602735" y="320040"/>
            <a:ext cx="2594610" cy="1238250"/>
            <a:chOff x="3602735" y="320040"/>
            <a:chExt cx="2594610" cy="1238250"/>
          </a:xfrm>
        </p:grpSpPr>
        <p:sp>
          <p:nvSpPr>
            <p:cNvPr id="3" name="object 3"/>
            <p:cNvSpPr/>
            <p:nvPr/>
          </p:nvSpPr>
          <p:spPr>
            <a:xfrm>
              <a:off x="3602735" y="320040"/>
              <a:ext cx="1011174" cy="121386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3890771" y="344424"/>
              <a:ext cx="860298" cy="121386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027931" y="320040"/>
              <a:ext cx="2032254" cy="121386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337047" y="344424"/>
              <a:ext cx="860298" cy="121386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953383" y="477138"/>
            <a:ext cx="1898014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365" dirty="0"/>
              <a:t>T</a:t>
            </a:r>
            <a:r>
              <a:rPr sz="4300" b="0" spc="-120" dirty="0">
                <a:latin typeface="Arial"/>
                <a:cs typeface="Arial"/>
              </a:rPr>
              <a:t>İ</a:t>
            </a:r>
            <a:r>
              <a:rPr sz="4300" spc="80" dirty="0"/>
              <a:t>PLE</a:t>
            </a:r>
            <a:r>
              <a:rPr sz="4300" spc="75" dirty="0"/>
              <a:t>R</a:t>
            </a:r>
            <a:r>
              <a:rPr sz="4300" b="0" spc="-114" dirty="0">
                <a:latin typeface="Arial"/>
                <a:cs typeface="Arial"/>
              </a:rPr>
              <a:t>İ</a:t>
            </a:r>
            <a:endParaRPr sz="4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96897" y="1375613"/>
            <a:ext cx="7042150" cy="4598035"/>
          </a:xfrm>
          <a:prstGeom prst="rect">
            <a:avLst/>
          </a:prstGeom>
        </p:spPr>
        <p:txBody>
          <a:bodyPr vert="horz" wrap="square" lIns="0" tIns="105410" rIns="0" bIns="0" rtlCol="0">
            <a:spAutoFit/>
          </a:bodyPr>
          <a:lstStyle/>
          <a:p>
            <a:pPr marL="295910" marR="5080" indent="-283845">
              <a:lnSpc>
                <a:spcPct val="79700"/>
              </a:lnSpc>
              <a:spcBef>
                <a:spcPts val="830"/>
              </a:spcBef>
            </a:pPr>
            <a:r>
              <a:rPr sz="3000" spc="-305" dirty="0">
                <a:latin typeface="Trebuchet MS"/>
                <a:cs typeface="Trebuchet MS"/>
              </a:rPr>
              <a:t>Fr. </a:t>
            </a:r>
            <a:r>
              <a:rPr sz="3000" spc="-90" dirty="0">
                <a:latin typeface="Trebuchet MS"/>
                <a:cs typeface="Trebuchet MS"/>
              </a:rPr>
              <a:t>0-10 </a:t>
            </a:r>
            <a:r>
              <a:rPr sz="3000" spc="-210" dirty="0">
                <a:latin typeface="Trebuchet MS"/>
                <a:cs typeface="Trebuchet MS"/>
              </a:rPr>
              <a:t>devir/sn </a:t>
            </a:r>
            <a:r>
              <a:rPr sz="3000" dirty="0">
                <a:latin typeface="Arial"/>
                <a:cs typeface="Arial"/>
              </a:rPr>
              <a:t>→ </a:t>
            </a:r>
            <a:r>
              <a:rPr sz="3000" spc="-145" dirty="0">
                <a:latin typeface="Trebuchet MS"/>
                <a:cs typeface="Trebuchet MS"/>
              </a:rPr>
              <a:t>Kasılma </a:t>
            </a:r>
            <a:r>
              <a:rPr sz="3000" spc="-90" dirty="0">
                <a:latin typeface="Trebuchet MS"/>
                <a:cs typeface="Trebuchet MS"/>
              </a:rPr>
              <a:t>oluşturur </a:t>
            </a:r>
            <a:r>
              <a:rPr sz="3000" spc="229" dirty="0">
                <a:latin typeface="Noto Sans Symbols"/>
                <a:cs typeface="Noto Sans Symbols"/>
              </a:rPr>
              <a:t>➩ </a:t>
            </a:r>
            <a:r>
              <a:rPr sz="3000" b="1" spc="-165" dirty="0">
                <a:latin typeface="Arial"/>
                <a:cs typeface="Arial"/>
              </a:rPr>
              <a:t>Kas  </a:t>
            </a:r>
            <a:r>
              <a:rPr sz="3000" b="1" spc="-65" dirty="0">
                <a:latin typeface="Arial"/>
                <a:cs typeface="Arial"/>
              </a:rPr>
              <a:t>rehabilitasyonu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500">
              <a:latin typeface="Arial"/>
              <a:cs typeface="Arial"/>
            </a:endParaRPr>
          </a:p>
          <a:p>
            <a:pPr marL="295910" marR="269240" indent="-177165">
              <a:lnSpc>
                <a:spcPts val="2880"/>
              </a:lnSpc>
            </a:pPr>
            <a:r>
              <a:rPr sz="3000" spc="-305" dirty="0">
                <a:latin typeface="Trebuchet MS"/>
                <a:cs typeface="Trebuchet MS"/>
              </a:rPr>
              <a:t>Fr. </a:t>
            </a:r>
            <a:r>
              <a:rPr sz="3000" spc="-85" dirty="0">
                <a:latin typeface="Trebuchet MS"/>
                <a:cs typeface="Trebuchet MS"/>
              </a:rPr>
              <a:t>0-100 </a:t>
            </a:r>
            <a:r>
              <a:rPr sz="3000" spc="-210" dirty="0">
                <a:latin typeface="Trebuchet MS"/>
                <a:cs typeface="Trebuchet MS"/>
              </a:rPr>
              <a:t>devir/sn </a:t>
            </a:r>
            <a:r>
              <a:rPr sz="3000" dirty="0">
                <a:latin typeface="Arial"/>
                <a:cs typeface="Arial"/>
              </a:rPr>
              <a:t>→ </a:t>
            </a:r>
            <a:r>
              <a:rPr sz="3000" spc="-200" dirty="0">
                <a:latin typeface="Trebuchet MS"/>
                <a:cs typeface="Trebuchet MS"/>
              </a:rPr>
              <a:t>Ven </a:t>
            </a:r>
            <a:r>
              <a:rPr sz="3000" spc="-215" dirty="0">
                <a:latin typeface="Trebuchet MS"/>
                <a:cs typeface="Trebuchet MS"/>
              </a:rPr>
              <a:t>ve </a:t>
            </a:r>
            <a:r>
              <a:rPr sz="3000" spc="-185" dirty="0">
                <a:latin typeface="Trebuchet MS"/>
                <a:cs typeface="Trebuchet MS"/>
              </a:rPr>
              <a:t>Lenf </a:t>
            </a:r>
            <a:r>
              <a:rPr sz="3000" spc="-170" dirty="0">
                <a:latin typeface="Trebuchet MS"/>
                <a:cs typeface="Trebuchet MS"/>
              </a:rPr>
              <a:t>dolanımını  </a:t>
            </a:r>
            <a:r>
              <a:rPr sz="3000" spc="-120" dirty="0">
                <a:latin typeface="Trebuchet MS"/>
                <a:cs typeface="Trebuchet MS"/>
              </a:rPr>
              <a:t>arttırır </a:t>
            </a:r>
            <a:r>
              <a:rPr sz="3000" spc="225" dirty="0">
                <a:latin typeface="Noto Sans Symbols"/>
                <a:cs typeface="Noto Sans Symbols"/>
              </a:rPr>
              <a:t>➩ </a:t>
            </a:r>
            <a:r>
              <a:rPr sz="3000" b="1" spc="100" dirty="0">
                <a:latin typeface="Arial"/>
                <a:cs typeface="Arial"/>
              </a:rPr>
              <a:t>Ödem</a:t>
            </a:r>
            <a:r>
              <a:rPr sz="3000" b="1" spc="-125" dirty="0">
                <a:latin typeface="Arial"/>
                <a:cs typeface="Arial"/>
              </a:rPr>
              <a:t> </a:t>
            </a:r>
            <a:r>
              <a:rPr sz="3000" b="1" spc="-80" dirty="0">
                <a:latin typeface="Arial"/>
                <a:cs typeface="Arial"/>
              </a:rPr>
              <a:t>tedavisi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500">
              <a:latin typeface="Arial"/>
              <a:cs typeface="Arial"/>
            </a:endParaRPr>
          </a:p>
          <a:p>
            <a:pPr marL="295910" marR="605155" indent="-283845">
              <a:lnSpc>
                <a:spcPts val="2880"/>
              </a:lnSpc>
            </a:pPr>
            <a:r>
              <a:rPr sz="3000" spc="-160" dirty="0">
                <a:latin typeface="Trebuchet MS"/>
                <a:cs typeface="Trebuchet MS"/>
              </a:rPr>
              <a:t>Fr.90-100 </a:t>
            </a:r>
            <a:r>
              <a:rPr sz="3000" spc="-210" dirty="0">
                <a:latin typeface="Trebuchet MS"/>
                <a:cs typeface="Trebuchet MS"/>
              </a:rPr>
              <a:t>devir/sn </a:t>
            </a:r>
            <a:r>
              <a:rPr sz="3000" dirty="0">
                <a:latin typeface="Arial"/>
                <a:cs typeface="Arial"/>
              </a:rPr>
              <a:t>→ </a:t>
            </a:r>
            <a:r>
              <a:rPr sz="3000" spc="-210" dirty="0">
                <a:latin typeface="Trebuchet MS"/>
                <a:cs typeface="Trebuchet MS"/>
              </a:rPr>
              <a:t>Sedatif </a:t>
            </a:r>
            <a:r>
              <a:rPr sz="3000" spc="-165" dirty="0">
                <a:latin typeface="Trebuchet MS"/>
                <a:cs typeface="Trebuchet MS"/>
              </a:rPr>
              <a:t>etki </a:t>
            </a:r>
            <a:r>
              <a:rPr sz="3000" spc="229" dirty="0">
                <a:latin typeface="Noto Sans Symbols"/>
                <a:cs typeface="Noto Sans Symbols"/>
              </a:rPr>
              <a:t>➩ </a:t>
            </a:r>
            <a:r>
              <a:rPr sz="3000" b="1" spc="-70" dirty="0">
                <a:latin typeface="Arial"/>
                <a:cs typeface="Arial"/>
              </a:rPr>
              <a:t>Ağ</a:t>
            </a:r>
            <a:r>
              <a:rPr sz="3000" b="1" spc="-70" dirty="0">
                <a:latin typeface="Trebuchet MS"/>
                <a:cs typeface="Trebuchet MS"/>
              </a:rPr>
              <a:t>rı  </a:t>
            </a:r>
            <a:r>
              <a:rPr sz="3000" b="1" spc="-80" dirty="0">
                <a:latin typeface="Arial"/>
                <a:cs typeface="Arial"/>
              </a:rPr>
              <a:t>tedavisi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900">
              <a:latin typeface="Arial"/>
              <a:cs typeface="Arial"/>
            </a:endParaRPr>
          </a:p>
          <a:p>
            <a:pPr marL="12700">
              <a:lnSpc>
                <a:spcPts val="3240"/>
              </a:lnSpc>
              <a:spcBef>
                <a:spcPts val="5"/>
              </a:spcBef>
            </a:pPr>
            <a:r>
              <a:rPr sz="3000" spc="-229" dirty="0">
                <a:latin typeface="Trebuchet MS"/>
                <a:cs typeface="Trebuchet MS"/>
              </a:rPr>
              <a:t>Fr.sabit </a:t>
            </a:r>
            <a:r>
              <a:rPr sz="3000" spc="-75" dirty="0">
                <a:latin typeface="Trebuchet MS"/>
                <a:cs typeface="Trebuchet MS"/>
              </a:rPr>
              <a:t>100 </a:t>
            </a:r>
            <a:r>
              <a:rPr sz="3000" spc="-210" dirty="0">
                <a:latin typeface="Trebuchet MS"/>
                <a:cs typeface="Trebuchet MS"/>
              </a:rPr>
              <a:t>devir/sn </a:t>
            </a:r>
            <a:r>
              <a:rPr sz="3000" dirty="0">
                <a:latin typeface="Arial"/>
                <a:cs typeface="Arial"/>
              </a:rPr>
              <a:t>→ </a:t>
            </a:r>
            <a:r>
              <a:rPr sz="3000" spc="-170" dirty="0">
                <a:latin typeface="Trebuchet MS"/>
                <a:cs typeface="Trebuchet MS"/>
              </a:rPr>
              <a:t>Analjezik </a:t>
            </a:r>
            <a:r>
              <a:rPr sz="3000" spc="-165" dirty="0">
                <a:latin typeface="Trebuchet MS"/>
                <a:cs typeface="Trebuchet MS"/>
              </a:rPr>
              <a:t>etki </a:t>
            </a:r>
            <a:r>
              <a:rPr sz="3000" spc="229" dirty="0">
                <a:latin typeface="Noto Sans Symbols"/>
                <a:cs typeface="Noto Sans Symbols"/>
              </a:rPr>
              <a:t>➩</a:t>
            </a:r>
            <a:r>
              <a:rPr sz="3000" spc="-65" dirty="0">
                <a:latin typeface="Noto Sans Symbols"/>
                <a:cs typeface="Noto Sans Symbols"/>
              </a:rPr>
              <a:t> </a:t>
            </a:r>
            <a:r>
              <a:rPr sz="3000" spc="-50" dirty="0">
                <a:latin typeface="Trebuchet MS"/>
                <a:cs typeface="Trebuchet MS"/>
              </a:rPr>
              <a:t>A</a:t>
            </a:r>
            <a:r>
              <a:rPr sz="3000" spc="-50" dirty="0">
                <a:latin typeface="Arial"/>
                <a:cs typeface="Arial"/>
              </a:rPr>
              <a:t>ğ</a:t>
            </a:r>
            <a:r>
              <a:rPr sz="3000" spc="-50" dirty="0">
                <a:latin typeface="Trebuchet MS"/>
                <a:cs typeface="Trebuchet MS"/>
              </a:rPr>
              <a:t>rı</a:t>
            </a:r>
            <a:endParaRPr sz="3000">
              <a:latin typeface="Trebuchet MS"/>
              <a:cs typeface="Trebuchet MS"/>
            </a:endParaRPr>
          </a:p>
          <a:p>
            <a:pPr marL="295910">
              <a:lnSpc>
                <a:spcPts val="3240"/>
              </a:lnSpc>
            </a:pPr>
            <a:r>
              <a:rPr sz="3000" b="1" spc="-80" dirty="0">
                <a:latin typeface="Arial"/>
                <a:cs typeface="Arial"/>
              </a:rPr>
              <a:t>tedavisi</a:t>
            </a:r>
            <a:endParaRPr sz="3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847088" y="320040"/>
            <a:ext cx="5751195" cy="1238250"/>
            <a:chOff x="1847088" y="320040"/>
            <a:chExt cx="5751195" cy="1238250"/>
          </a:xfrm>
        </p:grpSpPr>
        <p:sp>
          <p:nvSpPr>
            <p:cNvPr id="3" name="object 3"/>
            <p:cNvSpPr/>
            <p:nvPr/>
          </p:nvSpPr>
          <p:spPr>
            <a:xfrm>
              <a:off x="1847088" y="320040"/>
              <a:ext cx="1062989" cy="121386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86940" y="344424"/>
              <a:ext cx="860298" cy="121386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324100" y="320040"/>
              <a:ext cx="3408426" cy="121386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009388" y="344424"/>
              <a:ext cx="860298" cy="121386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146547" y="320040"/>
              <a:ext cx="2451354" cy="121386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197354" y="477138"/>
            <a:ext cx="491299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65" dirty="0"/>
              <a:t>C</a:t>
            </a:r>
            <a:r>
              <a:rPr sz="4300" b="0" spc="65" dirty="0">
                <a:latin typeface="Arial"/>
                <a:cs typeface="Arial"/>
              </a:rPr>
              <a:t>İ</a:t>
            </a:r>
            <a:r>
              <a:rPr sz="4300" spc="65" dirty="0"/>
              <a:t>HAZ </a:t>
            </a:r>
            <a:r>
              <a:rPr sz="4300" spc="55" dirty="0"/>
              <a:t>VE</a:t>
            </a:r>
            <a:r>
              <a:rPr sz="4300" spc="-560" dirty="0"/>
              <a:t> </a:t>
            </a:r>
            <a:r>
              <a:rPr sz="4300" spc="170" dirty="0"/>
              <a:t>EK</a:t>
            </a:r>
            <a:r>
              <a:rPr sz="4300" b="0" spc="170" dirty="0">
                <a:latin typeface="Arial"/>
                <a:cs typeface="Arial"/>
              </a:rPr>
              <a:t>İ</a:t>
            </a:r>
            <a:r>
              <a:rPr sz="4300" spc="170" dirty="0"/>
              <a:t>PMAN</a:t>
            </a:r>
            <a:endParaRPr sz="43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96897" y="1388984"/>
            <a:ext cx="5150485" cy="148971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544195">
              <a:lnSpc>
                <a:spcPct val="100000"/>
              </a:lnSpc>
              <a:spcBef>
                <a:spcPts val="345"/>
              </a:spcBef>
            </a:pPr>
            <a:r>
              <a:rPr sz="3000" spc="-145" dirty="0">
                <a:solidFill>
                  <a:srgbClr val="FF0000"/>
                </a:solidFill>
                <a:latin typeface="Trebuchet MS"/>
                <a:cs typeface="Trebuchet MS"/>
              </a:rPr>
              <a:t>Stimülatör</a:t>
            </a:r>
            <a:r>
              <a:rPr sz="3000" spc="-45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3000" spc="-130" dirty="0">
                <a:solidFill>
                  <a:srgbClr val="FF0000"/>
                </a:solidFill>
                <a:latin typeface="Trebuchet MS"/>
                <a:cs typeface="Trebuchet MS"/>
              </a:rPr>
              <a:t>Tipleri</a:t>
            </a:r>
            <a:endParaRPr sz="30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240"/>
              </a:spcBef>
              <a:buClr>
                <a:srgbClr val="3891A7"/>
              </a:buClr>
              <a:buSzPct val="80000"/>
              <a:buFont typeface="Arial"/>
              <a:buChar char="•"/>
              <a:tabLst>
                <a:tab pos="527685" algn="l"/>
                <a:tab pos="528320" algn="l"/>
              </a:tabLst>
            </a:pPr>
            <a:r>
              <a:rPr sz="3000" spc="-110" dirty="0">
                <a:latin typeface="Trebuchet MS"/>
                <a:cs typeface="Trebuchet MS"/>
              </a:rPr>
              <a:t>Kablolu </a:t>
            </a:r>
            <a:r>
              <a:rPr sz="3000" spc="-155" dirty="0">
                <a:latin typeface="Trebuchet MS"/>
                <a:cs typeface="Trebuchet MS"/>
              </a:rPr>
              <a:t>klinik</a:t>
            </a:r>
            <a:r>
              <a:rPr sz="3000" spc="-40" dirty="0">
                <a:latin typeface="Trebuchet MS"/>
                <a:cs typeface="Trebuchet MS"/>
              </a:rPr>
              <a:t> </a:t>
            </a:r>
            <a:r>
              <a:rPr sz="3000" spc="-190" dirty="0">
                <a:latin typeface="Trebuchet MS"/>
                <a:cs typeface="Trebuchet MS"/>
              </a:rPr>
              <a:t>tip</a:t>
            </a:r>
            <a:endParaRPr sz="3000">
              <a:latin typeface="Trebuchet MS"/>
              <a:cs typeface="Trebuchet MS"/>
            </a:endParaRPr>
          </a:p>
          <a:p>
            <a:pPr marL="527685" indent="-515620">
              <a:lnSpc>
                <a:spcPct val="100000"/>
              </a:lnSpc>
              <a:spcBef>
                <a:spcPts val="240"/>
              </a:spcBef>
              <a:buClr>
                <a:srgbClr val="3891A7"/>
              </a:buClr>
              <a:buSzPct val="80000"/>
              <a:buFont typeface="Arial"/>
              <a:buChar char="•"/>
              <a:tabLst>
                <a:tab pos="527685" algn="l"/>
                <a:tab pos="528320" algn="l"/>
              </a:tabLst>
            </a:pPr>
            <a:r>
              <a:rPr sz="3000" spc="-190" dirty="0">
                <a:latin typeface="Trebuchet MS"/>
                <a:cs typeface="Trebuchet MS"/>
              </a:rPr>
              <a:t>Taşınabilir </a:t>
            </a:r>
            <a:r>
              <a:rPr sz="3000" spc="-110" dirty="0">
                <a:latin typeface="Trebuchet MS"/>
                <a:cs typeface="Trebuchet MS"/>
              </a:rPr>
              <a:t>Tip(</a:t>
            </a:r>
            <a:r>
              <a:rPr sz="3000" spc="-710" dirty="0">
                <a:latin typeface="Trebuchet MS"/>
                <a:cs typeface="Trebuchet MS"/>
              </a:rPr>
              <a:t> </a:t>
            </a:r>
            <a:r>
              <a:rPr sz="3000" spc="-165" dirty="0">
                <a:latin typeface="Trebuchet MS"/>
                <a:cs typeface="Trebuchet MS"/>
              </a:rPr>
              <a:t>Vakum </a:t>
            </a:r>
            <a:r>
              <a:rPr sz="3000" spc="-120" dirty="0">
                <a:latin typeface="Trebuchet MS"/>
                <a:cs typeface="Trebuchet MS"/>
              </a:rPr>
              <a:t>Ünitesi)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96897" y="4826965"/>
            <a:ext cx="6777990" cy="131381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527685" marR="5080" indent="-515620" algn="just">
              <a:lnSpc>
                <a:spcPct val="90900"/>
              </a:lnSpc>
              <a:spcBef>
                <a:spcPts val="430"/>
              </a:spcBef>
              <a:buClr>
                <a:srgbClr val="3891A7"/>
              </a:buClr>
              <a:buSzPct val="80000"/>
              <a:buFont typeface="Wingdings"/>
              <a:buChar char=""/>
              <a:tabLst>
                <a:tab pos="635000" algn="l"/>
              </a:tabLst>
            </a:pPr>
            <a:r>
              <a:rPr dirty="0"/>
              <a:t>	</a:t>
            </a:r>
            <a:r>
              <a:rPr sz="3000" b="1" dirty="0">
                <a:latin typeface="Arial"/>
                <a:cs typeface="Arial"/>
              </a:rPr>
              <a:t>Vakum </a:t>
            </a:r>
            <a:r>
              <a:rPr sz="3000" b="1" spc="-35" dirty="0">
                <a:latin typeface="Arial"/>
                <a:cs typeface="Arial"/>
              </a:rPr>
              <a:t>enterferansiyel </a:t>
            </a:r>
            <a:r>
              <a:rPr sz="3000" spc="-195" dirty="0">
                <a:latin typeface="Trebuchet MS"/>
                <a:cs typeface="Trebuchet MS"/>
              </a:rPr>
              <a:t>spazma </a:t>
            </a:r>
            <a:r>
              <a:rPr sz="3000" spc="-235" dirty="0">
                <a:latin typeface="Trebuchet MS"/>
                <a:cs typeface="Trebuchet MS"/>
              </a:rPr>
              <a:t>ba</a:t>
            </a:r>
            <a:r>
              <a:rPr sz="3000" spc="-235" dirty="0">
                <a:latin typeface="Arial"/>
                <a:cs typeface="Arial"/>
              </a:rPr>
              <a:t>ğ</a:t>
            </a:r>
            <a:r>
              <a:rPr sz="3000" spc="-235" dirty="0">
                <a:latin typeface="Trebuchet MS"/>
                <a:cs typeface="Trebuchet MS"/>
              </a:rPr>
              <a:t>lı  </a:t>
            </a:r>
            <a:r>
              <a:rPr sz="3000" spc="-195" dirty="0">
                <a:latin typeface="Trebuchet MS"/>
                <a:cs typeface="Trebuchet MS"/>
              </a:rPr>
              <a:t>a</a:t>
            </a:r>
            <a:r>
              <a:rPr sz="3000" spc="-195" dirty="0">
                <a:latin typeface="Arial"/>
                <a:cs typeface="Arial"/>
              </a:rPr>
              <a:t>ğ</a:t>
            </a:r>
            <a:r>
              <a:rPr sz="3000" spc="-195" dirty="0">
                <a:latin typeface="Trebuchet MS"/>
                <a:cs typeface="Trebuchet MS"/>
              </a:rPr>
              <a:t>rılı </a:t>
            </a:r>
            <a:r>
              <a:rPr sz="3000" spc="-140" dirty="0">
                <a:latin typeface="Trebuchet MS"/>
                <a:cs typeface="Trebuchet MS"/>
              </a:rPr>
              <a:t>durumlar </a:t>
            </a:r>
            <a:r>
              <a:rPr sz="3000" spc="-229" dirty="0">
                <a:latin typeface="Trebuchet MS"/>
                <a:cs typeface="Trebuchet MS"/>
              </a:rPr>
              <a:t>da </a:t>
            </a:r>
            <a:r>
              <a:rPr sz="3000" spc="-225" dirty="0">
                <a:latin typeface="Trebuchet MS"/>
                <a:cs typeface="Trebuchet MS"/>
              </a:rPr>
              <a:t>kullanılır. </a:t>
            </a:r>
            <a:r>
              <a:rPr sz="3000" spc="-125" dirty="0">
                <a:latin typeface="Trebuchet MS"/>
                <a:cs typeface="Trebuchet MS"/>
              </a:rPr>
              <a:t>En </a:t>
            </a:r>
            <a:r>
              <a:rPr sz="3000" spc="-114" dirty="0">
                <a:latin typeface="Trebuchet MS"/>
                <a:cs typeface="Trebuchet MS"/>
              </a:rPr>
              <a:t>sık </a:t>
            </a:r>
            <a:r>
              <a:rPr sz="3000" spc="-200" dirty="0">
                <a:latin typeface="Trebuchet MS"/>
                <a:cs typeface="Trebuchet MS"/>
              </a:rPr>
              <a:t>bel </a:t>
            </a:r>
            <a:r>
              <a:rPr sz="3000" spc="-215" dirty="0">
                <a:latin typeface="Trebuchet MS"/>
                <a:cs typeface="Trebuchet MS"/>
              </a:rPr>
              <a:t>ve  </a:t>
            </a:r>
            <a:r>
              <a:rPr sz="3000" spc="-130" dirty="0">
                <a:latin typeface="Trebuchet MS"/>
                <a:cs typeface="Trebuchet MS"/>
              </a:rPr>
              <a:t>boyun </a:t>
            </a:r>
            <a:r>
              <a:rPr sz="3000" spc="-155" dirty="0">
                <a:latin typeface="Trebuchet MS"/>
                <a:cs typeface="Trebuchet MS"/>
              </a:rPr>
              <a:t>bölgelerinde</a:t>
            </a:r>
            <a:r>
              <a:rPr sz="3000" spc="-30" dirty="0">
                <a:latin typeface="Trebuchet MS"/>
                <a:cs typeface="Trebuchet MS"/>
              </a:rPr>
              <a:t> </a:t>
            </a:r>
            <a:r>
              <a:rPr sz="3000" spc="-225" dirty="0">
                <a:latin typeface="Trebuchet MS"/>
                <a:cs typeface="Trebuchet MS"/>
              </a:rPr>
              <a:t>kullanılır.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6286500" y="3142488"/>
            <a:ext cx="2619755" cy="174345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96897" y="1389100"/>
            <a:ext cx="5627370" cy="2205355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38125">
              <a:lnSpc>
                <a:spcPct val="100000"/>
              </a:lnSpc>
              <a:spcBef>
                <a:spcPts val="700"/>
              </a:spcBef>
            </a:pPr>
            <a:r>
              <a:rPr sz="3200" spc="-135" dirty="0">
                <a:solidFill>
                  <a:srgbClr val="FF0000"/>
                </a:solidFill>
                <a:latin typeface="Trebuchet MS"/>
                <a:cs typeface="Trebuchet MS"/>
              </a:rPr>
              <a:t>Elektrot</a:t>
            </a:r>
            <a:r>
              <a:rPr sz="3200" spc="-52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3200" spc="-135" dirty="0">
                <a:solidFill>
                  <a:srgbClr val="FF0000"/>
                </a:solidFill>
                <a:latin typeface="Trebuchet MS"/>
                <a:cs typeface="Trebuchet MS"/>
              </a:rPr>
              <a:t>Tipleri</a:t>
            </a:r>
            <a:endParaRPr sz="3200">
              <a:latin typeface="Trebuchet MS"/>
              <a:cs typeface="Trebuchet MS"/>
            </a:endParaRPr>
          </a:p>
          <a:p>
            <a:pPr marL="295910" marR="508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9687"/>
              <a:buFont typeface="Wingdings"/>
              <a:buChar char=""/>
              <a:tabLst>
                <a:tab pos="296545" algn="l"/>
              </a:tabLst>
            </a:pPr>
            <a:r>
              <a:rPr sz="3200" spc="-110" dirty="0">
                <a:latin typeface="Trebuchet MS"/>
                <a:cs typeface="Trebuchet MS"/>
              </a:rPr>
              <a:t>Karbonla </a:t>
            </a:r>
            <a:r>
              <a:rPr sz="3200" spc="-130" dirty="0">
                <a:latin typeface="Trebuchet MS"/>
                <a:cs typeface="Trebuchet MS"/>
              </a:rPr>
              <a:t>doyurulmuş </a:t>
            </a:r>
            <a:r>
              <a:rPr sz="3200" spc="-190" dirty="0">
                <a:latin typeface="Trebuchet MS"/>
                <a:cs typeface="Trebuchet MS"/>
              </a:rPr>
              <a:t>lastik </a:t>
            </a:r>
            <a:r>
              <a:rPr sz="3200" spc="-229" dirty="0">
                <a:latin typeface="Trebuchet MS"/>
                <a:cs typeface="Trebuchet MS"/>
              </a:rPr>
              <a:t>bazlı  </a:t>
            </a:r>
            <a:r>
              <a:rPr sz="3200" spc="-155" dirty="0">
                <a:latin typeface="Trebuchet MS"/>
                <a:cs typeface="Trebuchet MS"/>
              </a:rPr>
              <a:t>elektrotlar</a:t>
            </a:r>
            <a:endParaRPr sz="32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9687"/>
              <a:buFont typeface="Wingdings"/>
              <a:buChar char=""/>
              <a:tabLst>
                <a:tab pos="296545" algn="l"/>
              </a:tabLst>
            </a:pPr>
            <a:r>
              <a:rPr sz="3200" spc="-175" dirty="0">
                <a:latin typeface="Trebuchet MS"/>
                <a:cs typeface="Trebuchet MS"/>
              </a:rPr>
              <a:t>Vakum </a:t>
            </a:r>
            <a:r>
              <a:rPr sz="3200" spc="-204" dirty="0">
                <a:latin typeface="Trebuchet MS"/>
                <a:cs typeface="Trebuchet MS"/>
              </a:rPr>
              <a:t>tip</a:t>
            </a:r>
            <a:r>
              <a:rPr sz="3200" spc="-5" dirty="0">
                <a:latin typeface="Trebuchet MS"/>
                <a:cs typeface="Trebuchet MS"/>
              </a:rPr>
              <a:t> </a:t>
            </a:r>
            <a:r>
              <a:rPr sz="3200" spc="-155" dirty="0">
                <a:latin typeface="Trebuchet MS"/>
                <a:cs typeface="Trebuchet MS"/>
              </a:rPr>
              <a:t>elektrotlar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715000" y="4143755"/>
            <a:ext cx="2142744" cy="21427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286000" y="4287011"/>
            <a:ext cx="2314955" cy="197053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91611" y="329184"/>
            <a:ext cx="4490466" cy="12184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343783" y="487806"/>
            <a:ext cx="378904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85" dirty="0"/>
              <a:t>UYGULANMASI</a:t>
            </a:r>
            <a:endParaRPr sz="4300"/>
          </a:p>
        </p:txBody>
      </p:sp>
      <p:sp>
        <p:nvSpPr>
          <p:cNvPr id="4" name="object 4"/>
          <p:cNvSpPr txBox="1"/>
          <p:nvPr/>
        </p:nvSpPr>
        <p:spPr>
          <a:xfrm>
            <a:off x="1661541" y="1193038"/>
            <a:ext cx="7035165" cy="3636892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95910" marR="931544" indent="-283845">
              <a:lnSpc>
                <a:spcPts val="2920"/>
              </a:lnSpc>
              <a:spcBef>
                <a:spcPts val="459"/>
              </a:spcBef>
              <a:buClr>
                <a:srgbClr val="3891A7"/>
              </a:buClr>
              <a:buSzPct val="79629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700" spc="-114" dirty="0">
                <a:latin typeface="Trebuchet MS"/>
                <a:cs typeface="Trebuchet MS"/>
              </a:rPr>
              <a:t>Hasta </a:t>
            </a:r>
            <a:r>
              <a:rPr sz="2700" spc="-165" dirty="0">
                <a:latin typeface="Trebuchet MS"/>
                <a:cs typeface="Trebuchet MS"/>
              </a:rPr>
              <a:t>rahat </a:t>
            </a:r>
            <a:r>
              <a:rPr sz="2700" spc="-105" dirty="0">
                <a:latin typeface="Trebuchet MS"/>
                <a:cs typeface="Trebuchet MS"/>
              </a:rPr>
              <a:t>bir </a:t>
            </a:r>
            <a:r>
              <a:rPr sz="2700" spc="-120" dirty="0">
                <a:latin typeface="Trebuchet MS"/>
                <a:cs typeface="Trebuchet MS"/>
              </a:rPr>
              <a:t>pozisyonda </a:t>
            </a:r>
            <a:r>
              <a:rPr sz="2700" spc="-155" dirty="0">
                <a:latin typeface="Trebuchet MS"/>
                <a:cs typeface="Trebuchet MS"/>
              </a:rPr>
              <a:t>olacak </a:t>
            </a:r>
            <a:r>
              <a:rPr sz="2700" spc="-170" dirty="0">
                <a:latin typeface="Trebuchet MS"/>
                <a:cs typeface="Trebuchet MS"/>
              </a:rPr>
              <a:t>şekilde,  </a:t>
            </a:r>
            <a:r>
              <a:rPr sz="2700" spc="-190" dirty="0">
                <a:latin typeface="Trebuchet MS"/>
                <a:cs typeface="Trebuchet MS"/>
              </a:rPr>
              <a:t>uygulama </a:t>
            </a:r>
            <a:r>
              <a:rPr sz="2700" spc="-195" dirty="0">
                <a:latin typeface="Trebuchet MS"/>
                <a:cs typeface="Trebuchet MS"/>
              </a:rPr>
              <a:t>yapılacak </a:t>
            </a:r>
            <a:r>
              <a:rPr sz="2700" spc="-220" dirty="0">
                <a:latin typeface="Trebuchet MS"/>
                <a:cs typeface="Trebuchet MS"/>
              </a:rPr>
              <a:t>alan </a:t>
            </a:r>
            <a:r>
              <a:rPr sz="2700" spc="-175" dirty="0">
                <a:latin typeface="Trebuchet MS"/>
                <a:cs typeface="Trebuchet MS"/>
              </a:rPr>
              <a:t>temiz</a:t>
            </a:r>
            <a:r>
              <a:rPr sz="2700" spc="310" dirty="0">
                <a:latin typeface="Trebuchet MS"/>
                <a:cs typeface="Trebuchet MS"/>
              </a:rPr>
              <a:t> </a:t>
            </a:r>
            <a:r>
              <a:rPr sz="2700" spc="-200" dirty="0">
                <a:latin typeface="Trebuchet MS"/>
                <a:cs typeface="Trebuchet MS"/>
              </a:rPr>
              <a:t>olmalıdır.</a:t>
            </a:r>
            <a:endParaRPr sz="2700" dirty="0">
              <a:latin typeface="Trebuchet MS"/>
              <a:cs typeface="Trebuchet MS"/>
            </a:endParaRPr>
          </a:p>
          <a:p>
            <a:pPr marL="295910" marR="262255" indent="-283845">
              <a:lnSpc>
                <a:spcPts val="2920"/>
              </a:lnSpc>
              <a:spcBef>
                <a:spcPts val="595"/>
              </a:spcBef>
              <a:buClr>
                <a:srgbClr val="3891A7"/>
              </a:buClr>
              <a:buSzPct val="79629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700" spc="75" dirty="0">
                <a:latin typeface="Trebuchet MS"/>
                <a:cs typeface="Trebuchet MS"/>
              </a:rPr>
              <a:t>Dört </a:t>
            </a:r>
            <a:r>
              <a:rPr sz="2700" spc="-125" dirty="0">
                <a:latin typeface="Trebuchet MS"/>
                <a:cs typeface="Trebuchet MS"/>
              </a:rPr>
              <a:t>elektrot </a:t>
            </a:r>
            <a:r>
              <a:rPr sz="2700" spc="-204" dirty="0">
                <a:latin typeface="Trebuchet MS"/>
                <a:cs typeface="Trebuchet MS"/>
              </a:rPr>
              <a:t>kullanılır. </a:t>
            </a:r>
            <a:r>
              <a:rPr sz="2700" spc="-70" dirty="0">
                <a:latin typeface="Trebuchet MS"/>
                <a:cs typeface="Trebuchet MS"/>
              </a:rPr>
              <a:t>Bu </a:t>
            </a:r>
            <a:r>
              <a:rPr sz="2700" spc="-135" dirty="0">
                <a:latin typeface="Trebuchet MS"/>
                <a:cs typeface="Trebuchet MS"/>
              </a:rPr>
              <a:t>elektrotlar</a:t>
            </a:r>
            <a:r>
              <a:rPr sz="2700" spc="-280" dirty="0">
                <a:latin typeface="Trebuchet MS"/>
                <a:cs typeface="Trebuchet MS"/>
              </a:rPr>
              <a:t> </a:t>
            </a:r>
            <a:r>
              <a:rPr sz="2700" spc="-125" dirty="0">
                <a:latin typeface="Trebuchet MS"/>
                <a:cs typeface="Trebuchet MS"/>
              </a:rPr>
              <a:t>birbirine  </a:t>
            </a:r>
            <a:r>
              <a:rPr sz="2700" spc="-170" dirty="0">
                <a:latin typeface="Trebuchet MS"/>
                <a:cs typeface="Trebuchet MS"/>
              </a:rPr>
              <a:t>çapraz </a:t>
            </a:r>
            <a:r>
              <a:rPr sz="2700" spc="-145" dirty="0">
                <a:latin typeface="Trebuchet MS"/>
                <a:cs typeface="Trebuchet MS"/>
              </a:rPr>
              <a:t>şekilde</a:t>
            </a:r>
            <a:r>
              <a:rPr sz="2700" spc="-10" dirty="0">
                <a:latin typeface="Trebuchet MS"/>
                <a:cs typeface="Trebuchet MS"/>
              </a:rPr>
              <a:t> </a:t>
            </a:r>
            <a:r>
              <a:rPr sz="2700" spc="-170" dirty="0">
                <a:latin typeface="Trebuchet MS"/>
                <a:cs typeface="Trebuchet MS"/>
              </a:rPr>
              <a:t>yerleştirilmelidir.</a:t>
            </a:r>
            <a:endParaRPr sz="2700" dirty="0">
              <a:latin typeface="Trebuchet MS"/>
              <a:cs typeface="Trebuchet MS"/>
            </a:endParaRPr>
          </a:p>
          <a:p>
            <a:pPr marL="295910" marR="174625" indent="-283845">
              <a:lnSpc>
                <a:spcPts val="2920"/>
              </a:lnSpc>
              <a:spcBef>
                <a:spcPts val="595"/>
              </a:spcBef>
              <a:buClr>
                <a:srgbClr val="3891A7"/>
              </a:buClr>
              <a:buSzPct val="79629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700" spc="-15" dirty="0">
                <a:latin typeface="Trebuchet MS"/>
                <a:cs typeface="Trebuchet MS"/>
              </a:rPr>
              <a:t>Ara </a:t>
            </a:r>
            <a:r>
              <a:rPr sz="2700" spc="-180" dirty="0">
                <a:latin typeface="Trebuchet MS"/>
                <a:cs typeface="Trebuchet MS"/>
              </a:rPr>
              <a:t>madde </a:t>
            </a:r>
            <a:r>
              <a:rPr sz="2700" spc="-130" dirty="0">
                <a:latin typeface="Trebuchet MS"/>
                <a:cs typeface="Trebuchet MS"/>
              </a:rPr>
              <a:t>olarak </a:t>
            </a:r>
            <a:r>
              <a:rPr sz="2700" spc="-145" dirty="0">
                <a:latin typeface="Trebuchet MS"/>
                <a:cs typeface="Trebuchet MS"/>
              </a:rPr>
              <a:t>çeşme </a:t>
            </a:r>
            <a:r>
              <a:rPr sz="2700" spc="-140" dirty="0">
                <a:latin typeface="Trebuchet MS"/>
                <a:cs typeface="Trebuchet MS"/>
              </a:rPr>
              <a:t>suyunda </a:t>
            </a:r>
            <a:r>
              <a:rPr sz="2700" spc="-170" dirty="0">
                <a:latin typeface="Trebuchet MS"/>
                <a:cs typeface="Trebuchet MS"/>
              </a:rPr>
              <a:t>ıslatılmış  </a:t>
            </a:r>
            <a:r>
              <a:rPr sz="2700" spc="-114" dirty="0">
                <a:latin typeface="Trebuchet MS"/>
                <a:cs typeface="Trebuchet MS"/>
              </a:rPr>
              <a:t>süngerler </a:t>
            </a:r>
            <a:r>
              <a:rPr sz="2700" spc="-204" dirty="0">
                <a:latin typeface="Trebuchet MS"/>
                <a:cs typeface="Trebuchet MS"/>
              </a:rPr>
              <a:t>veya </a:t>
            </a:r>
            <a:r>
              <a:rPr sz="2700" spc="-130" dirty="0">
                <a:latin typeface="Trebuchet MS"/>
                <a:cs typeface="Trebuchet MS"/>
              </a:rPr>
              <a:t>elektrokondüktif </a:t>
            </a:r>
            <a:r>
              <a:rPr sz="2700" spc="-265" dirty="0">
                <a:latin typeface="Trebuchet MS"/>
                <a:cs typeface="Trebuchet MS"/>
              </a:rPr>
              <a:t>jel</a:t>
            </a:r>
            <a:r>
              <a:rPr sz="2700" spc="85" dirty="0">
                <a:latin typeface="Trebuchet MS"/>
                <a:cs typeface="Trebuchet MS"/>
              </a:rPr>
              <a:t> </a:t>
            </a:r>
            <a:r>
              <a:rPr sz="2700" spc="-204" dirty="0">
                <a:latin typeface="Trebuchet MS"/>
                <a:cs typeface="Trebuchet MS"/>
              </a:rPr>
              <a:t>kullanılabilir.</a:t>
            </a:r>
            <a:endParaRPr sz="2700" dirty="0">
              <a:latin typeface="Trebuchet MS"/>
              <a:cs typeface="Trebuchet MS"/>
            </a:endParaRPr>
          </a:p>
          <a:p>
            <a:pPr marL="295910" marR="309880" indent="-283845">
              <a:lnSpc>
                <a:spcPts val="2920"/>
              </a:lnSpc>
              <a:spcBef>
                <a:spcPts val="590"/>
              </a:spcBef>
              <a:buClr>
                <a:srgbClr val="3891A7"/>
              </a:buClr>
              <a:buSzPct val="79629"/>
              <a:buFont typeface="Arial"/>
              <a:buChar char=""/>
              <a:tabLst>
                <a:tab pos="295910" algn="l"/>
                <a:tab pos="296545" algn="l"/>
              </a:tabLst>
            </a:pPr>
            <a:r>
              <a:rPr sz="2700" spc="-90" dirty="0" err="1" smtClean="0">
                <a:latin typeface="Trebuchet MS"/>
                <a:cs typeface="Trebuchet MS"/>
              </a:rPr>
              <a:t>Uygun</a:t>
            </a:r>
            <a:r>
              <a:rPr sz="2700" spc="-90" dirty="0" smtClean="0">
                <a:latin typeface="Trebuchet MS"/>
                <a:cs typeface="Trebuchet MS"/>
              </a:rPr>
              <a:t> </a:t>
            </a:r>
            <a:r>
              <a:rPr sz="2700" spc="-155" dirty="0">
                <a:latin typeface="Trebuchet MS"/>
                <a:cs typeface="Trebuchet MS"/>
              </a:rPr>
              <a:t>frekans </a:t>
            </a:r>
            <a:r>
              <a:rPr sz="2700" spc="-140" dirty="0">
                <a:latin typeface="Trebuchet MS"/>
                <a:cs typeface="Trebuchet MS"/>
              </a:rPr>
              <a:t>seçilerek </a:t>
            </a:r>
            <a:r>
              <a:rPr sz="2700" spc="-170" dirty="0">
                <a:latin typeface="Trebuchet MS"/>
                <a:cs typeface="Trebuchet MS"/>
              </a:rPr>
              <a:t>akım </a:t>
            </a:r>
            <a:r>
              <a:rPr sz="2700" spc="-150" dirty="0">
                <a:latin typeface="Trebuchet MS"/>
                <a:cs typeface="Trebuchet MS"/>
              </a:rPr>
              <a:t>şiddeti </a:t>
            </a:r>
            <a:r>
              <a:rPr sz="2700" spc="-200" dirty="0">
                <a:latin typeface="Trebuchet MS"/>
                <a:cs typeface="Trebuchet MS"/>
              </a:rPr>
              <a:t>yavaşça  </a:t>
            </a:r>
            <a:r>
              <a:rPr sz="2700" spc="-130" dirty="0">
                <a:latin typeface="Trebuchet MS"/>
                <a:cs typeface="Trebuchet MS"/>
              </a:rPr>
              <a:t>arttırılır </a:t>
            </a:r>
            <a:r>
              <a:rPr sz="2700" spc="-185" dirty="0">
                <a:latin typeface="Trebuchet MS"/>
                <a:cs typeface="Trebuchet MS"/>
              </a:rPr>
              <a:t>ve </a:t>
            </a:r>
            <a:r>
              <a:rPr sz="2700" spc="-165" dirty="0">
                <a:latin typeface="Trebuchet MS"/>
                <a:cs typeface="Trebuchet MS"/>
              </a:rPr>
              <a:t>hastanın </a:t>
            </a:r>
            <a:r>
              <a:rPr sz="2700" spc="-245" dirty="0">
                <a:latin typeface="Trebuchet MS"/>
                <a:cs typeface="Trebuchet MS"/>
              </a:rPr>
              <a:t>hafif </a:t>
            </a:r>
            <a:r>
              <a:rPr sz="2700" spc="-105" dirty="0">
                <a:latin typeface="Trebuchet MS"/>
                <a:cs typeface="Trebuchet MS"/>
              </a:rPr>
              <a:t>bir </a:t>
            </a:r>
            <a:r>
              <a:rPr sz="2700" spc="-175" dirty="0">
                <a:latin typeface="Trebuchet MS"/>
                <a:cs typeface="Trebuchet MS"/>
              </a:rPr>
              <a:t>karıncalanma </a:t>
            </a:r>
            <a:r>
              <a:rPr sz="2700" spc="-120" dirty="0">
                <a:latin typeface="Trebuchet MS"/>
                <a:cs typeface="Trebuchet MS"/>
              </a:rPr>
              <a:t>hissi  </a:t>
            </a:r>
            <a:r>
              <a:rPr sz="2700" spc="-155" dirty="0">
                <a:latin typeface="Trebuchet MS"/>
                <a:cs typeface="Trebuchet MS"/>
              </a:rPr>
              <a:t>duyması</a:t>
            </a:r>
            <a:r>
              <a:rPr sz="2700" spc="-70" dirty="0">
                <a:latin typeface="Trebuchet MS"/>
                <a:cs typeface="Trebuchet MS"/>
              </a:rPr>
              <a:t> </a:t>
            </a:r>
            <a:r>
              <a:rPr sz="2700" spc="-210" dirty="0">
                <a:latin typeface="Trebuchet MS"/>
                <a:cs typeface="Trebuchet MS"/>
              </a:rPr>
              <a:t>hedeflenir.</a:t>
            </a:r>
            <a:endParaRPr sz="27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6897" y="1464690"/>
            <a:ext cx="7157084" cy="204597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295910" marR="1027430" indent="-283845">
              <a:lnSpc>
                <a:spcPts val="3779"/>
              </a:lnSpc>
              <a:spcBef>
                <a:spcPts val="280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b="0" spc="-265" dirty="0">
                <a:solidFill>
                  <a:srgbClr val="000000"/>
                </a:solidFill>
                <a:latin typeface="Trebuchet MS"/>
                <a:cs typeface="Trebuchet MS"/>
              </a:rPr>
              <a:t>Tedavi </a:t>
            </a:r>
            <a:r>
              <a:rPr sz="3200" b="0" spc="-125" dirty="0">
                <a:solidFill>
                  <a:srgbClr val="000000"/>
                </a:solidFill>
                <a:latin typeface="Trebuchet MS"/>
                <a:cs typeface="Trebuchet MS"/>
              </a:rPr>
              <a:t>süresi </a:t>
            </a:r>
            <a:r>
              <a:rPr sz="3200" spc="-15" dirty="0">
                <a:solidFill>
                  <a:srgbClr val="000000"/>
                </a:solidFill>
                <a:latin typeface="Arial"/>
                <a:cs typeface="Arial"/>
              </a:rPr>
              <a:t>10-30 </a:t>
            </a:r>
            <a:r>
              <a:rPr sz="3200" b="0" spc="-195" dirty="0">
                <a:solidFill>
                  <a:srgbClr val="000000"/>
                </a:solidFill>
                <a:latin typeface="Trebuchet MS"/>
                <a:cs typeface="Trebuchet MS"/>
              </a:rPr>
              <a:t>dakika </a:t>
            </a:r>
            <a:r>
              <a:rPr sz="3200" b="0" spc="-245" dirty="0">
                <a:solidFill>
                  <a:srgbClr val="000000"/>
                </a:solidFill>
                <a:latin typeface="Trebuchet MS"/>
                <a:cs typeface="Trebuchet MS"/>
              </a:rPr>
              <a:t>arasında  </a:t>
            </a:r>
            <a:r>
              <a:rPr sz="3200" b="0" spc="-240" dirty="0">
                <a:solidFill>
                  <a:srgbClr val="000000"/>
                </a:solidFill>
                <a:latin typeface="Trebuchet MS"/>
                <a:cs typeface="Trebuchet MS"/>
              </a:rPr>
              <a:t>de</a:t>
            </a:r>
            <a:r>
              <a:rPr sz="3200" b="0" spc="-240" dirty="0">
                <a:solidFill>
                  <a:srgbClr val="000000"/>
                </a:solidFill>
                <a:latin typeface="Arial"/>
                <a:cs typeface="Arial"/>
              </a:rPr>
              <a:t>ğ</a:t>
            </a:r>
            <a:r>
              <a:rPr sz="3200" b="0" spc="-240" dirty="0">
                <a:solidFill>
                  <a:srgbClr val="000000"/>
                </a:solidFill>
                <a:latin typeface="Trebuchet MS"/>
                <a:cs typeface="Trebuchet MS"/>
              </a:rPr>
              <a:t>işir.</a:t>
            </a:r>
            <a:endParaRPr sz="3200">
              <a:latin typeface="Trebuchet MS"/>
              <a:cs typeface="Trebuchet MS"/>
            </a:endParaRPr>
          </a:p>
          <a:p>
            <a:pPr marL="295910" marR="5080" indent="-283845">
              <a:lnSpc>
                <a:spcPts val="3779"/>
              </a:lnSpc>
              <a:spcBef>
                <a:spcPts val="720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296545" algn="l"/>
              </a:tabLst>
            </a:pPr>
            <a:r>
              <a:rPr sz="3200" b="0" spc="-60" dirty="0">
                <a:solidFill>
                  <a:srgbClr val="000000"/>
                </a:solidFill>
                <a:latin typeface="Trebuchet MS"/>
                <a:cs typeface="Trebuchet MS"/>
              </a:rPr>
              <a:t>Akım </a:t>
            </a:r>
            <a:r>
              <a:rPr sz="3200" b="0" spc="-175" dirty="0">
                <a:solidFill>
                  <a:srgbClr val="000000"/>
                </a:solidFill>
                <a:latin typeface="Trebuchet MS"/>
                <a:cs typeface="Trebuchet MS"/>
              </a:rPr>
              <a:t>şiddeti </a:t>
            </a:r>
            <a:r>
              <a:rPr sz="3200" b="0" spc="-200" dirty="0">
                <a:solidFill>
                  <a:srgbClr val="000000"/>
                </a:solidFill>
                <a:latin typeface="Trebuchet MS"/>
                <a:cs typeface="Trebuchet MS"/>
              </a:rPr>
              <a:t>genelde </a:t>
            </a:r>
            <a:r>
              <a:rPr sz="3200" spc="-15" dirty="0">
                <a:solidFill>
                  <a:srgbClr val="000000"/>
                </a:solidFill>
                <a:latin typeface="Arial"/>
                <a:cs typeface="Arial"/>
              </a:rPr>
              <a:t>1-100 </a:t>
            </a:r>
            <a:r>
              <a:rPr sz="3200" spc="204" dirty="0">
                <a:solidFill>
                  <a:srgbClr val="000000"/>
                </a:solidFill>
                <a:latin typeface="Arial"/>
                <a:cs typeface="Arial"/>
              </a:rPr>
              <a:t>mA </a:t>
            </a:r>
            <a:r>
              <a:rPr sz="3200" b="0" spc="-245" dirty="0">
                <a:solidFill>
                  <a:srgbClr val="000000"/>
                </a:solidFill>
                <a:latin typeface="Trebuchet MS"/>
                <a:cs typeface="Trebuchet MS"/>
              </a:rPr>
              <a:t>arasında  </a:t>
            </a:r>
            <a:r>
              <a:rPr sz="3200" b="0" spc="-240" dirty="0">
                <a:solidFill>
                  <a:srgbClr val="000000"/>
                </a:solidFill>
                <a:latin typeface="Trebuchet MS"/>
                <a:cs typeface="Trebuchet MS"/>
              </a:rPr>
              <a:t>de</a:t>
            </a:r>
            <a:r>
              <a:rPr sz="3200" b="0" spc="-240" dirty="0">
                <a:solidFill>
                  <a:srgbClr val="000000"/>
                </a:solidFill>
                <a:latin typeface="Arial"/>
                <a:cs typeface="Arial"/>
              </a:rPr>
              <a:t>ğ</a:t>
            </a:r>
            <a:r>
              <a:rPr sz="3200" b="0" spc="-240" dirty="0">
                <a:solidFill>
                  <a:srgbClr val="000000"/>
                </a:solidFill>
                <a:latin typeface="Trebuchet MS"/>
                <a:cs typeface="Trebuchet MS"/>
              </a:rPr>
              <a:t>işir.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73836" y="0"/>
            <a:ext cx="5886450" cy="1365250"/>
            <a:chOff x="973836" y="0"/>
            <a:chExt cx="5886450" cy="1365250"/>
          </a:xfrm>
        </p:grpSpPr>
        <p:sp>
          <p:nvSpPr>
            <p:cNvPr id="3" name="object 3"/>
            <p:cNvSpPr/>
            <p:nvPr/>
          </p:nvSpPr>
          <p:spPr>
            <a:xfrm>
              <a:off x="973836" y="0"/>
              <a:ext cx="2038350" cy="1338834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06752" y="10667"/>
              <a:ext cx="959358" cy="135407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360675" y="0"/>
              <a:ext cx="3929634" cy="1338834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84876" y="0"/>
              <a:ext cx="1194053" cy="1338834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873495" y="0"/>
              <a:ext cx="986790" cy="1338834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1364741" y="159765"/>
            <a:ext cx="510794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120" dirty="0"/>
              <a:t>END</a:t>
            </a:r>
            <a:r>
              <a:rPr sz="4800" b="0" spc="120" dirty="0">
                <a:latin typeface="Arial"/>
                <a:cs typeface="Arial"/>
              </a:rPr>
              <a:t>İ</a:t>
            </a:r>
            <a:r>
              <a:rPr sz="4800" spc="120" dirty="0"/>
              <a:t>KASYONLARI</a:t>
            </a:r>
            <a:endParaRPr sz="4800">
              <a:latin typeface="Arial"/>
              <a:cs typeface="Arial"/>
            </a:endParaRPr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550035" indent="-283845">
              <a:lnSpc>
                <a:spcPct val="100000"/>
              </a:lnSpc>
              <a:spcBef>
                <a:spcPts val="705"/>
              </a:spcBef>
              <a:buClr>
                <a:srgbClr val="3891A7"/>
              </a:buClr>
              <a:buSzPct val="78846"/>
              <a:buFont typeface="Wingdings"/>
              <a:buChar char=""/>
              <a:tabLst>
                <a:tab pos="1551305" algn="l"/>
              </a:tabLst>
            </a:pPr>
            <a:r>
              <a:rPr sz="2600" spc="-125" dirty="0"/>
              <a:t>Endikasyonları </a:t>
            </a:r>
            <a:r>
              <a:rPr sz="2600" spc="-204" dirty="0"/>
              <a:t>a</a:t>
            </a:r>
            <a:r>
              <a:rPr sz="2600" spc="-204" dirty="0">
                <a:latin typeface="Arial"/>
                <a:cs typeface="Arial"/>
              </a:rPr>
              <a:t>ğ</a:t>
            </a:r>
            <a:r>
              <a:rPr sz="2600" spc="-204" dirty="0"/>
              <a:t>rı, </a:t>
            </a:r>
            <a:r>
              <a:rPr sz="2600" spc="-100" dirty="0"/>
              <a:t>ödem </a:t>
            </a:r>
            <a:r>
              <a:rPr sz="2600" spc="-180" dirty="0"/>
              <a:t>ve </a:t>
            </a:r>
            <a:r>
              <a:rPr sz="2600" spc="-125" dirty="0"/>
              <a:t>kas</a:t>
            </a:r>
            <a:r>
              <a:rPr sz="2600" spc="-25" dirty="0"/>
              <a:t> </a:t>
            </a:r>
            <a:r>
              <a:rPr sz="2600" spc="-160" dirty="0"/>
              <a:t>rehabilitasyonudur.</a:t>
            </a:r>
            <a:endParaRPr sz="2600">
              <a:latin typeface="Arial"/>
              <a:cs typeface="Arial"/>
            </a:endParaRPr>
          </a:p>
          <a:p>
            <a:pPr marL="1550035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8846"/>
              <a:buFont typeface="Wingdings"/>
              <a:buChar char=""/>
              <a:tabLst>
                <a:tab pos="1551305" algn="l"/>
              </a:tabLst>
            </a:pPr>
            <a:r>
              <a:rPr sz="2600" spc="-120" dirty="0">
                <a:latin typeface="Arial"/>
                <a:cs typeface="Arial"/>
              </a:rPr>
              <a:t>İ</a:t>
            </a:r>
            <a:r>
              <a:rPr sz="2600" spc="-120" dirty="0"/>
              <a:t>nkontinans</a:t>
            </a:r>
            <a:endParaRPr sz="2600">
              <a:latin typeface="Arial"/>
              <a:cs typeface="Arial"/>
            </a:endParaRPr>
          </a:p>
          <a:p>
            <a:pPr marL="1550035" indent="-283845">
              <a:lnSpc>
                <a:spcPct val="100000"/>
              </a:lnSpc>
              <a:spcBef>
                <a:spcPts val="650"/>
              </a:spcBef>
              <a:buClr>
                <a:srgbClr val="3891A7"/>
              </a:buClr>
              <a:buSzPct val="78846"/>
              <a:buFont typeface="Wingdings"/>
              <a:buChar char=""/>
              <a:tabLst>
                <a:tab pos="1551305" algn="l"/>
              </a:tabLst>
            </a:pPr>
            <a:r>
              <a:rPr sz="2600" spc="-60" dirty="0"/>
              <a:t>Osteoartrit</a:t>
            </a:r>
            <a:endParaRPr sz="2600"/>
          </a:p>
          <a:p>
            <a:pPr marL="1550035" indent="-283845">
              <a:lnSpc>
                <a:spcPct val="100000"/>
              </a:lnSpc>
              <a:spcBef>
                <a:spcPts val="555"/>
              </a:spcBef>
              <a:buClr>
                <a:srgbClr val="3891A7"/>
              </a:buClr>
              <a:buSzPct val="78846"/>
              <a:buFont typeface="Wingdings"/>
              <a:buChar char=""/>
              <a:tabLst>
                <a:tab pos="1551305" algn="l"/>
              </a:tabLst>
            </a:pPr>
            <a:r>
              <a:rPr sz="2600" spc="-125" dirty="0"/>
              <a:t>Bel</a:t>
            </a:r>
            <a:r>
              <a:rPr sz="2600" spc="-65" dirty="0"/>
              <a:t> </a:t>
            </a:r>
            <a:r>
              <a:rPr sz="2600" spc="-145" dirty="0"/>
              <a:t>a</a:t>
            </a:r>
            <a:r>
              <a:rPr sz="2600" spc="-145" dirty="0">
                <a:latin typeface="Arial"/>
                <a:cs typeface="Arial"/>
              </a:rPr>
              <a:t>ğ</a:t>
            </a:r>
            <a:r>
              <a:rPr sz="2600" spc="-145" dirty="0"/>
              <a:t>rısı</a:t>
            </a:r>
            <a:endParaRPr sz="2600">
              <a:latin typeface="Arial"/>
              <a:cs typeface="Arial"/>
            </a:endParaRPr>
          </a:p>
          <a:p>
            <a:pPr marL="1550035" indent="-283845">
              <a:lnSpc>
                <a:spcPct val="100000"/>
              </a:lnSpc>
              <a:spcBef>
                <a:spcPts val="645"/>
              </a:spcBef>
              <a:buClr>
                <a:srgbClr val="3891A7"/>
              </a:buClr>
              <a:buSzPct val="78846"/>
              <a:buFont typeface="Wingdings"/>
              <a:buChar char=""/>
              <a:tabLst>
                <a:tab pos="1551305" algn="l"/>
              </a:tabLst>
            </a:pPr>
            <a:r>
              <a:rPr sz="2600" spc="-35" dirty="0"/>
              <a:t>Kırık</a:t>
            </a:r>
            <a:r>
              <a:rPr sz="2600" spc="-80" dirty="0"/>
              <a:t> </a:t>
            </a:r>
            <a:r>
              <a:rPr sz="2600" spc="-150" dirty="0"/>
              <a:t>iyileşmesi</a:t>
            </a:r>
            <a:endParaRPr sz="2600"/>
          </a:p>
          <a:p>
            <a:pPr marL="1550035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8846"/>
              <a:buFont typeface="Wingdings"/>
              <a:buChar char=""/>
              <a:tabLst>
                <a:tab pos="1551305" algn="l"/>
              </a:tabLst>
            </a:pPr>
            <a:r>
              <a:rPr sz="2600" spc="-145" dirty="0"/>
              <a:t>Yumuşak </a:t>
            </a:r>
            <a:r>
              <a:rPr sz="2600" spc="-65" dirty="0"/>
              <a:t>doku</a:t>
            </a:r>
            <a:r>
              <a:rPr sz="2600" spc="-5" dirty="0"/>
              <a:t> </a:t>
            </a:r>
            <a:r>
              <a:rPr sz="2600" spc="-170" dirty="0"/>
              <a:t>yaralanması</a:t>
            </a:r>
            <a:endParaRPr sz="2600"/>
          </a:p>
          <a:p>
            <a:pPr marL="1550035" indent="-283845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78846"/>
              <a:buFont typeface="Wingdings"/>
              <a:buChar char=""/>
              <a:tabLst>
                <a:tab pos="1551305" algn="l"/>
              </a:tabLst>
            </a:pPr>
            <a:r>
              <a:rPr sz="2600" spc="-120" dirty="0"/>
              <a:t>Kas-iskelet </a:t>
            </a:r>
            <a:r>
              <a:rPr sz="2600" spc="-135" dirty="0"/>
              <a:t>sistemi</a:t>
            </a:r>
            <a:r>
              <a:rPr sz="2600" dirty="0"/>
              <a:t> </a:t>
            </a:r>
            <a:r>
              <a:rPr sz="2600" spc="-125" dirty="0"/>
              <a:t>problemleri</a:t>
            </a:r>
            <a:endParaRPr sz="2600"/>
          </a:p>
          <a:p>
            <a:pPr marL="1550035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8846"/>
              <a:buFont typeface="Wingdings"/>
              <a:buChar char=""/>
              <a:tabLst>
                <a:tab pos="1551305" algn="l"/>
              </a:tabLst>
            </a:pPr>
            <a:r>
              <a:rPr sz="2600" spc="-130" dirty="0"/>
              <a:t>Epikondilit</a:t>
            </a:r>
            <a:endParaRPr sz="2600"/>
          </a:p>
          <a:p>
            <a:pPr marL="1550035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8846"/>
              <a:buFont typeface="Wingdings"/>
              <a:buChar char=""/>
              <a:tabLst>
                <a:tab pos="1551305" algn="l"/>
              </a:tabLst>
            </a:pPr>
            <a:r>
              <a:rPr sz="2600" spc="-180" dirty="0"/>
              <a:t>Siyatalji-Miyalji</a:t>
            </a:r>
            <a:endParaRPr sz="2600"/>
          </a:p>
          <a:p>
            <a:pPr marL="1550035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8846"/>
              <a:buFont typeface="Wingdings"/>
              <a:buChar char=""/>
              <a:tabLst>
                <a:tab pos="1551305" algn="l"/>
              </a:tabLst>
            </a:pPr>
            <a:r>
              <a:rPr sz="2600" spc="-120" dirty="0"/>
              <a:t>Multiple </a:t>
            </a:r>
            <a:r>
              <a:rPr sz="2600" spc="-160" dirty="0"/>
              <a:t>Skleroz’da</a:t>
            </a:r>
            <a:r>
              <a:rPr sz="2600" spc="-50" dirty="0"/>
              <a:t> </a:t>
            </a:r>
            <a:r>
              <a:rPr sz="2600" spc="-135" dirty="0"/>
              <a:t>hiperrefleksi</a:t>
            </a:r>
            <a:endParaRPr sz="2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64336" y="320040"/>
            <a:ext cx="7077075" cy="1238250"/>
            <a:chOff x="1164336" y="320040"/>
            <a:chExt cx="7077075" cy="1238250"/>
          </a:xfrm>
        </p:grpSpPr>
        <p:sp>
          <p:nvSpPr>
            <p:cNvPr id="3" name="object 3"/>
            <p:cNvSpPr/>
            <p:nvPr/>
          </p:nvSpPr>
          <p:spPr>
            <a:xfrm>
              <a:off x="1164336" y="320040"/>
              <a:ext cx="3633978" cy="121386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075175" y="344424"/>
              <a:ext cx="860298" cy="121386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212336" y="320040"/>
              <a:ext cx="4028694" cy="121386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514602" y="477138"/>
            <a:ext cx="638111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95" dirty="0"/>
              <a:t>KONTREND</a:t>
            </a:r>
            <a:r>
              <a:rPr sz="4300" b="0" spc="95" dirty="0">
                <a:latin typeface="Arial"/>
                <a:cs typeface="Arial"/>
              </a:rPr>
              <a:t>İ</a:t>
            </a:r>
            <a:r>
              <a:rPr sz="4300" spc="95" dirty="0"/>
              <a:t>KASYONLARI</a:t>
            </a:r>
            <a:endParaRPr sz="4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18666" y="1448561"/>
            <a:ext cx="7210425" cy="48266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95910" marR="5080" indent="-283845">
              <a:lnSpc>
                <a:spcPct val="100000"/>
              </a:lnSpc>
              <a:spcBef>
                <a:spcPts val="95"/>
              </a:spcBef>
              <a:buClr>
                <a:srgbClr val="3891A7"/>
              </a:buClr>
              <a:buSzPct val="80357"/>
              <a:buFont typeface="Wingdings"/>
              <a:buChar char=""/>
              <a:tabLst>
                <a:tab pos="296545" algn="l"/>
              </a:tabLst>
            </a:pPr>
            <a:r>
              <a:rPr sz="2800" spc="-145" dirty="0">
                <a:latin typeface="Trebuchet MS"/>
                <a:cs typeface="Trebuchet MS"/>
              </a:rPr>
              <a:t>Hamilelik </a:t>
            </a:r>
            <a:r>
              <a:rPr sz="2800" spc="-140" dirty="0">
                <a:latin typeface="Trebuchet MS"/>
                <a:cs typeface="Trebuchet MS"/>
              </a:rPr>
              <a:t>döneminde </a:t>
            </a:r>
            <a:r>
              <a:rPr sz="2800" spc="-195" dirty="0">
                <a:latin typeface="Trebuchet MS"/>
                <a:cs typeface="Trebuchet MS"/>
              </a:rPr>
              <a:t>abdominal, </a:t>
            </a:r>
            <a:r>
              <a:rPr sz="2800" spc="-140" dirty="0">
                <a:latin typeface="Trebuchet MS"/>
                <a:cs typeface="Trebuchet MS"/>
              </a:rPr>
              <a:t>lumbosakral </a:t>
            </a:r>
            <a:r>
              <a:rPr sz="2800" spc="-200" dirty="0">
                <a:latin typeface="Trebuchet MS"/>
                <a:cs typeface="Trebuchet MS"/>
              </a:rPr>
              <a:t>ve  </a:t>
            </a:r>
            <a:r>
              <a:rPr sz="2800" spc="-165" dirty="0">
                <a:latin typeface="Trebuchet MS"/>
                <a:cs typeface="Trebuchet MS"/>
              </a:rPr>
              <a:t>pelvik</a:t>
            </a:r>
            <a:r>
              <a:rPr sz="2800" spc="-85" dirty="0">
                <a:latin typeface="Trebuchet MS"/>
                <a:cs typeface="Trebuchet MS"/>
              </a:rPr>
              <a:t> </a:t>
            </a:r>
            <a:r>
              <a:rPr sz="2800" spc="-150" dirty="0">
                <a:latin typeface="Trebuchet MS"/>
                <a:cs typeface="Trebuchet MS"/>
              </a:rPr>
              <a:t>bölge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357"/>
              <a:buFont typeface="Wingdings"/>
              <a:buChar char=""/>
              <a:tabLst>
                <a:tab pos="296545" algn="l"/>
              </a:tabLst>
            </a:pPr>
            <a:r>
              <a:rPr sz="2800" spc="-90" dirty="0">
                <a:latin typeface="Trebuchet MS"/>
                <a:cs typeface="Trebuchet MS"/>
              </a:rPr>
              <a:t>Hemorojik </a:t>
            </a:r>
            <a:r>
              <a:rPr sz="2800" spc="-150" dirty="0">
                <a:latin typeface="Trebuchet MS"/>
                <a:cs typeface="Trebuchet MS"/>
              </a:rPr>
              <a:t>bölge</a:t>
            </a:r>
            <a:r>
              <a:rPr sz="2800" spc="-40" dirty="0">
                <a:latin typeface="Trebuchet MS"/>
                <a:cs typeface="Trebuchet MS"/>
              </a:rPr>
              <a:t> </a:t>
            </a:r>
            <a:r>
              <a:rPr sz="2800" spc="-140" dirty="0">
                <a:latin typeface="Trebuchet MS"/>
                <a:cs typeface="Trebuchet MS"/>
              </a:rPr>
              <a:t>üzerine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555"/>
              </a:spcBef>
              <a:buClr>
                <a:srgbClr val="3891A7"/>
              </a:buClr>
              <a:buSzPct val="80357"/>
              <a:buFont typeface="Wingdings"/>
              <a:buChar char=""/>
              <a:tabLst>
                <a:tab pos="296545" algn="l"/>
              </a:tabLst>
            </a:pPr>
            <a:r>
              <a:rPr sz="2800" spc="-120" dirty="0">
                <a:latin typeface="Trebuchet MS"/>
                <a:cs typeface="Trebuchet MS"/>
              </a:rPr>
              <a:t>Elektronik </a:t>
            </a:r>
            <a:r>
              <a:rPr sz="2800" spc="-195" dirty="0">
                <a:latin typeface="Trebuchet MS"/>
                <a:cs typeface="Trebuchet MS"/>
              </a:rPr>
              <a:t>implant</a:t>
            </a:r>
            <a:r>
              <a:rPr sz="2800" dirty="0">
                <a:latin typeface="Trebuchet MS"/>
                <a:cs typeface="Trebuchet MS"/>
              </a:rPr>
              <a:t> </a:t>
            </a:r>
            <a:r>
              <a:rPr sz="2800" spc="-185" dirty="0">
                <a:latin typeface="Trebuchet MS"/>
                <a:cs typeface="Trebuchet MS"/>
              </a:rPr>
              <a:t>varlı</a:t>
            </a:r>
            <a:r>
              <a:rPr sz="2800" spc="-185" dirty="0">
                <a:latin typeface="Arial"/>
                <a:cs typeface="Arial"/>
              </a:rPr>
              <a:t>ğ</a:t>
            </a:r>
            <a:r>
              <a:rPr sz="2800" spc="-185" dirty="0">
                <a:latin typeface="Trebuchet MS"/>
                <a:cs typeface="Trebuchet MS"/>
              </a:rPr>
              <a:t>ında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650"/>
              </a:spcBef>
              <a:buClr>
                <a:srgbClr val="3891A7"/>
              </a:buClr>
              <a:buSzPct val="80357"/>
              <a:buFont typeface="Wingdings"/>
              <a:buChar char=""/>
              <a:tabLst>
                <a:tab pos="296545" algn="l"/>
              </a:tabLst>
            </a:pPr>
            <a:r>
              <a:rPr sz="2800" spc="-95" dirty="0">
                <a:latin typeface="Trebuchet MS"/>
                <a:cs typeface="Trebuchet MS"/>
              </a:rPr>
              <a:t>Arterial </a:t>
            </a:r>
            <a:r>
              <a:rPr sz="2800" spc="-200" dirty="0">
                <a:latin typeface="Trebuchet MS"/>
                <a:cs typeface="Trebuchet MS"/>
              </a:rPr>
              <a:t>ve </a:t>
            </a:r>
            <a:r>
              <a:rPr sz="2800" spc="-130" dirty="0">
                <a:latin typeface="Trebuchet MS"/>
                <a:cs typeface="Trebuchet MS"/>
              </a:rPr>
              <a:t>venöz </a:t>
            </a:r>
            <a:r>
              <a:rPr sz="2800" spc="-100" dirty="0">
                <a:latin typeface="Trebuchet MS"/>
                <a:cs typeface="Trebuchet MS"/>
              </a:rPr>
              <a:t>trombus</a:t>
            </a:r>
            <a:r>
              <a:rPr sz="2800" spc="175" dirty="0">
                <a:latin typeface="Trebuchet MS"/>
                <a:cs typeface="Trebuchet MS"/>
              </a:rPr>
              <a:t> </a:t>
            </a:r>
            <a:r>
              <a:rPr sz="2800" spc="-145" dirty="0">
                <a:latin typeface="Trebuchet MS"/>
                <a:cs typeface="Trebuchet MS"/>
              </a:rPr>
              <a:t>bölgesi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357"/>
              <a:buFont typeface="Wingdings"/>
              <a:buChar char=""/>
              <a:tabLst>
                <a:tab pos="296545" algn="l"/>
              </a:tabLst>
            </a:pPr>
            <a:r>
              <a:rPr sz="2800" spc="-140" dirty="0">
                <a:latin typeface="Trebuchet MS"/>
                <a:cs typeface="Trebuchet MS"/>
              </a:rPr>
              <a:t>Malign </a:t>
            </a:r>
            <a:r>
              <a:rPr sz="2800" spc="-85" dirty="0">
                <a:latin typeface="Trebuchet MS"/>
                <a:cs typeface="Trebuchet MS"/>
              </a:rPr>
              <a:t>tümör </a:t>
            </a:r>
            <a:r>
              <a:rPr sz="2800" spc="-145" dirty="0">
                <a:latin typeface="Trebuchet MS"/>
                <a:cs typeface="Trebuchet MS"/>
              </a:rPr>
              <a:t>bölgesi </a:t>
            </a:r>
            <a:r>
              <a:rPr sz="2800" spc="-200" dirty="0">
                <a:latin typeface="Trebuchet MS"/>
                <a:cs typeface="Trebuchet MS"/>
              </a:rPr>
              <a:t>ve</a:t>
            </a:r>
            <a:r>
              <a:rPr sz="2800" spc="114" dirty="0">
                <a:latin typeface="Trebuchet MS"/>
                <a:cs typeface="Trebuchet MS"/>
              </a:rPr>
              <a:t> </a:t>
            </a:r>
            <a:r>
              <a:rPr sz="2800" spc="-150" dirty="0">
                <a:latin typeface="Trebuchet MS"/>
                <a:cs typeface="Trebuchet MS"/>
              </a:rPr>
              <a:t>çevresi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357"/>
              <a:buFont typeface="Wingdings"/>
              <a:buChar char=""/>
              <a:tabLst>
                <a:tab pos="296545" algn="l"/>
              </a:tabLst>
            </a:pPr>
            <a:r>
              <a:rPr sz="2800" spc="-130" dirty="0">
                <a:latin typeface="Trebuchet MS"/>
                <a:cs typeface="Trebuchet MS"/>
              </a:rPr>
              <a:t>Hipotansiyon,</a:t>
            </a:r>
            <a:r>
              <a:rPr sz="2800" spc="-340" dirty="0">
                <a:latin typeface="Trebuchet MS"/>
                <a:cs typeface="Trebuchet MS"/>
              </a:rPr>
              <a:t> </a:t>
            </a:r>
            <a:r>
              <a:rPr sz="2800" spc="-135" dirty="0">
                <a:latin typeface="Trebuchet MS"/>
                <a:cs typeface="Trebuchet MS"/>
              </a:rPr>
              <a:t>hipertansiyon</a:t>
            </a:r>
            <a:endParaRPr sz="2800">
              <a:latin typeface="Trebuchet MS"/>
              <a:cs typeface="Trebuchet MS"/>
            </a:endParaRPr>
          </a:p>
          <a:p>
            <a:pPr marL="295910" indent="-283845">
              <a:lnSpc>
                <a:spcPct val="100000"/>
              </a:lnSpc>
              <a:spcBef>
                <a:spcPts val="555"/>
              </a:spcBef>
              <a:buClr>
                <a:srgbClr val="3891A7"/>
              </a:buClr>
              <a:buSzPct val="80357"/>
              <a:buFont typeface="Wingdings"/>
              <a:buChar char=""/>
              <a:tabLst>
                <a:tab pos="296545" algn="l"/>
              </a:tabLst>
            </a:pPr>
            <a:r>
              <a:rPr sz="2800" spc="-114" dirty="0">
                <a:latin typeface="Trebuchet MS"/>
                <a:cs typeface="Trebuchet MS"/>
              </a:rPr>
              <a:t>Vücut </a:t>
            </a:r>
            <a:r>
              <a:rPr sz="2800" spc="-145" dirty="0">
                <a:latin typeface="Trebuchet MS"/>
                <a:cs typeface="Trebuchet MS"/>
              </a:rPr>
              <a:t>ısısının </a:t>
            </a:r>
            <a:r>
              <a:rPr sz="2800" spc="-170" dirty="0">
                <a:latin typeface="Trebuchet MS"/>
                <a:cs typeface="Trebuchet MS"/>
              </a:rPr>
              <a:t>arttı</a:t>
            </a:r>
            <a:r>
              <a:rPr sz="2800" spc="-170" dirty="0">
                <a:latin typeface="Arial"/>
                <a:cs typeface="Arial"/>
              </a:rPr>
              <a:t>ğ</a:t>
            </a:r>
            <a:r>
              <a:rPr sz="2800" spc="-170" dirty="0">
                <a:latin typeface="Trebuchet MS"/>
                <a:cs typeface="Trebuchet MS"/>
              </a:rPr>
              <a:t>ı</a:t>
            </a:r>
            <a:r>
              <a:rPr sz="2800" spc="40" dirty="0">
                <a:latin typeface="Trebuchet MS"/>
                <a:cs typeface="Trebuchet MS"/>
              </a:rPr>
              <a:t> </a:t>
            </a:r>
            <a:r>
              <a:rPr sz="2800" spc="-130" dirty="0">
                <a:latin typeface="Trebuchet MS"/>
                <a:cs typeface="Trebuchet MS"/>
              </a:rPr>
              <a:t>durumlar</a:t>
            </a:r>
            <a:endParaRPr sz="2800">
              <a:latin typeface="Trebuchet MS"/>
              <a:cs typeface="Trebuchet MS"/>
            </a:endParaRPr>
          </a:p>
          <a:p>
            <a:pPr marL="295910" marR="822325" indent="-283845">
              <a:lnSpc>
                <a:spcPct val="100000"/>
              </a:lnSpc>
              <a:spcBef>
                <a:spcPts val="645"/>
              </a:spcBef>
              <a:buClr>
                <a:srgbClr val="3891A7"/>
              </a:buClr>
              <a:buSzPct val="80357"/>
              <a:buFont typeface="Wingdings"/>
              <a:buChar char=""/>
              <a:tabLst>
                <a:tab pos="296545" algn="l"/>
              </a:tabLst>
            </a:pPr>
            <a:r>
              <a:rPr sz="2800" spc="-165" dirty="0">
                <a:latin typeface="Trebuchet MS"/>
                <a:cs typeface="Trebuchet MS"/>
              </a:rPr>
              <a:t>Torakal geçiş </a:t>
            </a:r>
            <a:r>
              <a:rPr sz="2800" spc="-175" dirty="0">
                <a:latin typeface="Trebuchet MS"/>
                <a:cs typeface="Trebuchet MS"/>
              </a:rPr>
              <a:t>bölgesi: </a:t>
            </a:r>
            <a:r>
              <a:rPr sz="2800" spc="-85" dirty="0">
                <a:latin typeface="Trebuchet MS"/>
                <a:cs typeface="Trebuchet MS"/>
              </a:rPr>
              <a:t>Aritmi </a:t>
            </a:r>
            <a:r>
              <a:rPr sz="2800" spc="-200" dirty="0">
                <a:latin typeface="Trebuchet MS"/>
                <a:cs typeface="Trebuchet MS"/>
              </a:rPr>
              <a:t>ve</a:t>
            </a:r>
            <a:r>
              <a:rPr sz="2800" spc="-295" dirty="0">
                <a:latin typeface="Trebuchet MS"/>
                <a:cs typeface="Trebuchet MS"/>
              </a:rPr>
              <a:t> </a:t>
            </a:r>
            <a:r>
              <a:rPr sz="2800" spc="-165" dirty="0">
                <a:latin typeface="Trebuchet MS"/>
                <a:cs typeface="Trebuchet MS"/>
              </a:rPr>
              <a:t>fibrilasyona  </a:t>
            </a:r>
            <a:r>
              <a:rPr sz="2800" spc="-155" dirty="0">
                <a:latin typeface="Trebuchet MS"/>
                <a:cs typeface="Trebuchet MS"/>
              </a:rPr>
              <a:t>neden</a:t>
            </a:r>
            <a:r>
              <a:rPr sz="2800" spc="-85" dirty="0">
                <a:latin typeface="Trebuchet MS"/>
                <a:cs typeface="Trebuchet MS"/>
              </a:rPr>
              <a:t> </a:t>
            </a:r>
            <a:r>
              <a:rPr sz="2800" spc="-210" dirty="0">
                <a:latin typeface="Trebuchet MS"/>
                <a:cs typeface="Trebuchet MS"/>
              </a:rPr>
              <a:t>olabilir.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7196" y="373379"/>
            <a:ext cx="7605522" cy="113461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519811"/>
            <a:ext cx="68249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5" dirty="0">
                <a:latin typeface="Arial"/>
                <a:cs typeface="Arial"/>
              </a:rPr>
              <a:t>Avantajları </a:t>
            </a:r>
            <a:r>
              <a:rPr sz="4000" spc="-155" dirty="0">
                <a:latin typeface="Arial"/>
                <a:cs typeface="Arial"/>
              </a:rPr>
              <a:t>ve</a:t>
            </a:r>
            <a:r>
              <a:rPr sz="4000" spc="-250" dirty="0">
                <a:latin typeface="Arial"/>
                <a:cs typeface="Arial"/>
              </a:rPr>
              <a:t> </a:t>
            </a:r>
            <a:r>
              <a:rPr sz="4000" spc="-10" dirty="0">
                <a:latin typeface="Arial"/>
                <a:cs typeface="Arial"/>
              </a:rPr>
              <a:t>Dezavantajları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3048" rIns="0" bIns="0" rtlCol="0">
            <a:spAutoFit/>
          </a:bodyPr>
          <a:lstStyle/>
          <a:p>
            <a:pPr marL="1550035" marR="5080" indent="-283845">
              <a:lnSpc>
                <a:spcPct val="100000"/>
              </a:lnSpc>
              <a:spcBef>
                <a:spcPts val="105"/>
              </a:spcBef>
            </a:pPr>
            <a:r>
              <a:rPr spc="-220" dirty="0">
                <a:solidFill>
                  <a:srgbClr val="FF0000"/>
                </a:solidFill>
              </a:rPr>
              <a:t>Anavtajları:</a:t>
            </a:r>
            <a:r>
              <a:rPr spc="-220" dirty="0"/>
              <a:t>Yanık </a:t>
            </a:r>
            <a:r>
              <a:rPr spc="-150" dirty="0"/>
              <a:t>oluşma </a:t>
            </a:r>
            <a:r>
              <a:rPr spc="-110" dirty="0"/>
              <a:t>riski </a:t>
            </a:r>
            <a:r>
              <a:rPr spc="-200" dirty="0"/>
              <a:t>yoktur. </a:t>
            </a:r>
            <a:r>
              <a:rPr spc="-80" dirty="0"/>
              <a:t>Bu  </a:t>
            </a:r>
            <a:r>
              <a:rPr spc="-220" dirty="0"/>
              <a:t>sayede </a:t>
            </a:r>
            <a:r>
              <a:rPr spc="-155" dirty="0"/>
              <a:t>duyu </a:t>
            </a:r>
            <a:r>
              <a:rPr spc="-130" dirty="0"/>
              <a:t>kusurunda </a:t>
            </a:r>
            <a:r>
              <a:rPr spc="-245" dirty="0"/>
              <a:t>uygulanabilir. </a:t>
            </a:r>
            <a:r>
              <a:rPr spc="10" dirty="0"/>
              <a:t>Deri  </a:t>
            </a:r>
            <a:r>
              <a:rPr spc="-165" dirty="0"/>
              <a:t>rezistansını </a:t>
            </a:r>
            <a:r>
              <a:rPr spc="-240" dirty="0"/>
              <a:t>azalttı</a:t>
            </a:r>
            <a:r>
              <a:rPr spc="-240" dirty="0">
                <a:latin typeface="Arial"/>
                <a:cs typeface="Arial"/>
              </a:rPr>
              <a:t>ğ</a:t>
            </a:r>
            <a:r>
              <a:rPr spc="-240" dirty="0"/>
              <a:t>ı </a:t>
            </a:r>
            <a:r>
              <a:rPr spc="-190" dirty="0"/>
              <a:t>için </a:t>
            </a:r>
            <a:r>
              <a:rPr spc="-180" dirty="0"/>
              <a:t>uygulanırken </a:t>
            </a:r>
            <a:r>
              <a:rPr spc="-190" dirty="0"/>
              <a:t>a</a:t>
            </a:r>
            <a:r>
              <a:rPr spc="-190" dirty="0">
                <a:latin typeface="Arial"/>
                <a:cs typeface="Arial"/>
              </a:rPr>
              <a:t>ğ</a:t>
            </a:r>
            <a:r>
              <a:rPr spc="-190" dirty="0"/>
              <a:t>rı  </a:t>
            </a:r>
            <a:r>
              <a:rPr spc="-229" dirty="0"/>
              <a:t>yapmaz.Vakumla </a:t>
            </a:r>
            <a:r>
              <a:rPr spc="-215" dirty="0"/>
              <a:t>kullanabilme </a:t>
            </a:r>
            <a:r>
              <a:rPr spc="-190" dirty="0"/>
              <a:t>özelli</a:t>
            </a:r>
            <a:r>
              <a:rPr spc="-190" dirty="0">
                <a:latin typeface="Arial"/>
                <a:cs typeface="Arial"/>
              </a:rPr>
              <a:t>ğ</a:t>
            </a:r>
            <a:r>
              <a:rPr spc="-190" dirty="0"/>
              <a:t>i  </a:t>
            </a:r>
            <a:r>
              <a:rPr spc="-235" dirty="0"/>
              <a:t>vardır.</a:t>
            </a:r>
          </a:p>
          <a:p>
            <a:pPr marL="1550035" marR="839469" indent="-283845">
              <a:lnSpc>
                <a:spcPct val="100000"/>
              </a:lnSpc>
              <a:spcBef>
                <a:spcPts val="600"/>
              </a:spcBef>
            </a:pPr>
            <a:r>
              <a:rPr spc="-170" dirty="0">
                <a:solidFill>
                  <a:srgbClr val="FF0000"/>
                </a:solidFill>
              </a:rPr>
              <a:t>Dezavantajları:</a:t>
            </a:r>
            <a:r>
              <a:rPr spc="-170" dirty="0"/>
              <a:t>Denerve </a:t>
            </a:r>
            <a:r>
              <a:rPr spc="-175" dirty="0"/>
              <a:t>kasları </a:t>
            </a:r>
            <a:r>
              <a:rPr spc="-180" dirty="0"/>
              <a:t>stimüle  </a:t>
            </a:r>
            <a:r>
              <a:rPr spc="-220" dirty="0"/>
              <a:t>etmez.Termal </a:t>
            </a:r>
            <a:r>
              <a:rPr spc="-180" dirty="0"/>
              <a:t>etki</a:t>
            </a:r>
            <a:r>
              <a:rPr spc="35" dirty="0"/>
              <a:t> </a:t>
            </a:r>
            <a:r>
              <a:rPr spc="-145" dirty="0"/>
              <a:t>oluşturmaz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2896" y="210311"/>
            <a:ext cx="4594860" cy="152095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14602" y="409778"/>
            <a:ext cx="3716654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225" dirty="0"/>
              <a:t>KAYNAK</a:t>
            </a:r>
            <a:r>
              <a:rPr spc="200" dirty="0"/>
              <a:t>Ç</a:t>
            </a:r>
            <a:r>
              <a:rPr spc="325" dirty="0"/>
              <a:t>A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96897" y="1464690"/>
            <a:ext cx="7245350" cy="25412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03530" indent="-291465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6562"/>
              <a:buFont typeface="Wingdings"/>
              <a:buChar char=""/>
              <a:tabLst>
                <a:tab pos="304165" algn="l"/>
              </a:tabLst>
            </a:pPr>
            <a:r>
              <a:rPr sz="3200" u="heavy" spc="-260" dirty="0">
                <a:solidFill>
                  <a:srgbClr val="8DC664"/>
                </a:solidFill>
                <a:uFill>
                  <a:solidFill>
                    <a:srgbClr val="8DC664"/>
                  </a:solidFill>
                </a:uFill>
                <a:latin typeface="Trebuchet MS"/>
                <a:cs typeface="Trebuchet MS"/>
                <a:hlinkClick r:id="rId3"/>
              </a:rPr>
              <a:t>https://www.researchgate.net/publication/</a:t>
            </a:r>
            <a:endParaRPr sz="3200">
              <a:latin typeface="Trebuchet MS"/>
              <a:cs typeface="Trebuchet MS"/>
            </a:endParaRPr>
          </a:p>
          <a:p>
            <a:pPr marL="295910">
              <a:lnSpc>
                <a:spcPct val="100000"/>
              </a:lnSpc>
            </a:pPr>
            <a:r>
              <a:rPr sz="3200" u="heavy" spc="-85" dirty="0">
                <a:solidFill>
                  <a:srgbClr val="8DC664"/>
                </a:solidFill>
                <a:uFill>
                  <a:solidFill>
                    <a:srgbClr val="8DC664"/>
                  </a:solidFill>
                </a:uFill>
                <a:latin typeface="Trebuchet MS"/>
                <a:cs typeface="Trebuchet MS"/>
                <a:hlinkClick r:id="rId3"/>
              </a:rPr>
              <a:t>289531825_Orta_Frekansli_Akimlar</a:t>
            </a:r>
            <a:endParaRPr sz="3200">
              <a:latin typeface="Trebuchet MS"/>
              <a:cs typeface="Trebuchet MS"/>
            </a:endParaRPr>
          </a:p>
          <a:p>
            <a:pPr marL="303530" indent="-29146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6562"/>
              <a:buFont typeface="Wingdings"/>
              <a:buChar char=""/>
              <a:tabLst>
                <a:tab pos="304165" algn="l"/>
              </a:tabLst>
            </a:pPr>
            <a:r>
              <a:rPr sz="3200" u="heavy" spc="-260" dirty="0">
                <a:solidFill>
                  <a:srgbClr val="8DC664"/>
                </a:solidFill>
                <a:uFill>
                  <a:solidFill>
                    <a:srgbClr val="8DC664"/>
                  </a:solidFill>
                </a:uFill>
                <a:latin typeface="Trebuchet MS"/>
                <a:cs typeface="Trebuchet MS"/>
                <a:hlinkClick r:id="rId4"/>
              </a:rPr>
              <a:t>http://www.fizikom.com.tr/tedaviler/fizikse</a:t>
            </a:r>
            <a:endParaRPr sz="3200">
              <a:latin typeface="Trebuchet MS"/>
              <a:cs typeface="Trebuchet MS"/>
            </a:endParaRPr>
          </a:p>
          <a:p>
            <a:pPr marL="295910" marR="539750">
              <a:lnSpc>
                <a:spcPct val="100000"/>
              </a:lnSpc>
            </a:pPr>
            <a:r>
              <a:rPr sz="3200" u="heavy" spc="-195" dirty="0">
                <a:solidFill>
                  <a:srgbClr val="8DC664"/>
                </a:solidFill>
                <a:uFill>
                  <a:solidFill>
                    <a:srgbClr val="8DC664"/>
                  </a:solidFill>
                </a:uFill>
                <a:latin typeface="Trebuchet MS"/>
                <a:cs typeface="Trebuchet MS"/>
                <a:hlinkClick r:id="rId4"/>
              </a:rPr>
              <a:t>l-tip-ve-rehabilitasyon-uygulamalarinda-  </a:t>
            </a:r>
            <a:r>
              <a:rPr sz="3200" u="heavy" spc="-229" dirty="0">
                <a:solidFill>
                  <a:srgbClr val="8DC664"/>
                </a:solidFill>
                <a:uFill>
                  <a:solidFill>
                    <a:srgbClr val="8DC664"/>
                  </a:solidFill>
                </a:uFill>
                <a:latin typeface="Trebuchet MS"/>
                <a:cs typeface="Trebuchet MS"/>
                <a:hlinkClick r:id="rId4"/>
              </a:rPr>
              <a:t>kullanilan-araclar/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374647" y="617219"/>
            <a:ext cx="2928620" cy="1238250"/>
            <a:chOff x="1374647" y="617219"/>
            <a:chExt cx="2928620" cy="1238250"/>
          </a:xfrm>
        </p:grpSpPr>
        <p:sp>
          <p:nvSpPr>
            <p:cNvPr id="3" name="object 3"/>
            <p:cNvSpPr/>
            <p:nvPr/>
          </p:nvSpPr>
          <p:spPr>
            <a:xfrm>
              <a:off x="1374647" y="617219"/>
              <a:ext cx="1736598" cy="121386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388108" y="641603"/>
              <a:ext cx="860297" cy="121386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525267" y="617219"/>
              <a:ext cx="1777745" cy="1213865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702561" y="822196"/>
            <a:ext cx="223139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dirty="0"/>
              <a:t>TA</a:t>
            </a:r>
            <a:r>
              <a:rPr sz="4300" spc="-5" dirty="0"/>
              <a:t>R</a:t>
            </a:r>
            <a:r>
              <a:rPr sz="4300" b="0" spc="-120" dirty="0">
                <a:latin typeface="Arial"/>
                <a:cs typeface="Arial"/>
              </a:rPr>
              <a:t>İ</a:t>
            </a:r>
            <a:r>
              <a:rPr sz="4300" spc="90" dirty="0"/>
              <a:t>HÇE</a:t>
            </a:r>
            <a:endParaRPr sz="43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596897" y="1464690"/>
            <a:ext cx="7205980" cy="30289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5910" marR="203200" indent="-283845">
              <a:lnSpc>
                <a:spcPct val="100000"/>
              </a:lnSpc>
              <a:spcBef>
                <a:spcPts val="105"/>
              </a:spcBef>
              <a:buClr>
                <a:srgbClr val="3891A7"/>
              </a:buClr>
              <a:buSzPct val="76562"/>
              <a:buFont typeface="Wingdings"/>
              <a:buChar char=""/>
              <a:tabLst>
                <a:tab pos="304165" algn="l"/>
              </a:tabLst>
            </a:pPr>
            <a:r>
              <a:rPr sz="3200" spc="-70" dirty="0">
                <a:latin typeface="Trebuchet MS"/>
                <a:cs typeface="Trebuchet MS"/>
              </a:rPr>
              <a:t>Hans Nemec </a:t>
            </a:r>
            <a:r>
              <a:rPr sz="3200" spc="-220" dirty="0">
                <a:latin typeface="Trebuchet MS"/>
                <a:cs typeface="Trebuchet MS"/>
              </a:rPr>
              <a:t>tarafından </a:t>
            </a:r>
            <a:r>
              <a:rPr sz="3200" spc="-165" dirty="0">
                <a:latin typeface="Trebuchet MS"/>
                <a:cs typeface="Trebuchet MS"/>
              </a:rPr>
              <a:t>bulunmuş </a:t>
            </a:r>
            <a:r>
              <a:rPr sz="3200" spc="-220" dirty="0">
                <a:latin typeface="Trebuchet MS"/>
                <a:cs typeface="Trebuchet MS"/>
              </a:rPr>
              <a:t>ve </a:t>
            </a:r>
            <a:r>
              <a:rPr sz="3200" spc="-180" dirty="0">
                <a:latin typeface="Trebuchet MS"/>
                <a:cs typeface="Trebuchet MS"/>
              </a:rPr>
              <a:t>ilk  </a:t>
            </a:r>
            <a:r>
              <a:rPr sz="3200" spc="-150" dirty="0">
                <a:latin typeface="Trebuchet MS"/>
                <a:cs typeface="Trebuchet MS"/>
              </a:rPr>
              <a:t>olarak </a:t>
            </a:r>
            <a:r>
              <a:rPr sz="3200" spc="-155" dirty="0">
                <a:latin typeface="Trebuchet MS"/>
                <a:cs typeface="Trebuchet MS"/>
              </a:rPr>
              <a:t>1950’ler </a:t>
            </a:r>
            <a:r>
              <a:rPr sz="3200" spc="-185" dirty="0">
                <a:latin typeface="Trebuchet MS"/>
                <a:cs typeface="Trebuchet MS"/>
              </a:rPr>
              <a:t>de </a:t>
            </a:r>
            <a:r>
              <a:rPr sz="3200" spc="-204" dirty="0">
                <a:latin typeface="Trebuchet MS"/>
                <a:cs typeface="Trebuchet MS"/>
              </a:rPr>
              <a:t>Avrupa’da</a:t>
            </a:r>
            <a:r>
              <a:rPr sz="3200" spc="-190" dirty="0">
                <a:latin typeface="Trebuchet MS"/>
                <a:cs typeface="Trebuchet MS"/>
              </a:rPr>
              <a:t> </a:t>
            </a:r>
            <a:r>
              <a:rPr sz="3200" spc="-229" dirty="0">
                <a:latin typeface="Trebuchet MS"/>
                <a:cs typeface="Trebuchet MS"/>
              </a:rPr>
              <a:t>tanıtılmıştır.</a:t>
            </a:r>
            <a:endParaRPr sz="3200">
              <a:latin typeface="Trebuchet MS"/>
              <a:cs typeface="Trebuchet MS"/>
            </a:endParaRPr>
          </a:p>
          <a:p>
            <a:pPr marL="295910" marR="5080" indent="-283845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76562"/>
              <a:buFont typeface="Wingdings"/>
              <a:buChar char=""/>
              <a:tabLst>
                <a:tab pos="304165" algn="l"/>
              </a:tabLst>
            </a:pPr>
            <a:r>
              <a:rPr sz="3200" spc="-150" dirty="0">
                <a:latin typeface="Trebuchet MS"/>
                <a:cs typeface="Trebuchet MS"/>
              </a:rPr>
              <a:t>1980’ler </a:t>
            </a:r>
            <a:r>
              <a:rPr sz="3200" spc="-180" dirty="0">
                <a:latin typeface="Trebuchet MS"/>
                <a:cs typeface="Trebuchet MS"/>
              </a:rPr>
              <a:t>de </a:t>
            </a:r>
            <a:r>
              <a:rPr sz="3200" spc="-165" dirty="0">
                <a:latin typeface="Trebuchet MS"/>
                <a:cs typeface="Trebuchet MS"/>
              </a:rPr>
              <a:t>Kanada </a:t>
            </a:r>
            <a:r>
              <a:rPr sz="3200" spc="-220" dirty="0">
                <a:latin typeface="Trebuchet MS"/>
                <a:cs typeface="Trebuchet MS"/>
              </a:rPr>
              <a:t>ve </a:t>
            </a:r>
            <a:r>
              <a:rPr sz="3200" spc="-190" dirty="0">
                <a:latin typeface="Trebuchet MS"/>
                <a:cs typeface="Trebuchet MS"/>
              </a:rPr>
              <a:t>Amerika’da  </a:t>
            </a:r>
            <a:r>
              <a:rPr sz="3200" spc="-235" dirty="0">
                <a:latin typeface="Trebuchet MS"/>
                <a:cs typeface="Trebuchet MS"/>
              </a:rPr>
              <a:t>yaygınlaşmıştır. </a:t>
            </a:r>
            <a:r>
              <a:rPr sz="3200" spc="-165" dirty="0">
                <a:latin typeface="Trebuchet MS"/>
                <a:cs typeface="Trebuchet MS"/>
              </a:rPr>
              <a:t>Fizyoterapistlerin </a:t>
            </a:r>
            <a:r>
              <a:rPr sz="3200" spc="-200" dirty="0">
                <a:latin typeface="Trebuchet MS"/>
                <a:cs typeface="Trebuchet MS"/>
              </a:rPr>
              <a:t>farklı  </a:t>
            </a:r>
            <a:r>
              <a:rPr sz="3200" spc="-180" dirty="0">
                <a:latin typeface="Trebuchet MS"/>
                <a:cs typeface="Trebuchet MS"/>
              </a:rPr>
              <a:t>patolojik </a:t>
            </a:r>
            <a:r>
              <a:rPr sz="3200" spc="-145" dirty="0">
                <a:latin typeface="Trebuchet MS"/>
                <a:cs typeface="Trebuchet MS"/>
              </a:rPr>
              <a:t>durumlar </a:t>
            </a:r>
            <a:r>
              <a:rPr sz="3200" spc="-190" dirty="0">
                <a:latin typeface="Trebuchet MS"/>
                <a:cs typeface="Trebuchet MS"/>
              </a:rPr>
              <a:t>için </a:t>
            </a:r>
            <a:r>
              <a:rPr sz="3200" spc="-180" dirty="0">
                <a:latin typeface="Trebuchet MS"/>
                <a:cs typeface="Trebuchet MS"/>
              </a:rPr>
              <a:t>en </a:t>
            </a:r>
            <a:r>
              <a:rPr sz="3200" spc="-70" dirty="0">
                <a:latin typeface="Trebuchet MS"/>
                <a:cs typeface="Trebuchet MS"/>
              </a:rPr>
              <a:t>çok </a:t>
            </a:r>
            <a:r>
              <a:rPr sz="3200" spc="-200" dirty="0">
                <a:latin typeface="Trebuchet MS"/>
                <a:cs typeface="Trebuchet MS"/>
              </a:rPr>
              <a:t>kullandı</a:t>
            </a:r>
            <a:r>
              <a:rPr sz="3200" spc="-200" dirty="0">
                <a:latin typeface="Arial"/>
                <a:cs typeface="Arial"/>
              </a:rPr>
              <a:t>ğ</a:t>
            </a:r>
            <a:r>
              <a:rPr sz="3200" spc="-200" dirty="0">
                <a:latin typeface="Trebuchet MS"/>
                <a:cs typeface="Trebuchet MS"/>
              </a:rPr>
              <a:t>ı </a:t>
            </a:r>
            <a:r>
              <a:rPr sz="3200" spc="-80" dirty="0">
                <a:latin typeface="Trebuchet MS"/>
                <a:cs typeface="Trebuchet MS"/>
              </a:rPr>
              <a:t>5  </a:t>
            </a:r>
            <a:r>
              <a:rPr sz="3200" spc="-190" dirty="0">
                <a:latin typeface="Trebuchet MS"/>
                <a:cs typeface="Trebuchet MS"/>
              </a:rPr>
              <a:t>fizyoterapi </a:t>
            </a:r>
            <a:r>
              <a:rPr sz="3200" spc="-270" dirty="0">
                <a:latin typeface="Trebuchet MS"/>
                <a:cs typeface="Trebuchet MS"/>
              </a:rPr>
              <a:t>ajanın </a:t>
            </a:r>
            <a:r>
              <a:rPr sz="3200" spc="-204" dirty="0">
                <a:latin typeface="Trebuchet MS"/>
                <a:cs typeface="Trebuchet MS"/>
              </a:rPr>
              <a:t>dan</a:t>
            </a:r>
            <a:r>
              <a:rPr sz="3200" spc="140" dirty="0">
                <a:latin typeface="Trebuchet MS"/>
                <a:cs typeface="Trebuchet MS"/>
              </a:rPr>
              <a:t> </a:t>
            </a:r>
            <a:r>
              <a:rPr sz="3200" spc="-215" dirty="0">
                <a:latin typeface="Trebuchet MS"/>
                <a:cs typeface="Trebuchet MS"/>
              </a:rPr>
              <a:t>biridir.</a:t>
            </a:r>
            <a:endParaRPr sz="32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85088" y="422148"/>
            <a:ext cx="2570226" cy="121691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36369" y="579500"/>
            <a:ext cx="187071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114" dirty="0"/>
              <a:t>TANIMI</a:t>
            </a:r>
            <a:endParaRPr sz="430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2888" rIns="0" bIns="0" rtlCol="0">
            <a:spAutoFit/>
          </a:bodyPr>
          <a:lstStyle/>
          <a:p>
            <a:pPr marL="1550035" marR="5080" indent="167640">
              <a:lnSpc>
                <a:spcPct val="100499"/>
              </a:lnSpc>
              <a:spcBef>
                <a:spcPts val="85"/>
              </a:spcBef>
            </a:pPr>
            <a:r>
              <a:rPr spc="-130" dirty="0">
                <a:latin typeface="Arial"/>
                <a:cs typeface="Arial"/>
              </a:rPr>
              <a:t>İ</a:t>
            </a:r>
            <a:r>
              <a:rPr spc="-130" dirty="0"/>
              <a:t>ki </a:t>
            </a:r>
            <a:r>
              <a:rPr spc="-215" dirty="0"/>
              <a:t>ve </a:t>
            </a:r>
            <a:r>
              <a:rPr spc="-245" dirty="0"/>
              <a:t>ya </a:t>
            </a:r>
            <a:r>
              <a:rPr spc="-165" dirty="0"/>
              <a:t>üç </a:t>
            </a:r>
            <a:r>
              <a:rPr spc="-225" dirty="0"/>
              <a:t>tane </a:t>
            </a:r>
            <a:r>
              <a:rPr spc="-100" dirty="0"/>
              <a:t>orta </a:t>
            </a:r>
            <a:r>
              <a:rPr spc="-190" dirty="0"/>
              <a:t>frekanslı </a:t>
            </a:r>
            <a:r>
              <a:rPr spc="-145" dirty="0"/>
              <a:t>sinozoidal  </a:t>
            </a:r>
            <a:r>
              <a:rPr spc="-190" dirty="0"/>
              <a:t>akımın </a:t>
            </a:r>
            <a:r>
              <a:rPr spc="-185" dirty="0"/>
              <a:t>enterferansiyel </a:t>
            </a:r>
            <a:r>
              <a:rPr spc="-245" dirty="0"/>
              <a:t>veya </a:t>
            </a:r>
            <a:r>
              <a:rPr spc="-140" dirty="0"/>
              <a:t>üst </a:t>
            </a:r>
            <a:r>
              <a:rPr spc="-160" dirty="0"/>
              <a:t>üste  </a:t>
            </a:r>
            <a:r>
              <a:rPr spc="-165" dirty="0"/>
              <a:t>binişmesine </a:t>
            </a:r>
            <a:r>
              <a:rPr spc="-280" dirty="0"/>
              <a:t>dayanır. </a:t>
            </a:r>
            <a:r>
              <a:rPr spc="-85" dirty="0"/>
              <a:t>0-1000 </a:t>
            </a:r>
            <a:r>
              <a:rPr spc="30" dirty="0"/>
              <a:t>Hz </a:t>
            </a:r>
            <a:r>
              <a:rPr spc="-175" dirty="0"/>
              <a:t>arası  </a:t>
            </a:r>
            <a:r>
              <a:rPr spc="-204" dirty="0"/>
              <a:t>akımlara </a:t>
            </a:r>
            <a:r>
              <a:rPr spc="-114" dirty="0"/>
              <a:t>düşük </a:t>
            </a:r>
            <a:r>
              <a:rPr spc="-190" dirty="0"/>
              <a:t>frekanslı akımlar</a:t>
            </a:r>
            <a:r>
              <a:rPr spc="70" dirty="0"/>
              <a:t> </a:t>
            </a:r>
            <a:r>
              <a:rPr spc="-250" dirty="0"/>
              <a:t>denir.</a:t>
            </a:r>
          </a:p>
          <a:p>
            <a:pPr marL="1550035" marR="583565">
              <a:lnSpc>
                <a:spcPct val="100000"/>
              </a:lnSpc>
            </a:pPr>
            <a:r>
              <a:rPr spc="-85" dirty="0"/>
              <a:t>1001-10000 </a:t>
            </a:r>
            <a:r>
              <a:rPr spc="25" dirty="0"/>
              <a:t>Hz </a:t>
            </a:r>
            <a:r>
              <a:rPr spc="-175" dirty="0"/>
              <a:t>arası </a:t>
            </a:r>
            <a:r>
              <a:rPr spc="-204" dirty="0"/>
              <a:t>akımlara </a:t>
            </a:r>
            <a:r>
              <a:rPr spc="-165" dirty="0"/>
              <a:t>ise </a:t>
            </a:r>
            <a:r>
              <a:rPr spc="-100" dirty="0"/>
              <a:t>orta  </a:t>
            </a:r>
            <a:r>
              <a:rPr spc="-190" dirty="0"/>
              <a:t>frekanslı akımlar</a:t>
            </a:r>
            <a:r>
              <a:rPr spc="-40" dirty="0"/>
              <a:t> </a:t>
            </a:r>
            <a:r>
              <a:rPr spc="-250" dirty="0"/>
              <a:t>denir.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64336" y="320040"/>
            <a:ext cx="3620770" cy="1238250"/>
            <a:chOff x="1164336" y="320040"/>
            <a:chExt cx="3620770" cy="1238250"/>
          </a:xfrm>
        </p:grpSpPr>
        <p:sp>
          <p:nvSpPr>
            <p:cNvPr id="3" name="object 3"/>
            <p:cNvSpPr/>
            <p:nvPr/>
          </p:nvSpPr>
          <p:spPr>
            <a:xfrm>
              <a:off x="1164336" y="320040"/>
              <a:ext cx="2033777" cy="121386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474975" y="344424"/>
              <a:ext cx="860298" cy="121386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612136" y="320040"/>
              <a:ext cx="2035302" cy="121386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924300" y="344424"/>
              <a:ext cx="860298" cy="121386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514602" y="477138"/>
            <a:ext cx="292354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15" dirty="0"/>
              <a:t>ÖZEL</a:t>
            </a:r>
            <a:r>
              <a:rPr sz="4300" b="0" spc="-120" dirty="0">
                <a:latin typeface="Arial"/>
                <a:cs typeface="Arial"/>
              </a:rPr>
              <a:t>İ</a:t>
            </a:r>
            <a:r>
              <a:rPr sz="4300" spc="50" dirty="0"/>
              <a:t>KLER</a:t>
            </a:r>
            <a:r>
              <a:rPr sz="4300" b="0" spc="-114" dirty="0">
                <a:latin typeface="Arial"/>
                <a:cs typeface="Arial"/>
              </a:rPr>
              <a:t>İ</a:t>
            </a:r>
            <a:endParaRPr sz="4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96897" y="1466215"/>
            <a:ext cx="6993255" cy="4674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5910" marR="5080" indent="-283845">
              <a:lnSpc>
                <a:spcPct val="100000"/>
              </a:lnSpc>
              <a:spcBef>
                <a:spcPts val="100"/>
              </a:spcBef>
              <a:buClr>
                <a:srgbClr val="3891A7"/>
              </a:buClr>
              <a:buSzPct val="80000"/>
              <a:buFont typeface="Wingdings"/>
              <a:buChar char=""/>
              <a:tabLst>
                <a:tab pos="296545" algn="l"/>
              </a:tabLst>
            </a:pPr>
            <a:r>
              <a:rPr sz="3000" spc="-55" dirty="0">
                <a:latin typeface="Trebuchet MS"/>
                <a:cs typeface="Trebuchet MS"/>
              </a:rPr>
              <a:t>Akım </a:t>
            </a:r>
            <a:r>
              <a:rPr sz="3000" spc="-160" dirty="0">
                <a:latin typeface="Trebuchet MS"/>
                <a:cs typeface="Trebuchet MS"/>
              </a:rPr>
              <a:t>şiddetleri </a:t>
            </a:r>
            <a:r>
              <a:rPr sz="3000" spc="-275" dirty="0">
                <a:latin typeface="Trebuchet MS"/>
                <a:cs typeface="Trebuchet MS"/>
              </a:rPr>
              <a:t>aynı, </a:t>
            </a:r>
            <a:r>
              <a:rPr sz="3000" spc="-170" dirty="0">
                <a:latin typeface="Trebuchet MS"/>
                <a:cs typeface="Trebuchet MS"/>
              </a:rPr>
              <a:t>frekansları </a:t>
            </a:r>
            <a:r>
              <a:rPr sz="3000" spc="-190" dirty="0">
                <a:latin typeface="Trebuchet MS"/>
                <a:cs typeface="Trebuchet MS"/>
              </a:rPr>
              <a:t>farklı </a:t>
            </a:r>
            <a:r>
              <a:rPr sz="3000" spc="-75" dirty="0">
                <a:latin typeface="Trebuchet MS"/>
                <a:cs typeface="Trebuchet MS"/>
              </a:rPr>
              <a:t>2  </a:t>
            </a:r>
            <a:r>
              <a:rPr sz="3000" spc="-155" dirty="0">
                <a:latin typeface="Trebuchet MS"/>
                <a:cs typeface="Trebuchet MS"/>
              </a:rPr>
              <a:t>sinüzoidal </a:t>
            </a:r>
            <a:r>
              <a:rPr sz="3000" spc="-210" dirty="0">
                <a:latin typeface="Trebuchet MS"/>
                <a:cs typeface="Trebuchet MS"/>
              </a:rPr>
              <a:t>alternatif </a:t>
            </a:r>
            <a:r>
              <a:rPr sz="3000" spc="-180" dirty="0">
                <a:latin typeface="Trebuchet MS"/>
                <a:cs typeface="Trebuchet MS"/>
              </a:rPr>
              <a:t>akımın </a:t>
            </a:r>
            <a:r>
              <a:rPr sz="3000" spc="-190" dirty="0">
                <a:latin typeface="Trebuchet MS"/>
                <a:cs typeface="Trebuchet MS"/>
              </a:rPr>
              <a:t>ayrı </a:t>
            </a:r>
            <a:r>
              <a:rPr sz="3000" spc="-160" dirty="0">
                <a:latin typeface="Trebuchet MS"/>
                <a:cs typeface="Trebuchet MS"/>
              </a:rPr>
              <a:t>devrelerden  </a:t>
            </a:r>
            <a:r>
              <a:rPr sz="3000" spc="-215" dirty="0">
                <a:latin typeface="Trebuchet MS"/>
                <a:cs typeface="Trebuchet MS"/>
              </a:rPr>
              <a:t>tedavi </a:t>
            </a:r>
            <a:r>
              <a:rPr sz="3000" spc="-180" dirty="0">
                <a:latin typeface="Trebuchet MS"/>
                <a:cs typeface="Trebuchet MS"/>
              </a:rPr>
              <a:t>edilecek </a:t>
            </a:r>
            <a:r>
              <a:rPr sz="3000" spc="-165" dirty="0">
                <a:latin typeface="Trebuchet MS"/>
                <a:cs typeface="Trebuchet MS"/>
              </a:rPr>
              <a:t>vücut </a:t>
            </a:r>
            <a:r>
              <a:rPr sz="3000" spc="-155" dirty="0">
                <a:latin typeface="Trebuchet MS"/>
                <a:cs typeface="Trebuchet MS"/>
              </a:rPr>
              <a:t>bölgesine </a:t>
            </a:r>
            <a:r>
              <a:rPr sz="3000" spc="-145" dirty="0">
                <a:latin typeface="Trebuchet MS"/>
                <a:cs typeface="Trebuchet MS"/>
              </a:rPr>
              <a:t>girişi </a:t>
            </a:r>
            <a:r>
              <a:rPr sz="3000" spc="-215" dirty="0">
                <a:latin typeface="Trebuchet MS"/>
                <a:cs typeface="Trebuchet MS"/>
              </a:rPr>
              <a:t>ile  </a:t>
            </a:r>
            <a:r>
              <a:rPr sz="3000" spc="-190" dirty="0">
                <a:latin typeface="Trebuchet MS"/>
                <a:cs typeface="Trebuchet MS"/>
              </a:rPr>
              <a:t>gerçekleşir.</a:t>
            </a:r>
            <a:endParaRPr sz="3000">
              <a:latin typeface="Trebuchet MS"/>
              <a:cs typeface="Trebuchet MS"/>
            </a:endParaRPr>
          </a:p>
          <a:p>
            <a:pPr marL="295910" marR="5715" indent="-283845">
              <a:lnSpc>
                <a:spcPct val="100400"/>
              </a:lnSpc>
              <a:spcBef>
                <a:spcPts val="525"/>
              </a:spcBef>
              <a:buClr>
                <a:srgbClr val="3891A7"/>
              </a:buClr>
              <a:buSzPct val="80000"/>
              <a:buFont typeface="Wingdings"/>
              <a:buChar char=""/>
              <a:tabLst>
                <a:tab pos="296545" algn="l"/>
              </a:tabLst>
            </a:pPr>
            <a:r>
              <a:rPr sz="3000" spc="5" dirty="0">
                <a:latin typeface="Trebuchet MS"/>
                <a:cs typeface="Trebuchet MS"/>
              </a:rPr>
              <a:t>Orta </a:t>
            </a:r>
            <a:r>
              <a:rPr sz="3000" spc="-180" dirty="0">
                <a:latin typeface="Trebuchet MS"/>
                <a:cs typeface="Trebuchet MS"/>
              </a:rPr>
              <a:t>frekanslı </a:t>
            </a:r>
            <a:r>
              <a:rPr sz="3000" spc="-175" dirty="0">
                <a:latin typeface="Trebuchet MS"/>
                <a:cs typeface="Trebuchet MS"/>
              </a:rPr>
              <a:t>akımların </a:t>
            </a:r>
            <a:r>
              <a:rPr sz="3000" spc="-130" dirty="0">
                <a:latin typeface="Trebuchet MS"/>
                <a:cs typeface="Trebuchet MS"/>
              </a:rPr>
              <a:t>ço</a:t>
            </a:r>
            <a:r>
              <a:rPr sz="3000" spc="-130" dirty="0">
                <a:latin typeface="Arial"/>
                <a:cs typeface="Arial"/>
              </a:rPr>
              <a:t>ğ</a:t>
            </a:r>
            <a:r>
              <a:rPr sz="3000" spc="-130" dirty="0">
                <a:latin typeface="Trebuchet MS"/>
                <a:cs typeface="Trebuchet MS"/>
              </a:rPr>
              <a:t>u </a:t>
            </a:r>
            <a:r>
              <a:rPr sz="3000" spc="-65" dirty="0">
                <a:latin typeface="Trebuchet MS"/>
                <a:cs typeface="Trebuchet MS"/>
              </a:rPr>
              <a:t>3900-4000Hz  </a:t>
            </a:r>
            <a:r>
              <a:rPr sz="3000" spc="-165" dirty="0">
                <a:latin typeface="Trebuchet MS"/>
                <a:cs typeface="Trebuchet MS"/>
              </a:rPr>
              <a:t>arasın </a:t>
            </a:r>
            <a:r>
              <a:rPr sz="3000" spc="-220" dirty="0">
                <a:latin typeface="Trebuchet MS"/>
                <a:cs typeface="Trebuchet MS"/>
              </a:rPr>
              <a:t>da </a:t>
            </a:r>
            <a:r>
              <a:rPr sz="3000" spc="-190" dirty="0">
                <a:latin typeface="Trebuchet MS"/>
                <a:cs typeface="Trebuchet MS"/>
              </a:rPr>
              <a:t>taşıyıcı </a:t>
            </a:r>
            <a:r>
              <a:rPr sz="3000" spc="-114" dirty="0">
                <a:latin typeface="Trebuchet MS"/>
                <a:cs typeface="Trebuchet MS"/>
              </a:rPr>
              <a:t>bir </a:t>
            </a:r>
            <a:r>
              <a:rPr sz="3000" spc="-90" dirty="0">
                <a:latin typeface="Trebuchet MS"/>
                <a:cs typeface="Trebuchet MS"/>
              </a:rPr>
              <a:t>orta </a:t>
            </a:r>
            <a:r>
              <a:rPr sz="3000" spc="-170" dirty="0">
                <a:latin typeface="Trebuchet MS"/>
                <a:cs typeface="Trebuchet MS"/>
              </a:rPr>
              <a:t>frekans </a:t>
            </a:r>
            <a:r>
              <a:rPr sz="3000" spc="-165" dirty="0">
                <a:latin typeface="Trebuchet MS"/>
                <a:cs typeface="Trebuchet MS"/>
              </a:rPr>
              <a:t>de</a:t>
            </a:r>
            <a:r>
              <a:rPr sz="3000" spc="-165" dirty="0">
                <a:latin typeface="Arial"/>
                <a:cs typeface="Arial"/>
              </a:rPr>
              <a:t>ğ</a:t>
            </a:r>
            <a:r>
              <a:rPr sz="3000" spc="-165" dirty="0">
                <a:latin typeface="Trebuchet MS"/>
                <a:cs typeface="Trebuchet MS"/>
              </a:rPr>
              <a:t>erine  </a:t>
            </a:r>
            <a:r>
              <a:rPr sz="3000" spc="-220" dirty="0">
                <a:latin typeface="Trebuchet MS"/>
                <a:cs typeface="Trebuchet MS"/>
              </a:rPr>
              <a:t>sahiptir. </a:t>
            </a:r>
            <a:r>
              <a:rPr sz="3000" spc="-75" dirty="0">
                <a:latin typeface="Trebuchet MS"/>
                <a:cs typeface="Trebuchet MS"/>
              </a:rPr>
              <a:t>Bu </a:t>
            </a:r>
            <a:r>
              <a:rPr sz="3000" spc="-180" dirty="0">
                <a:latin typeface="Trebuchet MS"/>
                <a:cs typeface="Trebuchet MS"/>
              </a:rPr>
              <a:t>akımlar </a:t>
            </a:r>
            <a:r>
              <a:rPr sz="3000" spc="-175" dirty="0">
                <a:latin typeface="Trebuchet MS"/>
                <a:cs typeface="Trebuchet MS"/>
              </a:rPr>
              <a:t>yaklaşık </a:t>
            </a:r>
            <a:r>
              <a:rPr sz="3000" spc="-140" dirty="0">
                <a:latin typeface="Trebuchet MS"/>
                <a:cs typeface="Trebuchet MS"/>
              </a:rPr>
              <a:t>olarak </a:t>
            </a:r>
            <a:r>
              <a:rPr sz="3000" spc="-185" dirty="0">
                <a:latin typeface="Trebuchet MS"/>
                <a:cs typeface="Trebuchet MS"/>
              </a:rPr>
              <a:t>saniyede  </a:t>
            </a:r>
            <a:r>
              <a:rPr sz="3000" b="1" spc="-15" dirty="0">
                <a:latin typeface="Arial"/>
                <a:cs typeface="Arial"/>
              </a:rPr>
              <a:t>1-100 </a:t>
            </a:r>
            <a:r>
              <a:rPr sz="3000" spc="-195" dirty="0">
                <a:latin typeface="Trebuchet MS"/>
                <a:cs typeface="Trebuchet MS"/>
              </a:rPr>
              <a:t>atımlık </a:t>
            </a:r>
            <a:r>
              <a:rPr sz="3000" spc="-120" dirty="0">
                <a:latin typeface="Trebuchet MS"/>
                <a:cs typeface="Trebuchet MS"/>
              </a:rPr>
              <a:t>bir </a:t>
            </a:r>
            <a:r>
              <a:rPr sz="3000" spc="-114" dirty="0">
                <a:latin typeface="Trebuchet MS"/>
                <a:cs typeface="Trebuchet MS"/>
              </a:rPr>
              <a:t>düşük </a:t>
            </a:r>
            <a:r>
              <a:rPr sz="3000" spc="-170" dirty="0">
                <a:latin typeface="Trebuchet MS"/>
                <a:cs typeface="Trebuchet MS"/>
              </a:rPr>
              <a:t>frekans </a:t>
            </a:r>
            <a:r>
              <a:rPr sz="3000" spc="-204" dirty="0">
                <a:latin typeface="Trebuchet MS"/>
                <a:cs typeface="Trebuchet MS"/>
              </a:rPr>
              <a:t>aralı</a:t>
            </a:r>
            <a:r>
              <a:rPr sz="3000" spc="-204" dirty="0">
                <a:latin typeface="Arial"/>
                <a:cs typeface="Arial"/>
              </a:rPr>
              <a:t>ğ</a:t>
            </a:r>
            <a:r>
              <a:rPr sz="3000" spc="-204" dirty="0">
                <a:latin typeface="Trebuchet MS"/>
                <a:cs typeface="Trebuchet MS"/>
              </a:rPr>
              <a:t>ında  </a:t>
            </a:r>
            <a:r>
              <a:rPr sz="3000" spc="-175" dirty="0">
                <a:latin typeface="Trebuchet MS"/>
                <a:cs typeface="Trebuchet MS"/>
              </a:rPr>
              <a:t>enterferansiyel </a:t>
            </a:r>
            <a:r>
              <a:rPr sz="3000" spc="-180" dirty="0">
                <a:latin typeface="Trebuchet MS"/>
                <a:cs typeface="Trebuchet MS"/>
              </a:rPr>
              <a:t>akımın </a:t>
            </a:r>
            <a:r>
              <a:rPr sz="3000" spc="-195" dirty="0">
                <a:latin typeface="Trebuchet MS"/>
                <a:cs typeface="Trebuchet MS"/>
              </a:rPr>
              <a:t>atımlarını </a:t>
            </a:r>
            <a:r>
              <a:rPr sz="3000" spc="-215" dirty="0">
                <a:latin typeface="Trebuchet MS"/>
                <a:cs typeface="Trebuchet MS"/>
              </a:rPr>
              <a:t>sa</a:t>
            </a:r>
            <a:r>
              <a:rPr sz="3000" spc="-215" dirty="0">
                <a:latin typeface="Arial"/>
                <a:cs typeface="Arial"/>
              </a:rPr>
              <a:t>ğ</a:t>
            </a:r>
            <a:r>
              <a:rPr sz="3000" spc="-215" dirty="0">
                <a:latin typeface="Trebuchet MS"/>
                <a:cs typeface="Trebuchet MS"/>
              </a:rPr>
              <a:t>lamak  </a:t>
            </a:r>
            <a:r>
              <a:rPr sz="3000" spc="-185" dirty="0">
                <a:latin typeface="Trebuchet MS"/>
                <a:cs typeface="Trebuchet MS"/>
              </a:rPr>
              <a:t>için</a:t>
            </a:r>
            <a:r>
              <a:rPr sz="3000" spc="-65" dirty="0">
                <a:latin typeface="Trebuchet MS"/>
                <a:cs typeface="Trebuchet MS"/>
              </a:rPr>
              <a:t> </a:t>
            </a:r>
            <a:r>
              <a:rPr sz="3000" spc="-190" dirty="0">
                <a:latin typeface="Trebuchet MS"/>
                <a:cs typeface="Trebuchet MS"/>
              </a:rPr>
              <a:t>programlanabilirler.</a:t>
            </a:r>
            <a:endParaRPr sz="3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0017" y="1139484"/>
            <a:ext cx="7643495" cy="41567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95910" marR="5080" indent="-283845">
              <a:lnSpc>
                <a:spcPct val="99500"/>
              </a:lnSpc>
              <a:spcBef>
                <a:spcPts val="120"/>
              </a:spcBef>
              <a:buClr>
                <a:srgbClr val="3891A7"/>
              </a:buClr>
              <a:buSzPct val="76562"/>
              <a:buFont typeface="Wingdings"/>
              <a:buChar char=""/>
              <a:tabLst>
                <a:tab pos="304165" algn="l"/>
              </a:tabLst>
            </a:pPr>
            <a:r>
              <a:rPr sz="3200" spc="-30" dirty="0">
                <a:latin typeface="Trebuchet MS"/>
                <a:cs typeface="Trebuchet MS"/>
              </a:rPr>
              <a:t>Üst </a:t>
            </a:r>
            <a:r>
              <a:rPr sz="3200" spc="-160" dirty="0">
                <a:latin typeface="Trebuchet MS"/>
                <a:cs typeface="Trebuchet MS"/>
              </a:rPr>
              <a:t>üste </a:t>
            </a:r>
            <a:r>
              <a:rPr sz="3200" spc="-180" dirty="0">
                <a:latin typeface="Trebuchet MS"/>
                <a:cs typeface="Trebuchet MS"/>
              </a:rPr>
              <a:t>etkileşim </a:t>
            </a:r>
            <a:r>
              <a:rPr sz="3200" spc="-245" dirty="0">
                <a:latin typeface="Trebuchet MS"/>
                <a:cs typeface="Trebuchet MS"/>
              </a:rPr>
              <a:t>veya </a:t>
            </a:r>
            <a:r>
              <a:rPr sz="3200" spc="-175" dirty="0">
                <a:latin typeface="Trebuchet MS"/>
                <a:cs typeface="Trebuchet MS"/>
              </a:rPr>
              <a:t>binişme </a:t>
            </a:r>
            <a:r>
              <a:rPr sz="3200" spc="-135" dirty="0">
                <a:latin typeface="Trebuchet MS"/>
                <a:cs typeface="Trebuchet MS"/>
              </a:rPr>
              <a:t>gösteren </a:t>
            </a:r>
            <a:r>
              <a:rPr sz="3200" spc="-175" dirty="0">
                <a:latin typeface="Trebuchet MS"/>
                <a:cs typeface="Trebuchet MS"/>
              </a:rPr>
              <a:t>iki  </a:t>
            </a:r>
            <a:r>
              <a:rPr sz="3200" spc="-100" dirty="0">
                <a:latin typeface="Trebuchet MS"/>
                <a:cs typeface="Trebuchet MS"/>
              </a:rPr>
              <a:t>orta </a:t>
            </a:r>
            <a:r>
              <a:rPr sz="3200" spc="-190" dirty="0">
                <a:latin typeface="Trebuchet MS"/>
                <a:cs typeface="Trebuchet MS"/>
              </a:rPr>
              <a:t>frekanslı </a:t>
            </a:r>
            <a:r>
              <a:rPr sz="3200" spc="-200" dirty="0">
                <a:latin typeface="Trebuchet MS"/>
                <a:cs typeface="Trebuchet MS"/>
              </a:rPr>
              <a:t>akımdan </a:t>
            </a:r>
            <a:r>
              <a:rPr sz="3200" spc="-155" dirty="0">
                <a:latin typeface="Trebuchet MS"/>
                <a:cs typeface="Trebuchet MS"/>
              </a:rPr>
              <a:t>birisinin </a:t>
            </a:r>
            <a:r>
              <a:rPr sz="3200" spc="-180" dirty="0">
                <a:latin typeface="Trebuchet MS"/>
                <a:cs typeface="Trebuchet MS"/>
              </a:rPr>
              <a:t>frekansı </a:t>
            </a:r>
            <a:r>
              <a:rPr sz="3200" spc="-75" dirty="0">
                <a:latin typeface="Trebuchet MS"/>
                <a:cs typeface="Trebuchet MS"/>
              </a:rPr>
              <a:t>4000  </a:t>
            </a:r>
            <a:r>
              <a:rPr sz="3200" spc="-155" dirty="0">
                <a:latin typeface="Trebuchet MS"/>
                <a:cs typeface="Trebuchet MS"/>
              </a:rPr>
              <a:t>Hz‘de </a:t>
            </a:r>
            <a:r>
              <a:rPr sz="3200" spc="-240" dirty="0">
                <a:latin typeface="Trebuchet MS"/>
                <a:cs typeface="Trebuchet MS"/>
              </a:rPr>
              <a:t>sabit, </a:t>
            </a:r>
            <a:r>
              <a:rPr sz="3200" spc="-170" dirty="0">
                <a:latin typeface="Trebuchet MS"/>
                <a:cs typeface="Trebuchet MS"/>
              </a:rPr>
              <a:t>di</a:t>
            </a:r>
            <a:r>
              <a:rPr sz="3200" spc="-170" dirty="0">
                <a:latin typeface="Arial"/>
                <a:cs typeface="Arial"/>
              </a:rPr>
              <a:t>ğ</a:t>
            </a:r>
            <a:r>
              <a:rPr sz="3200" spc="-170" dirty="0">
                <a:latin typeface="Trebuchet MS"/>
                <a:cs typeface="Trebuchet MS"/>
              </a:rPr>
              <a:t>erinin </a:t>
            </a:r>
            <a:r>
              <a:rPr sz="3200" spc="-165" dirty="0">
                <a:latin typeface="Trebuchet MS"/>
                <a:cs typeface="Trebuchet MS"/>
              </a:rPr>
              <a:t>ise </a:t>
            </a:r>
            <a:r>
              <a:rPr sz="3200" spc="-80" dirty="0">
                <a:latin typeface="Trebuchet MS"/>
                <a:cs typeface="Trebuchet MS"/>
              </a:rPr>
              <a:t>3900-4000 </a:t>
            </a:r>
            <a:r>
              <a:rPr sz="3200" spc="30" dirty="0">
                <a:latin typeface="Trebuchet MS"/>
                <a:cs typeface="Trebuchet MS"/>
              </a:rPr>
              <a:t>Hz  </a:t>
            </a:r>
            <a:r>
              <a:rPr sz="3200" spc="-185" dirty="0">
                <a:latin typeface="Trebuchet MS"/>
                <a:cs typeface="Trebuchet MS"/>
              </a:rPr>
              <a:t>arasında</a:t>
            </a:r>
            <a:r>
              <a:rPr sz="3200" spc="-114" dirty="0">
                <a:latin typeface="Trebuchet MS"/>
                <a:cs typeface="Trebuchet MS"/>
              </a:rPr>
              <a:t> </a:t>
            </a:r>
            <a:r>
              <a:rPr sz="3200" spc="-240" dirty="0">
                <a:latin typeface="Trebuchet MS"/>
                <a:cs typeface="Trebuchet MS"/>
              </a:rPr>
              <a:t>de</a:t>
            </a:r>
            <a:r>
              <a:rPr sz="3200" spc="-240" dirty="0">
                <a:latin typeface="Arial"/>
                <a:cs typeface="Arial"/>
              </a:rPr>
              <a:t>ğ</a:t>
            </a:r>
            <a:r>
              <a:rPr sz="3200" spc="-240" dirty="0">
                <a:latin typeface="Trebuchet MS"/>
                <a:cs typeface="Trebuchet MS"/>
              </a:rPr>
              <a:t>işir.</a:t>
            </a:r>
            <a:endParaRPr sz="3200" dirty="0">
              <a:latin typeface="Trebuchet MS"/>
              <a:cs typeface="Trebuchet MS"/>
            </a:endParaRPr>
          </a:p>
          <a:p>
            <a:pPr marL="303530" indent="-291465">
              <a:lnSpc>
                <a:spcPct val="100000"/>
              </a:lnSpc>
              <a:spcBef>
                <a:spcPts val="660"/>
              </a:spcBef>
              <a:buClr>
                <a:srgbClr val="3891A7"/>
              </a:buClr>
              <a:buSzPct val="76562"/>
              <a:buFont typeface="Wingdings"/>
              <a:buChar char=""/>
              <a:tabLst>
                <a:tab pos="304165" algn="l"/>
              </a:tabLst>
            </a:pPr>
            <a:r>
              <a:rPr sz="3200" spc="135" dirty="0">
                <a:latin typeface="Trebuchet MS"/>
                <a:cs typeface="Trebuchet MS"/>
              </a:rPr>
              <a:t>C1 </a:t>
            </a:r>
            <a:r>
              <a:rPr sz="3200" spc="190" dirty="0">
                <a:latin typeface="Trebuchet MS"/>
                <a:cs typeface="Trebuchet MS"/>
              </a:rPr>
              <a:t>= </a:t>
            </a:r>
            <a:r>
              <a:rPr sz="3200" spc="-75" dirty="0">
                <a:latin typeface="Trebuchet MS"/>
                <a:cs typeface="Trebuchet MS"/>
              </a:rPr>
              <a:t>4000</a:t>
            </a:r>
            <a:r>
              <a:rPr sz="3200" spc="-600" dirty="0">
                <a:latin typeface="Trebuchet MS"/>
                <a:cs typeface="Trebuchet MS"/>
              </a:rPr>
              <a:t> </a:t>
            </a:r>
            <a:r>
              <a:rPr sz="3200" spc="25" dirty="0">
                <a:latin typeface="Trebuchet MS"/>
                <a:cs typeface="Trebuchet MS"/>
              </a:rPr>
              <a:t>Hz</a:t>
            </a:r>
            <a:endParaRPr sz="3200" dirty="0">
              <a:latin typeface="Trebuchet MS"/>
              <a:cs typeface="Trebuchet MS"/>
            </a:endParaRPr>
          </a:p>
          <a:p>
            <a:pPr marL="303530" indent="-291465">
              <a:lnSpc>
                <a:spcPct val="100000"/>
              </a:lnSpc>
              <a:spcBef>
                <a:spcPts val="605"/>
              </a:spcBef>
              <a:buClr>
                <a:srgbClr val="3891A7"/>
              </a:buClr>
              <a:buSzPct val="76562"/>
              <a:buFont typeface="Wingdings"/>
              <a:buChar char=""/>
              <a:tabLst>
                <a:tab pos="304165" algn="l"/>
              </a:tabLst>
            </a:pPr>
            <a:r>
              <a:rPr sz="3200" spc="135" dirty="0">
                <a:latin typeface="Trebuchet MS"/>
                <a:cs typeface="Trebuchet MS"/>
              </a:rPr>
              <a:t>C2 </a:t>
            </a:r>
            <a:r>
              <a:rPr sz="3200" spc="190" dirty="0">
                <a:latin typeface="Trebuchet MS"/>
                <a:cs typeface="Trebuchet MS"/>
              </a:rPr>
              <a:t>= </a:t>
            </a:r>
            <a:r>
              <a:rPr sz="3200" spc="-85" dirty="0">
                <a:latin typeface="Trebuchet MS"/>
                <a:cs typeface="Trebuchet MS"/>
              </a:rPr>
              <a:t>3900-4000</a:t>
            </a:r>
            <a:r>
              <a:rPr sz="3200" spc="-615" dirty="0">
                <a:latin typeface="Trebuchet MS"/>
                <a:cs typeface="Trebuchet MS"/>
              </a:rPr>
              <a:t> </a:t>
            </a:r>
            <a:r>
              <a:rPr sz="3200" spc="25" dirty="0">
                <a:latin typeface="Trebuchet MS"/>
                <a:cs typeface="Trebuchet MS"/>
              </a:rPr>
              <a:t>Hz</a:t>
            </a:r>
            <a:endParaRPr sz="3200" dirty="0">
              <a:latin typeface="Trebuchet MS"/>
              <a:cs typeface="Trebuchet MS"/>
            </a:endParaRPr>
          </a:p>
          <a:p>
            <a:pPr marL="295910" marR="386715" indent="-283845">
              <a:lnSpc>
                <a:spcPct val="101600"/>
              </a:lnSpc>
              <a:spcBef>
                <a:spcPts val="475"/>
              </a:spcBef>
              <a:buClr>
                <a:srgbClr val="3891A7"/>
              </a:buClr>
              <a:buSzPct val="76562"/>
              <a:buFont typeface="Wingdings"/>
              <a:buChar char=""/>
              <a:tabLst>
                <a:tab pos="304165" algn="l"/>
              </a:tabLst>
            </a:pPr>
            <a:r>
              <a:rPr sz="3200" spc="-130" dirty="0">
                <a:latin typeface="Arial"/>
                <a:cs typeface="Arial"/>
              </a:rPr>
              <a:t>İ</a:t>
            </a:r>
            <a:r>
              <a:rPr sz="3200" spc="-130" dirty="0">
                <a:latin typeface="Trebuchet MS"/>
                <a:cs typeface="Trebuchet MS"/>
              </a:rPr>
              <a:t>ki </a:t>
            </a:r>
            <a:r>
              <a:rPr sz="3200" spc="-190" dirty="0">
                <a:latin typeface="Trebuchet MS"/>
                <a:cs typeface="Trebuchet MS"/>
              </a:rPr>
              <a:t>akımın </a:t>
            </a:r>
            <a:r>
              <a:rPr sz="3200" spc="-180" dirty="0">
                <a:latin typeface="Trebuchet MS"/>
                <a:cs typeface="Trebuchet MS"/>
              </a:rPr>
              <a:t>karşılaştı</a:t>
            </a:r>
            <a:r>
              <a:rPr sz="3200" spc="-180" dirty="0">
                <a:latin typeface="Arial"/>
                <a:cs typeface="Arial"/>
              </a:rPr>
              <a:t>ğ</a:t>
            </a:r>
            <a:r>
              <a:rPr sz="3200" spc="-180" dirty="0">
                <a:latin typeface="Trebuchet MS"/>
                <a:cs typeface="Trebuchet MS"/>
              </a:rPr>
              <a:t>ı </a:t>
            </a:r>
            <a:r>
              <a:rPr sz="3200" spc="-170" dirty="0">
                <a:latin typeface="Trebuchet MS"/>
                <a:cs typeface="Trebuchet MS"/>
              </a:rPr>
              <a:t>yerde </a:t>
            </a:r>
            <a:r>
              <a:rPr sz="3200" spc="-185" dirty="0">
                <a:latin typeface="Trebuchet MS"/>
                <a:cs typeface="Trebuchet MS"/>
              </a:rPr>
              <a:t>enterferansiyel  </a:t>
            </a:r>
            <a:r>
              <a:rPr sz="3200" spc="-254" dirty="0">
                <a:latin typeface="Trebuchet MS"/>
                <a:cs typeface="Trebuchet MS"/>
              </a:rPr>
              <a:t>alan</a:t>
            </a:r>
            <a:r>
              <a:rPr sz="3200" spc="-100" dirty="0">
                <a:latin typeface="Trebuchet MS"/>
                <a:cs typeface="Trebuchet MS"/>
              </a:rPr>
              <a:t> </a:t>
            </a:r>
            <a:r>
              <a:rPr sz="3200" spc="-190" dirty="0">
                <a:latin typeface="Trebuchet MS"/>
                <a:cs typeface="Trebuchet MS"/>
              </a:rPr>
              <a:t>oluşur.</a:t>
            </a:r>
            <a:endParaRPr sz="3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60688" y="1558891"/>
            <a:ext cx="7872730" cy="30213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295910" marR="485775" indent="-283845">
              <a:lnSpc>
                <a:spcPct val="99500"/>
              </a:lnSpc>
              <a:spcBef>
                <a:spcPts val="120"/>
              </a:spcBef>
              <a:buClr>
                <a:srgbClr val="3891A7"/>
              </a:buClr>
              <a:buSzPct val="76562"/>
              <a:buFont typeface="Wingdings"/>
              <a:buChar char=""/>
              <a:tabLst>
                <a:tab pos="304165" algn="l"/>
              </a:tabLst>
            </a:pPr>
            <a:r>
              <a:rPr sz="3200" spc="-155" dirty="0">
                <a:latin typeface="Trebuchet MS"/>
                <a:cs typeface="Trebuchet MS"/>
              </a:rPr>
              <a:t>Sonuçta </a:t>
            </a:r>
            <a:r>
              <a:rPr sz="3200" spc="-170" dirty="0">
                <a:latin typeface="Trebuchet MS"/>
                <a:cs typeface="Trebuchet MS"/>
              </a:rPr>
              <a:t>ortaya </a:t>
            </a:r>
            <a:r>
              <a:rPr sz="3200" spc="-190" dirty="0">
                <a:latin typeface="Trebuchet MS"/>
                <a:cs typeface="Trebuchet MS"/>
              </a:rPr>
              <a:t>çıkan akımın </a:t>
            </a:r>
            <a:r>
              <a:rPr sz="3200" spc="-215" dirty="0">
                <a:latin typeface="Trebuchet MS"/>
                <a:cs typeface="Trebuchet MS"/>
              </a:rPr>
              <a:t>frekansı, </a:t>
            </a:r>
            <a:r>
              <a:rPr sz="3200" spc="-229" dirty="0">
                <a:latin typeface="Trebuchet MS"/>
                <a:cs typeface="Trebuchet MS"/>
              </a:rPr>
              <a:t>tedavi  </a:t>
            </a:r>
            <a:r>
              <a:rPr sz="3200" spc="-195" dirty="0">
                <a:latin typeface="Trebuchet MS"/>
                <a:cs typeface="Trebuchet MS"/>
              </a:rPr>
              <a:t>sahasına </a:t>
            </a:r>
            <a:r>
              <a:rPr sz="3200" spc="-170" dirty="0">
                <a:latin typeface="Trebuchet MS"/>
                <a:cs typeface="Trebuchet MS"/>
              </a:rPr>
              <a:t>giren </a:t>
            </a:r>
            <a:r>
              <a:rPr sz="3200" spc="-165" dirty="0">
                <a:latin typeface="Trebuchet MS"/>
                <a:cs typeface="Trebuchet MS"/>
              </a:rPr>
              <a:t>bu </a:t>
            </a:r>
            <a:r>
              <a:rPr sz="3200" spc="-190" dirty="0">
                <a:latin typeface="Trebuchet MS"/>
                <a:cs typeface="Trebuchet MS"/>
              </a:rPr>
              <a:t>akımların </a:t>
            </a:r>
            <a:r>
              <a:rPr sz="3200" spc="-175" dirty="0">
                <a:latin typeface="Trebuchet MS"/>
                <a:cs typeface="Trebuchet MS"/>
              </a:rPr>
              <a:t>frekans </a:t>
            </a:r>
            <a:r>
              <a:rPr sz="3200" spc="-195" dirty="0">
                <a:latin typeface="Trebuchet MS"/>
                <a:cs typeface="Trebuchet MS"/>
              </a:rPr>
              <a:t>farkı  </a:t>
            </a:r>
            <a:r>
              <a:rPr sz="3200" spc="-155" dirty="0">
                <a:latin typeface="Trebuchet MS"/>
                <a:cs typeface="Trebuchet MS"/>
              </a:rPr>
              <a:t>kadardır </a:t>
            </a:r>
            <a:r>
              <a:rPr sz="3200" spc="-220" dirty="0">
                <a:latin typeface="Trebuchet MS"/>
                <a:cs typeface="Trebuchet MS"/>
              </a:rPr>
              <a:t>ve </a:t>
            </a:r>
            <a:r>
              <a:rPr sz="3200" spc="-165" dirty="0">
                <a:latin typeface="Trebuchet MS"/>
                <a:cs typeface="Trebuchet MS"/>
              </a:rPr>
              <a:t>bu de</a:t>
            </a:r>
            <a:r>
              <a:rPr sz="3200" spc="-165" dirty="0">
                <a:latin typeface="Arial"/>
                <a:cs typeface="Arial"/>
              </a:rPr>
              <a:t>ğ</a:t>
            </a:r>
            <a:r>
              <a:rPr sz="3200" spc="-165" dirty="0">
                <a:latin typeface="Trebuchet MS"/>
                <a:cs typeface="Trebuchet MS"/>
              </a:rPr>
              <a:t>er </a:t>
            </a:r>
            <a:r>
              <a:rPr sz="3200" spc="-90" dirty="0">
                <a:latin typeface="Trebuchet MS"/>
                <a:cs typeface="Trebuchet MS"/>
              </a:rPr>
              <a:t>0-100 </a:t>
            </a:r>
            <a:r>
              <a:rPr sz="3200" spc="25" dirty="0">
                <a:latin typeface="Trebuchet MS"/>
                <a:cs typeface="Trebuchet MS"/>
              </a:rPr>
              <a:t>Hz </a:t>
            </a:r>
            <a:r>
              <a:rPr sz="3200" spc="-185" dirty="0">
                <a:latin typeface="Trebuchet MS"/>
                <a:cs typeface="Trebuchet MS"/>
              </a:rPr>
              <a:t>arasında  </a:t>
            </a:r>
            <a:r>
              <a:rPr sz="3200" spc="-240" dirty="0">
                <a:latin typeface="Trebuchet MS"/>
                <a:cs typeface="Trebuchet MS"/>
              </a:rPr>
              <a:t>de</a:t>
            </a:r>
            <a:r>
              <a:rPr sz="3200" spc="-240" dirty="0">
                <a:latin typeface="Arial"/>
                <a:cs typeface="Arial"/>
              </a:rPr>
              <a:t>ğ</a:t>
            </a:r>
            <a:r>
              <a:rPr sz="3200" spc="-240" dirty="0">
                <a:latin typeface="Trebuchet MS"/>
                <a:cs typeface="Trebuchet MS"/>
              </a:rPr>
              <a:t>işir.</a:t>
            </a:r>
            <a:endParaRPr sz="3200" dirty="0">
              <a:latin typeface="Trebuchet MS"/>
              <a:cs typeface="Trebuchet MS"/>
            </a:endParaRPr>
          </a:p>
          <a:p>
            <a:pPr marL="295910" marR="5080" indent="-283845">
              <a:lnSpc>
                <a:spcPts val="3779"/>
              </a:lnSpc>
              <a:spcBef>
                <a:spcPts val="840"/>
              </a:spcBef>
              <a:buClr>
                <a:srgbClr val="3891A7"/>
              </a:buClr>
              <a:buSzPct val="76562"/>
              <a:buFont typeface="Wingdings"/>
              <a:buChar char=""/>
              <a:tabLst>
                <a:tab pos="304165" algn="l"/>
              </a:tabLst>
            </a:pPr>
            <a:r>
              <a:rPr sz="3200" spc="-100" dirty="0">
                <a:latin typeface="Trebuchet MS"/>
                <a:cs typeface="Trebuchet MS"/>
              </a:rPr>
              <a:t>Akımın </a:t>
            </a:r>
            <a:r>
              <a:rPr sz="3200" spc="-180" dirty="0">
                <a:latin typeface="Trebuchet MS"/>
                <a:cs typeface="Trebuchet MS"/>
              </a:rPr>
              <a:t>frekansı </a:t>
            </a:r>
            <a:r>
              <a:rPr sz="3200" spc="-75" dirty="0">
                <a:latin typeface="Trebuchet MS"/>
                <a:cs typeface="Trebuchet MS"/>
              </a:rPr>
              <a:t>20 </a:t>
            </a:r>
            <a:r>
              <a:rPr sz="3200" spc="-200" dirty="0">
                <a:latin typeface="Trebuchet MS"/>
                <a:cs typeface="Trebuchet MS"/>
              </a:rPr>
              <a:t>sn’lik </a:t>
            </a:r>
            <a:r>
              <a:rPr sz="3200" spc="-155" dirty="0">
                <a:latin typeface="Trebuchet MS"/>
                <a:cs typeface="Trebuchet MS"/>
              </a:rPr>
              <a:t>devir </a:t>
            </a:r>
            <a:r>
              <a:rPr sz="3200" spc="-190" dirty="0">
                <a:latin typeface="Trebuchet MS"/>
                <a:cs typeface="Trebuchet MS"/>
              </a:rPr>
              <a:t>için </a:t>
            </a:r>
            <a:r>
              <a:rPr sz="3200" spc="-180" dirty="0">
                <a:latin typeface="Trebuchet MS"/>
                <a:cs typeface="Trebuchet MS"/>
              </a:rPr>
              <a:t>de </a:t>
            </a:r>
            <a:r>
              <a:rPr sz="3200" spc="-225" dirty="0">
                <a:latin typeface="Trebuchet MS"/>
                <a:cs typeface="Trebuchet MS"/>
              </a:rPr>
              <a:t>alçaktan  </a:t>
            </a:r>
            <a:r>
              <a:rPr sz="3200" spc="-200" dirty="0">
                <a:latin typeface="Trebuchet MS"/>
                <a:cs typeface="Trebuchet MS"/>
              </a:rPr>
              <a:t>yükse</a:t>
            </a:r>
            <a:r>
              <a:rPr sz="3200" spc="-200" dirty="0">
                <a:latin typeface="Arial"/>
                <a:cs typeface="Arial"/>
              </a:rPr>
              <a:t>ğ</a:t>
            </a:r>
            <a:r>
              <a:rPr sz="3200" spc="-200" dirty="0">
                <a:latin typeface="Trebuchet MS"/>
                <a:cs typeface="Trebuchet MS"/>
              </a:rPr>
              <a:t>e, </a:t>
            </a:r>
            <a:r>
              <a:rPr sz="3200" spc="-150" dirty="0">
                <a:latin typeface="Trebuchet MS"/>
                <a:cs typeface="Trebuchet MS"/>
              </a:rPr>
              <a:t>yüksekten </a:t>
            </a:r>
            <a:r>
              <a:rPr sz="3200" spc="-270" dirty="0">
                <a:latin typeface="Trebuchet MS"/>
                <a:cs typeface="Trebuchet MS"/>
              </a:rPr>
              <a:t>alça</a:t>
            </a:r>
            <a:r>
              <a:rPr sz="3200" spc="-270" dirty="0">
                <a:latin typeface="Arial"/>
                <a:cs typeface="Arial"/>
              </a:rPr>
              <a:t>ğ</a:t>
            </a:r>
            <a:r>
              <a:rPr sz="3200" spc="-270" dirty="0">
                <a:latin typeface="Trebuchet MS"/>
                <a:cs typeface="Trebuchet MS"/>
              </a:rPr>
              <a:t>a </a:t>
            </a:r>
            <a:r>
              <a:rPr sz="3200" spc="-105" dirty="0">
                <a:latin typeface="Trebuchet MS"/>
                <a:cs typeface="Trebuchet MS"/>
              </a:rPr>
              <a:t>do</a:t>
            </a:r>
            <a:r>
              <a:rPr sz="3200" spc="-105" dirty="0">
                <a:latin typeface="Arial"/>
                <a:cs typeface="Arial"/>
              </a:rPr>
              <a:t>ğ</a:t>
            </a:r>
            <a:r>
              <a:rPr sz="3200" spc="-105" dirty="0">
                <a:latin typeface="Trebuchet MS"/>
                <a:cs typeface="Trebuchet MS"/>
              </a:rPr>
              <a:t>ru</a:t>
            </a:r>
            <a:r>
              <a:rPr sz="3200" spc="-55" dirty="0">
                <a:latin typeface="Trebuchet MS"/>
                <a:cs typeface="Trebuchet MS"/>
              </a:rPr>
              <a:t> </a:t>
            </a:r>
            <a:r>
              <a:rPr sz="3200" spc="-240" dirty="0">
                <a:latin typeface="Trebuchet MS"/>
                <a:cs typeface="Trebuchet MS"/>
              </a:rPr>
              <a:t>de</a:t>
            </a:r>
            <a:r>
              <a:rPr sz="3200" spc="-240" dirty="0">
                <a:latin typeface="Arial"/>
                <a:cs typeface="Arial"/>
              </a:rPr>
              <a:t>ğ</a:t>
            </a:r>
            <a:r>
              <a:rPr sz="3200" spc="-240" dirty="0">
                <a:latin typeface="Trebuchet MS"/>
                <a:cs typeface="Trebuchet MS"/>
              </a:rPr>
              <a:t>işir.</a:t>
            </a:r>
            <a:endParaRPr sz="3200" dirty="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014983" y="402336"/>
            <a:ext cx="2905760" cy="1240155"/>
            <a:chOff x="1014983" y="402336"/>
            <a:chExt cx="2905760" cy="1240155"/>
          </a:xfrm>
        </p:grpSpPr>
        <p:sp>
          <p:nvSpPr>
            <p:cNvPr id="3" name="object 3"/>
            <p:cNvSpPr/>
            <p:nvPr/>
          </p:nvSpPr>
          <p:spPr>
            <a:xfrm>
              <a:off x="1014983" y="402336"/>
              <a:ext cx="1677162" cy="121538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969008" y="426720"/>
              <a:ext cx="860297" cy="12153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06167" y="402336"/>
              <a:ext cx="1677161" cy="121538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060191" y="426720"/>
              <a:ext cx="860297" cy="121538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1364741" y="559688"/>
            <a:ext cx="2209165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70" dirty="0"/>
              <a:t>ET</a:t>
            </a:r>
            <a:r>
              <a:rPr sz="4300" spc="-80" dirty="0"/>
              <a:t>K</a:t>
            </a:r>
            <a:r>
              <a:rPr sz="4300" b="0" spc="-120" dirty="0">
                <a:latin typeface="Arial"/>
                <a:cs typeface="Arial"/>
              </a:rPr>
              <a:t>İ</a:t>
            </a:r>
            <a:r>
              <a:rPr sz="4300" spc="20" dirty="0"/>
              <a:t>LE</a:t>
            </a:r>
            <a:r>
              <a:rPr sz="4300" spc="15" dirty="0"/>
              <a:t>R</a:t>
            </a:r>
            <a:r>
              <a:rPr sz="4300" b="0" spc="-114" dirty="0">
                <a:latin typeface="Arial"/>
                <a:cs typeface="Arial"/>
              </a:rPr>
              <a:t>İ</a:t>
            </a:r>
            <a:endParaRPr sz="43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14602" y="1384757"/>
            <a:ext cx="6938009" cy="4669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indent="-515620">
              <a:lnSpc>
                <a:spcPts val="3220"/>
              </a:lnSpc>
              <a:spcBef>
                <a:spcPts val="100"/>
              </a:spcBef>
              <a:buClr>
                <a:srgbClr val="3891A7"/>
              </a:buClr>
              <a:buSzPct val="79629"/>
              <a:buAutoNum type="arabicPeriod"/>
              <a:tabLst>
                <a:tab pos="527685" algn="l"/>
                <a:tab pos="528320" algn="l"/>
              </a:tabLst>
            </a:pPr>
            <a:r>
              <a:rPr sz="2700" spc="-150" dirty="0">
                <a:solidFill>
                  <a:srgbClr val="FF0000"/>
                </a:solidFill>
                <a:latin typeface="Trebuchet MS"/>
                <a:cs typeface="Trebuchet MS"/>
              </a:rPr>
              <a:t>Fizyolojik</a:t>
            </a:r>
            <a:r>
              <a:rPr sz="2700" spc="-11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700" spc="-135" dirty="0">
                <a:solidFill>
                  <a:srgbClr val="FF0000"/>
                </a:solidFill>
                <a:latin typeface="Trebuchet MS"/>
                <a:cs typeface="Trebuchet MS"/>
              </a:rPr>
              <a:t>Etkileri</a:t>
            </a:r>
            <a:endParaRPr sz="2700">
              <a:latin typeface="Trebuchet MS"/>
              <a:cs typeface="Trebuchet MS"/>
            </a:endParaRPr>
          </a:p>
          <a:p>
            <a:pPr marL="527685" marR="373380" indent="-90170">
              <a:lnSpc>
                <a:spcPct val="80000"/>
              </a:lnSpc>
              <a:spcBef>
                <a:spcPts val="625"/>
              </a:spcBef>
            </a:pPr>
            <a:r>
              <a:rPr sz="2700" spc="-145" dirty="0">
                <a:latin typeface="Trebuchet MS"/>
                <a:cs typeface="Trebuchet MS"/>
              </a:rPr>
              <a:t>Yüzeyel </a:t>
            </a:r>
            <a:r>
              <a:rPr sz="2700" spc="-135" dirty="0">
                <a:latin typeface="Trebuchet MS"/>
                <a:cs typeface="Trebuchet MS"/>
              </a:rPr>
              <a:t>elektrotlar </a:t>
            </a:r>
            <a:r>
              <a:rPr sz="2700" spc="-125" dirty="0">
                <a:latin typeface="Trebuchet MS"/>
                <a:cs typeface="Trebuchet MS"/>
              </a:rPr>
              <a:t>yolu </a:t>
            </a:r>
            <a:r>
              <a:rPr sz="2700" spc="-195" dirty="0">
                <a:latin typeface="Trebuchet MS"/>
                <a:cs typeface="Trebuchet MS"/>
              </a:rPr>
              <a:t>ile </a:t>
            </a:r>
            <a:r>
              <a:rPr sz="2700" spc="-165" dirty="0">
                <a:latin typeface="Trebuchet MS"/>
                <a:cs typeface="Trebuchet MS"/>
              </a:rPr>
              <a:t>periferal </a:t>
            </a:r>
            <a:r>
              <a:rPr sz="2700" spc="-135" dirty="0">
                <a:latin typeface="Trebuchet MS"/>
                <a:cs typeface="Trebuchet MS"/>
              </a:rPr>
              <a:t>duyu </a:t>
            </a:r>
            <a:r>
              <a:rPr sz="2700" spc="-185" dirty="0">
                <a:latin typeface="Trebuchet MS"/>
                <a:cs typeface="Trebuchet MS"/>
              </a:rPr>
              <a:t>ve  </a:t>
            </a:r>
            <a:r>
              <a:rPr sz="2700" spc="-50" dirty="0">
                <a:latin typeface="Trebuchet MS"/>
                <a:cs typeface="Trebuchet MS"/>
              </a:rPr>
              <a:t>motor </a:t>
            </a:r>
            <a:r>
              <a:rPr sz="2700" spc="-120" dirty="0">
                <a:latin typeface="Trebuchet MS"/>
                <a:cs typeface="Trebuchet MS"/>
              </a:rPr>
              <a:t>sinirleri </a:t>
            </a:r>
            <a:r>
              <a:rPr sz="2700" spc="-140" dirty="0">
                <a:latin typeface="Trebuchet MS"/>
                <a:cs typeface="Trebuchet MS"/>
              </a:rPr>
              <a:t>depolarize</a:t>
            </a:r>
            <a:r>
              <a:rPr sz="2700" spc="-65" dirty="0">
                <a:latin typeface="Trebuchet MS"/>
                <a:cs typeface="Trebuchet MS"/>
              </a:rPr>
              <a:t> </a:t>
            </a:r>
            <a:r>
              <a:rPr sz="2700" spc="-220" dirty="0">
                <a:latin typeface="Trebuchet MS"/>
                <a:cs typeface="Trebuchet MS"/>
              </a:rPr>
              <a:t>edilir.</a:t>
            </a:r>
            <a:endParaRPr sz="27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700">
              <a:latin typeface="Trebuchet MS"/>
              <a:cs typeface="Trebuchet MS"/>
            </a:endParaRPr>
          </a:p>
          <a:p>
            <a:pPr marL="527685" indent="-515620">
              <a:lnSpc>
                <a:spcPts val="3215"/>
              </a:lnSpc>
              <a:buClr>
                <a:srgbClr val="3891A7"/>
              </a:buClr>
              <a:buSzPct val="79629"/>
              <a:buAutoNum type="arabicPeriod" startAt="2"/>
              <a:tabLst>
                <a:tab pos="527685" algn="l"/>
                <a:tab pos="528320" algn="l"/>
              </a:tabLst>
            </a:pPr>
            <a:r>
              <a:rPr sz="2700" spc="-225" dirty="0">
                <a:solidFill>
                  <a:srgbClr val="FF0000"/>
                </a:solidFill>
                <a:latin typeface="Trebuchet MS"/>
                <a:cs typeface="Trebuchet MS"/>
              </a:rPr>
              <a:t>Tedavi </a:t>
            </a:r>
            <a:r>
              <a:rPr sz="2700" spc="-150" dirty="0">
                <a:solidFill>
                  <a:srgbClr val="FF0000"/>
                </a:solidFill>
                <a:latin typeface="Trebuchet MS"/>
                <a:cs typeface="Trebuchet MS"/>
              </a:rPr>
              <a:t>Edici</a:t>
            </a:r>
            <a:r>
              <a:rPr sz="2700" spc="5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700" spc="-135" dirty="0">
                <a:solidFill>
                  <a:srgbClr val="FF0000"/>
                </a:solidFill>
                <a:latin typeface="Trebuchet MS"/>
                <a:cs typeface="Trebuchet MS"/>
              </a:rPr>
              <a:t>Etkileri</a:t>
            </a:r>
            <a:endParaRPr sz="2700">
              <a:latin typeface="Trebuchet MS"/>
              <a:cs typeface="Trebuchet MS"/>
            </a:endParaRPr>
          </a:p>
          <a:p>
            <a:pPr marL="487680" marR="5080" indent="-33655">
              <a:lnSpc>
                <a:spcPct val="89300"/>
              </a:lnSpc>
              <a:spcBef>
                <a:spcPts val="325"/>
              </a:spcBef>
            </a:pPr>
            <a:r>
              <a:rPr sz="2700" spc="-120" dirty="0">
                <a:latin typeface="Trebuchet MS"/>
                <a:cs typeface="Trebuchet MS"/>
              </a:rPr>
              <a:t>A</a:t>
            </a:r>
            <a:r>
              <a:rPr sz="2700" spc="-120" dirty="0">
                <a:latin typeface="Arial"/>
                <a:cs typeface="Arial"/>
              </a:rPr>
              <a:t>ğ</a:t>
            </a:r>
            <a:r>
              <a:rPr sz="2700" spc="-120" dirty="0">
                <a:latin typeface="Trebuchet MS"/>
                <a:cs typeface="Trebuchet MS"/>
              </a:rPr>
              <a:t>rı, </a:t>
            </a:r>
            <a:r>
              <a:rPr sz="2700" spc="-95" dirty="0">
                <a:latin typeface="Trebuchet MS"/>
                <a:cs typeface="Trebuchet MS"/>
              </a:rPr>
              <a:t>üriner </a:t>
            </a:r>
            <a:r>
              <a:rPr sz="2700" spc="-135" dirty="0">
                <a:latin typeface="Trebuchet MS"/>
                <a:cs typeface="Trebuchet MS"/>
              </a:rPr>
              <a:t>inkontinans </a:t>
            </a:r>
            <a:r>
              <a:rPr sz="2700" spc="-185" dirty="0">
                <a:latin typeface="Trebuchet MS"/>
                <a:cs typeface="Trebuchet MS"/>
              </a:rPr>
              <a:t>ve </a:t>
            </a:r>
            <a:r>
              <a:rPr sz="2700" spc="-155" dirty="0">
                <a:latin typeface="Trebuchet MS"/>
                <a:cs typeface="Trebuchet MS"/>
              </a:rPr>
              <a:t>kan </a:t>
            </a:r>
            <a:r>
              <a:rPr sz="2700" spc="-215" dirty="0">
                <a:latin typeface="Trebuchet MS"/>
                <a:cs typeface="Trebuchet MS"/>
              </a:rPr>
              <a:t>akımı, </a:t>
            </a:r>
            <a:r>
              <a:rPr sz="2700" spc="-110" dirty="0">
                <a:latin typeface="Trebuchet MS"/>
                <a:cs typeface="Trebuchet MS"/>
              </a:rPr>
              <a:t>ödem  </a:t>
            </a:r>
            <a:r>
              <a:rPr sz="2700" spc="-5" dirty="0">
                <a:latin typeface="Trebuchet MS"/>
                <a:cs typeface="Trebuchet MS"/>
              </a:rPr>
              <a:t>Duyu </a:t>
            </a:r>
            <a:r>
              <a:rPr sz="2700" spc="-185" dirty="0">
                <a:latin typeface="Trebuchet MS"/>
                <a:cs typeface="Trebuchet MS"/>
              </a:rPr>
              <a:t>lifleri </a:t>
            </a:r>
            <a:r>
              <a:rPr sz="2700" spc="-170" dirty="0">
                <a:latin typeface="Trebuchet MS"/>
                <a:cs typeface="Trebuchet MS"/>
              </a:rPr>
              <a:t>uyarıldı</a:t>
            </a:r>
            <a:r>
              <a:rPr sz="2700" spc="-170" dirty="0">
                <a:latin typeface="Arial"/>
                <a:cs typeface="Arial"/>
              </a:rPr>
              <a:t>ğ</a:t>
            </a:r>
            <a:r>
              <a:rPr sz="2700" spc="-170" dirty="0">
                <a:latin typeface="Trebuchet MS"/>
                <a:cs typeface="Trebuchet MS"/>
              </a:rPr>
              <a:t>ında </a:t>
            </a:r>
            <a:r>
              <a:rPr sz="2700" spc="-175" dirty="0">
                <a:latin typeface="Trebuchet MS"/>
                <a:cs typeface="Trebuchet MS"/>
              </a:rPr>
              <a:t>kapı </a:t>
            </a:r>
            <a:r>
              <a:rPr sz="2700" spc="-90" dirty="0">
                <a:latin typeface="Trebuchet MS"/>
                <a:cs typeface="Trebuchet MS"/>
              </a:rPr>
              <a:t>kontrol </a:t>
            </a:r>
            <a:r>
              <a:rPr sz="2700" spc="-114" dirty="0">
                <a:latin typeface="Trebuchet MS"/>
                <a:cs typeface="Trebuchet MS"/>
              </a:rPr>
              <a:t>teorisine  </a:t>
            </a:r>
            <a:r>
              <a:rPr sz="2700" spc="-95" dirty="0">
                <a:latin typeface="Trebuchet MS"/>
                <a:cs typeface="Trebuchet MS"/>
              </a:rPr>
              <a:t>göre </a:t>
            </a:r>
            <a:r>
              <a:rPr sz="2700" spc="-170" dirty="0">
                <a:latin typeface="Trebuchet MS"/>
                <a:cs typeface="Trebuchet MS"/>
              </a:rPr>
              <a:t>a</a:t>
            </a:r>
            <a:r>
              <a:rPr sz="2700" spc="-170" dirty="0">
                <a:latin typeface="Arial"/>
                <a:cs typeface="Arial"/>
              </a:rPr>
              <a:t>ğ</a:t>
            </a:r>
            <a:r>
              <a:rPr sz="2700" spc="-170" dirty="0">
                <a:latin typeface="Trebuchet MS"/>
                <a:cs typeface="Trebuchet MS"/>
              </a:rPr>
              <a:t>rı</a:t>
            </a:r>
            <a:r>
              <a:rPr sz="2700" spc="-40" dirty="0">
                <a:latin typeface="Trebuchet MS"/>
                <a:cs typeface="Trebuchet MS"/>
              </a:rPr>
              <a:t> </a:t>
            </a:r>
            <a:r>
              <a:rPr sz="2700" spc="-250" dirty="0">
                <a:latin typeface="Trebuchet MS"/>
                <a:cs typeface="Trebuchet MS"/>
              </a:rPr>
              <a:t>azalır.</a:t>
            </a:r>
            <a:endParaRPr sz="27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700">
              <a:latin typeface="Trebuchet MS"/>
              <a:cs typeface="Trebuchet MS"/>
            </a:endParaRPr>
          </a:p>
          <a:p>
            <a:pPr marL="527685" indent="-515620">
              <a:lnSpc>
                <a:spcPts val="3215"/>
              </a:lnSpc>
              <a:buClr>
                <a:srgbClr val="3891A7"/>
              </a:buClr>
              <a:buSzPct val="79629"/>
              <a:buAutoNum type="arabicPeriod" startAt="3"/>
              <a:tabLst>
                <a:tab pos="527685" algn="l"/>
                <a:tab pos="528320" algn="l"/>
              </a:tabLst>
            </a:pPr>
            <a:r>
              <a:rPr sz="2700" spc="-155" dirty="0">
                <a:solidFill>
                  <a:srgbClr val="FF0000"/>
                </a:solidFill>
                <a:latin typeface="Trebuchet MS"/>
                <a:cs typeface="Trebuchet MS"/>
              </a:rPr>
              <a:t>Analjezik</a:t>
            </a:r>
            <a:r>
              <a:rPr sz="2700" spc="-100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2700" spc="-130" dirty="0">
                <a:solidFill>
                  <a:srgbClr val="FF0000"/>
                </a:solidFill>
                <a:latin typeface="Trebuchet MS"/>
                <a:cs typeface="Trebuchet MS"/>
              </a:rPr>
              <a:t>Etki</a:t>
            </a:r>
            <a:endParaRPr sz="2700">
              <a:latin typeface="Trebuchet MS"/>
              <a:cs typeface="Trebuchet MS"/>
            </a:endParaRPr>
          </a:p>
          <a:p>
            <a:pPr marL="527685" marR="151765" indent="150495">
              <a:lnSpc>
                <a:spcPct val="80000"/>
              </a:lnSpc>
              <a:spcBef>
                <a:spcPts val="625"/>
              </a:spcBef>
            </a:pPr>
            <a:r>
              <a:rPr sz="2700" spc="-105" dirty="0">
                <a:latin typeface="Trebuchet MS"/>
                <a:cs typeface="Trebuchet MS"/>
              </a:rPr>
              <a:t>Kapı </a:t>
            </a:r>
            <a:r>
              <a:rPr sz="2700" spc="-90" dirty="0">
                <a:latin typeface="Trebuchet MS"/>
                <a:cs typeface="Trebuchet MS"/>
              </a:rPr>
              <a:t>kontrol </a:t>
            </a:r>
            <a:r>
              <a:rPr sz="2700" spc="-114" dirty="0">
                <a:latin typeface="Trebuchet MS"/>
                <a:cs typeface="Trebuchet MS"/>
              </a:rPr>
              <a:t>teorisine </a:t>
            </a:r>
            <a:r>
              <a:rPr sz="2700" spc="-240" dirty="0">
                <a:latin typeface="Trebuchet MS"/>
                <a:cs typeface="Trebuchet MS"/>
              </a:rPr>
              <a:t>dayanır. </a:t>
            </a:r>
            <a:r>
              <a:rPr sz="2700" spc="-135" dirty="0">
                <a:latin typeface="Trebuchet MS"/>
                <a:cs typeface="Trebuchet MS"/>
              </a:rPr>
              <a:t>Plasebo </a:t>
            </a:r>
            <a:r>
              <a:rPr sz="2700" spc="-140" dirty="0">
                <a:latin typeface="Trebuchet MS"/>
                <a:cs typeface="Trebuchet MS"/>
              </a:rPr>
              <a:t>etkisi  </a:t>
            </a:r>
            <a:r>
              <a:rPr sz="2700" spc="-254" dirty="0">
                <a:latin typeface="Trebuchet MS"/>
                <a:cs typeface="Trebuchet MS"/>
              </a:rPr>
              <a:t>yapar.</a:t>
            </a:r>
            <a:endParaRPr sz="27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514602" y="1388984"/>
            <a:ext cx="7291070" cy="4523740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  <a:tabLst>
                <a:tab pos="527685" algn="l"/>
              </a:tabLst>
            </a:pPr>
            <a:r>
              <a:rPr sz="2400" spc="-210" dirty="0">
                <a:solidFill>
                  <a:srgbClr val="3891A7"/>
                </a:solidFill>
                <a:latin typeface="Trebuchet MS"/>
                <a:cs typeface="Trebuchet MS"/>
              </a:rPr>
              <a:t>4.	</a:t>
            </a:r>
            <a:r>
              <a:rPr sz="3000" spc="25" dirty="0">
                <a:solidFill>
                  <a:srgbClr val="FF0000"/>
                </a:solidFill>
                <a:latin typeface="Trebuchet MS"/>
                <a:cs typeface="Trebuchet MS"/>
              </a:rPr>
              <a:t>Motor</a:t>
            </a:r>
            <a:r>
              <a:rPr sz="3000" spc="-7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3000" spc="-145" dirty="0">
                <a:solidFill>
                  <a:srgbClr val="FF0000"/>
                </a:solidFill>
                <a:latin typeface="Trebuchet MS"/>
                <a:cs typeface="Trebuchet MS"/>
              </a:rPr>
              <a:t>Etki</a:t>
            </a:r>
            <a:endParaRPr sz="3000">
              <a:latin typeface="Trebuchet MS"/>
              <a:cs typeface="Trebuchet MS"/>
            </a:endParaRPr>
          </a:p>
          <a:p>
            <a:pPr marL="527685" marR="5080" indent="229870">
              <a:lnSpc>
                <a:spcPct val="89200"/>
              </a:lnSpc>
              <a:spcBef>
                <a:spcPts val="630"/>
              </a:spcBef>
            </a:pPr>
            <a:r>
              <a:rPr sz="3000" spc="-90" dirty="0">
                <a:latin typeface="Trebuchet MS"/>
                <a:cs typeface="Trebuchet MS"/>
              </a:rPr>
              <a:t>0-10 </a:t>
            </a:r>
            <a:r>
              <a:rPr sz="3000" spc="-165" dirty="0">
                <a:latin typeface="Trebuchet MS"/>
                <a:cs typeface="Trebuchet MS"/>
              </a:rPr>
              <a:t>dev\sn </a:t>
            </a:r>
            <a:r>
              <a:rPr sz="3000" spc="-170" dirty="0">
                <a:latin typeface="Trebuchet MS"/>
                <a:cs typeface="Trebuchet MS"/>
              </a:rPr>
              <a:t>en </a:t>
            </a:r>
            <a:r>
              <a:rPr sz="3000" spc="-220" dirty="0">
                <a:latin typeface="Trebuchet MS"/>
                <a:cs typeface="Trebuchet MS"/>
              </a:rPr>
              <a:t>etkilidir. </a:t>
            </a:r>
            <a:r>
              <a:rPr sz="3000" spc="-110" dirty="0">
                <a:latin typeface="Trebuchet MS"/>
                <a:cs typeface="Trebuchet MS"/>
              </a:rPr>
              <a:t>Ayrıca </a:t>
            </a:r>
            <a:r>
              <a:rPr sz="3000" spc="-85" dirty="0">
                <a:latin typeface="Trebuchet MS"/>
                <a:cs typeface="Trebuchet MS"/>
              </a:rPr>
              <a:t>0-100  </a:t>
            </a:r>
            <a:r>
              <a:rPr sz="3000" spc="-170" dirty="0">
                <a:latin typeface="Trebuchet MS"/>
                <a:cs typeface="Trebuchet MS"/>
              </a:rPr>
              <a:t>arasındaki </a:t>
            </a:r>
            <a:r>
              <a:rPr sz="3000" spc="-180" dirty="0">
                <a:latin typeface="Trebuchet MS"/>
                <a:cs typeface="Trebuchet MS"/>
              </a:rPr>
              <a:t>frekanslarda </a:t>
            </a:r>
            <a:r>
              <a:rPr sz="3000" spc="-135" dirty="0">
                <a:latin typeface="Trebuchet MS"/>
                <a:cs typeface="Trebuchet MS"/>
              </a:rPr>
              <a:t>derin </a:t>
            </a:r>
            <a:r>
              <a:rPr sz="3000" spc="-215" dirty="0">
                <a:latin typeface="Trebuchet MS"/>
                <a:cs typeface="Trebuchet MS"/>
              </a:rPr>
              <a:t>ve </a:t>
            </a:r>
            <a:r>
              <a:rPr sz="3000" spc="-155" dirty="0">
                <a:latin typeface="Trebuchet MS"/>
                <a:cs typeface="Trebuchet MS"/>
              </a:rPr>
              <a:t>düz </a:t>
            </a:r>
            <a:r>
              <a:rPr sz="3000" spc="-160" dirty="0">
                <a:latin typeface="Trebuchet MS"/>
                <a:cs typeface="Trebuchet MS"/>
              </a:rPr>
              <a:t>kasların  </a:t>
            </a:r>
            <a:r>
              <a:rPr sz="3000" spc="-185" dirty="0">
                <a:latin typeface="Trebuchet MS"/>
                <a:cs typeface="Trebuchet MS"/>
              </a:rPr>
              <a:t>uyarılabilirli</a:t>
            </a:r>
            <a:r>
              <a:rPr sz="3000" spc="-185" dirty="0">
                <a:latin typeface="Arial"/>
                <a:cs typeface="Arial"/>
              </a:rPr>
              <a:t>ğ</a:t>
            </a:r>
            <a:r>
              <a:rPr sz="3000" spc="-185" dirty="0">
                <a:latin typeface="Trebuchet MS"/>
                <a:cs typeface="Trebuchet MS"/>
              </a:rPr>
              <a:t>inin </a:t>
            </a:r>
            <a:r>
              <a:rPr sz="3000" spc="-180" dirty="0">
                <a:latin typeface="Trebuchet MS"/>
                <a:cs typeface="Trebuchet MS"/>
              </a:rPr>
              <a:t>arttı</a:t>
            </a:r>
            <a:r>
              <a:rPr sz="3000" spc="-180" dirty="0">
                <a:latin typeface="Arial"/>
                <a:cs typeface="Arial"/>
              </a:rPr>
              <a:t>ğ</a:t>
            </a:r>
            <a:r>
              <a:rPr sz="3000" spc="-180" dirty="0">
                <a:latin typeface="Trebuchet MS"/>
                <a:cs typeface="Trebuchet MS"/>
              </a:rPr>
              <a:t>ı</a:t>
            </a:r>
            <a:r>
              <a:rPr sz="3000" spc="55" dirty="0">
                <a:latin typeface="Trebuchet MS"/>
                <a:cs typeface="Trebuchet MS"/>
              </a:rPr>
              <a:t> </a:t>
            </a:r>
            <a:r>
              <a:rPr sz="3000" spc="-204" dirty="0">
                <a:latin typeface="Trebuchet MS"/>
                <a:cs typeface="Trebuchet MS"/>
              </a:rPr>
              <a:t>bilinmektedir.</a:t>
            </a:r>
            <a:endParaRPr sz="3000">
              <a:latin typeface="Trebuchet MS"/>
              <a:cs typeface="Trebuchet MS"/>
            </a:endParaRPr>
          </a:p>
          <a:p>
            <a:pPr marL="527685">
              <a:lnSpc>
                <a:spcPts val="3300"/>
              </a:lnSpc>
            </a:pPr>
            <a:r>
              <a:rPr sz="3000" spc="-65" dirty="0">
                <a:latin typeface="Trebuchet MS"/>
                <a:cs typeface="Trebuchet MS"/>
              </a:rPr>
              <a:t>Denerve </a:t>
            </a:r>
            <a:r>
              <a:rPr sz="3000" spc="-160" dirty="0">
                <a:latin typeface="Trebuchet MS"/>
                <a:cs typeface="Trebuchet MS"/>
              </a:rPr>
              <a:t>kası</a:t>
            </a:r>
            <a:r>
              <a:rPr sz="3000" spc="-75" dirty="0">
                <a:latin typeface="Trebuchet MS"/>
                <a:cs typeface="Trebuchet MS"/>
              </a:rPr>
              <a:t> </a:t>
            </a:r>
            <a:r>
              <a:rPr sz="3000" spc="-190" dirty="0">
                <a:latin typeface="Trebuchet MS"/>
                <a:cs typeface="Trebuchet MS"/>
              </a:rPr>
              <a:t>kastırmaz.</a:t>
            </a:r>
            <a:endParaRPr sz="30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35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tabLst>
                <a:tab pos="527685" algn="l"/>
              </a:tabLst>
            </a:pPr>
            <a:r>
              <a:rPr sz="2400" spc="-210" dirty="0">
                <a:solidFill>
                  <a:srgbClr val="3891A7"/>
                </a:solidFill>
                <a:latin typeface="Trebuchet MS"/>
                <a:cs typeface="Trebuchet MS"/>
              </a:rPr>
              <a:t>5.	</a:t>
            </a:r>
            <a:r>
              <a:rPr sz="3000" spc="-90" dirty="0">
                <a:solidFill>
                  <a:srgbClr val="FF0000"/>
                </a:solidFill>
                <a:latin typeface="Trebuchet MS"/>
                <a:cs typeface="Trebuchet MS"/>
              </a:rPr>
              <a:t>Duyusal</a:t>
            </a:r>
            <a:r>
              <a:rPr sz="3000" spc="-7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3000" spc="-145" dirty="0">
                <a:solidFill>
                  <a:srgbClr val="FF0000"/>
                </a:solidFill>
                <a:latin typeface="Trebuchet MS"/>
                <a:cs typeface="Trebuchet MS"/>
              </a:rPr>
              <a:t>Etki</a:t>
            </a:r>
            <a:endParaRPr sz="3000">
              <a:latin typeface="Trebuchet MS"/>
              <a:cs typeface="Trebuchet MS"/>
            </a:endParaRPr>
          </a:p>
          <a:p>
            <a:pPr marL="527685" marR="44450" indent="123189">
              <a:lnSpc>
                <a:spcPct val="90900"/>
              </a:lnSpc>
              <a:spcBef>
                <a:spcPts val="505"/>
              </a:spcBef>
            </a:pPr>
            <a:r>
              <a:rPr sz="3000" spc="-35" dirty="0">
                <a:latin typeface="Trebuchet MS"/>
                <a:cs typeface="Trebuchet MS"/>
              </a:rPr>
              <a:t>Dokuda </a:t>
            </a:r>
            <a:r>
              <a:rPr sz="3000" spc="-135" dirty="0">
                <a:latin typeface="Trebuchet MS"/>
                <a:cs typeface="Trebuchet MS"/>
              </a:rPr>
              <a:t>iyon </a:t>
            </a:r>
            <a:r>
              <a:rPr sz="3000" spc="-175" dirty="0">
                <a:latin typeface="Trebuchet MS"/>
                <a:cs typeface="Trebuchet MS"/>
              </a:rPr>
              <a:t>hareketine </a:t>
            </a:r>
            <a:r>
              <a:rPr sz="3000" spc="-165" dirty="0">
                <a:latin typeface="Trebuchet MS"/>
                <a:cs typeface="Trebuchet MS"/>
              </a:rPr>
              <a:t>neden </a:t>
            </a:r>
            <a:r>
              <a:rPr sz="3000" spc="-185" dirty="0">
                <a:latin typeface="Trebuchet MS"/>
                <a:cs typeface="Trebuchet MS"/>
              </a:rPr>
              <a:t>olmadı</a:t>
            </a:r>
            <a:r>
              <a:rPr sz="3000" spc="-185" dirty="0">
                <a:latin typeface="Arial"/>
                <a:cs typeface="Arial"/>
              </a:rPr>
              <a:t>ğ</a:t>
            </a:r>
            <a:r>
              <a:rPr sz="3000" spc="-185" dirty="0">
                <a:latin typeface="Trebuchet MS"/>
                <a:cs typeface="Trebuchet MS"/>
              </a:rPr>
              <a:t>ı </a:t>
            </a:r>
            <a:r>
              <a:rPr sz="3000" spc="-215" dirty="0">
                <a:latin typeface="Trebuchet MS"/>
                <a:cs typeface="Trebuchet MS"/>
              </a:rPr>
              <a:t>ve  </a:t>
            </a:r>
            <a:r>
              <a:rPr sz="3000" spc="-140" dirty="0">
                <a:latin typeface="Trebuchet MS"/>
                <a:cs typeface="Trebuchet MS"/>
              </a:rPr>
              <a:t>polarizasyon </a:t>
            </a:r>
            <a:r>
              <a:rPr sz="3000" spc="-135" dirty="0">
                <a:latin typeface="Trebuchet MS"/>
                <a:cs typeface="Trebuchet MS"/>
              </a:rPr>
              <a:t>sürekli </a:t>
            </a:r>
            <a:r>
              <a:rPr sz="3000" spc="-195" dirty="0">
                <a:latin typeface="Trebuchet MS"/>
                <a:cs typeface="Trebuchet MS"/>
              </a:rPr>
              <a:t>de</a:t>
            </a:r>
            <a:r>
              <a:rPr sz="3000" spc="-195" dirty="0">
                <a:latin typeface="Arial"/>
                <a:cs typeface="Arial"/>
              </a:rPr>
              <a:t>ğ</a:t>
            </a:r>
            <a:r>
              <a:rPr sz="3000" spc="-195" dirty="0">
                <a:latin typeface="Trebuchet MS"/>
                <a:cs typeface="Trebuchet MS"/>
              </a:rPr>
              <a:t>işti</a:t>
            </a:r>
            <a:r>
              <a:rPr sz="3000" spc="-195" dirty="0">
                <a:latin typeface="Arial"/>
                <a:cs typeface="Arial"/>
              </a:rPr>
              <a:t>ğ</a:t>
            </a:r>
            <a:r>
              <a:rPr sz="3000" spc="-195" dirty="0">
                <a:latin typeface="Trebuchet MS"/>
                <a:cs typeface="Trebuchet MS"/>
              </a:rPr>
              <a:t>i </a:t>
            </a:r>
            <a:r>
              <a:rPr sz="3000" spc="-175" dirty="0">
                <a:latin typeface="Trebuchet MS"/>
                <a:cs typeface="Trebuchet MS"/>
              </a:rPr>
              <a:t>için yanık  </a:t>
            </a:r>
            <a:r>
              <a:rPr sz="3000" spc="-165" dirty="0">
                <a:latin typeface="Trebuchet MS"/>
                <a:cs typeface="Trebuchet MS"/>
              </a:rPr>
              <a:t>oluşturmaz.</a:t>
            </a:r>
            <a:endParaRPr sz="3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164336" y="320040"/>
            <a:ext cx="4570095" cy="1238250"/>
            <a:chOff x="1164336" y="320040"/>
            <a:chExt cx="4570095" cy="1238250"/>
          </a:xfrm>
        </p:grpSpPr>
        <p:sp>
          <p:nvSpPr>
            <p:cNvPr id="3" name="object 3"/>
            <p:cNvSpPr/>
            <p:nvPr/>
          </p:nvSpPr>
          <p:spPr>
            <a:xfrm>
              <a:off x="1164336" y="320040"/>
              <a:ext cx="1111758" cy="121386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552956" y="344424"/>
              <a:ext cx="1204721" cy="121386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034539" y="320040"/>
              <a:ext cx="2471166" cy="121386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782568" y="344424"/>
              <a:ext cx="860298" cy="121386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919728" y="320040"/>
              <a:ext cx="1677162" cy="1213866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873751" y="344424"/>
              <a:ext cx="860298" cy="1213865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514602" y="477138"/>
            <a:ext cx="3873500" cy="680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300" spc="-75" dirty="0"/>
              <a:t>D</a:t>
            </a:r>
            <a:r>
              <a:rPr sz="4300" b="0" spc="-75" dirty="0">
                <a:latin typeface="Arial"/>
                <a:cs typeface="Arial"/>
              </a:rPr>
              <a:t>İĞ</a:t>
            </a:r>
            <a:r>
              <a:rPr sz="4300" spc="-75" dirty="0"/>
              <a:t>ER</a:t>
            </a:r>
            <a:r>
              <a:rPr sz="4300" spc="-285" dirty="0"/>
              <a:t> </a:t>
            </a:r>
            <a:r>
              <a:rPr sz="4300" spc="-50" dirty="0"/>
              <a:t>ETK</a:t>
            </a:r>
            <a:r>
              <a:rPr sz="4300" b="0" spc="-50" dirty="0">
                <a:latin typeface="Arial"/>
                <a:cs typeface="Arial"/>
              </a:rPr>
              <a:t>İ</a:t>
            </a:r>
            <a:r>
              <a:rPr sz="4300" spc="-50" dirty="0"/>
              <a:t>LER</a:t>
            </a:r>
            <a:r>
              <a:rPr sz="4300" b="0" spc="-50" dirty="0">
                <a:latin typeface="Arial"/>
                <a:cs typeface="Arial"/>
              </a:rPr>
              <a:t>İ</a:t>
            </a:r>
            <a:endParaRPr sz="43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96897" y="1386708"/>
            <a:ext cx="4596130" cy="275844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333375" indent="-321310">
              <a:lnSpc>
                <a:spcPct val="100000"/>
              </a:lnSpc>
              <a:spcBef>
                <a:spcPts val="695"/>
              </a:spcBef>
              <a:buChar char="•"/>
              <a:tabLst>
                <a:tab pos="334010" algn="l"/>
              </a:tabLst>
            </a:pPr>
            <a:r>
              <a:rPr sz="4000" spc="-100" dirty="0">
                <a:latin typeface="Trebuchet MS"/>
                <a:cs typeface="Trebuchet MS"/>
              </a:rPr>
              <a:t>Dolaşım</a:t>
            </a:r>
            <a:r>
              <a:rPr sz="4000" spc="-95" dirty="0">
                <a:latin typeface="Trebuchet MS"/>
                <a:cs typeface="Trebuchet MS"/>
              </a:rPr>
              <a:t> </a:t>
            </a:r>
            <a:r>
              <a:rPr sz="4000" spc="-320" dirty="0">
                <a:latin typeface="Trebuchet MS"/>
                <a:cs typeface="Trebuchet MS"/>
              </a:rPr>
              <a:t>artar.</a:t>
            </a:r>
            <a:endParaRPr sz="4000">
              <a:latin typeface="Trebuchet MS"/>
              <a:cs typeface="Trebuchet MS"/>
            </a:endParaRPr>
          </a:p>
          <a:p>
            <a:pPr marL="333375" indent="-321310">
              <a:lnSpc>
                <a:spcPct val="100000"/>
              </a:lnSpc>
              <a:spcBef>
                <a:spcPts val="600"/>
              </a:spcBef>
              <a:buChar char="•"/>
              <a:tabLst>
                <a:tab pos="334010" algn="l"/>
              </a:tabLst>
            </a:pPr>
            <a:r>
              <a:rPr sz="4000" spc="-30" dirty="0">
                <a:latin typeface="Trebuchet MS"/>
                <a:cs typeface="Trebuchet MS"/>
              </a:rPr>
              <a:t>Ödem</a:t>
            </a:r>
            <a:r>
              <a:rPr sz="4000" spc="-110" dirty="0">
                <a:latin typeface="Trebuchet MS"/>
                <a:cs typeface="Trebuchet MS"/>
              </a:rPr>
              <a:t> </a:t>
            </a:r>
            <a:r>
              <a:rPr sz="4000" spc="-365" dirty="0">
                <a:latin typeface="Trebuchet MS"/>
                <a:cs typeface="Trebuchet MS"/>
              </a:rPr>
              <a:t>azalır.</a:t>
            </a:r>
            <a:endParaRPr sz="4000">
              <a:latin typeface="Trebuchet MS"/>
              <a:cs typeface="Trebuchet MS"/>
            </a:endParaRPr>
          </a:p>
          <a:p>
            <a:pPr marL="410209" lvl="1" indent="-256540">
              <a:lnSpc>
                <a:spcPct val="100000"/>
              </a:lnSpc>
              <a:spcBef>
                <a:spcPts val="605"/>
              </a:spcBef>
              <a:buChar char="•"/>
              <a:tabLst>
                <a:tab pos="410845" algn="l"/>
              </a:tabLst>
            </a:pPr>
            <a:r>
              <a:rPr sz="4000" spc="-285" dirty="0">
                <a:latin typeface="Trebuchet MS"/>
                <a:cs typeface="Trebuchet MS"/>
              </a:rPr>
              <a:t>Termal </a:t>
            </a:r>
            <a:r>
              <a:rPr sz="4000" spc="-210" dirty="0">
                <a:latin typeface="Trebuchet MS"/>
                <a:cs typeface="Trebuchet MS"/>
              </a:rPr>
              <a:t>etkisi</a:t>
            </a:r>
            <a:r>
              <a:rPr sz="4000" spc="75" dirty="0">
                <a:latin typeface="Trebuchet MS"/>
                <a:cs typeface="Trebuchet MS"/>
              </a:rPr>
              <a:t> </a:t>
            </a:r>
            <a:r>
              <a:rPr sz="4000" spc="-254" dirty="0">
                <a:latin typeface="Trebuchet MS"/>
                <a:cs typeface="Trebuchet MS"/>
              </a:rPr>
              <a:t>yoktur.</a:t>
            </a:r>
            <a:endParaRPr sz="4000">
              <a:latin typeface="Trebuchet MS"/>
              <a:cs typeface="Trebuchet MS"/>
            </a:endParaRPr>
          </a:p>
          <a:p>
            <a:pPr marL="423545" lvl="1" indent="-269875">
              <a:lnSpc>
                <a:spcPct val="100000"/>
              </a:lnSpc>
              <a:spcBef>
                <a:spcPts val="515"/>
              </a:spcBef>
              <a:buChar char="•"/>
              <a:tabLst>
                <a:tab pos="424180" algn="l"/>
              </a:tabLst>
            </a:pPr>
            <a:r>
              <a:rPr sz="4000" spc="-70" dirty="0">
                <a:latin typeface="Trebuchet MS"/>
                <a:cs typeface="Trebuchet MS"/>
              </a:rPr>
              <a:t>A</a:t>
            </a:r>
            <a:r>
              <a:rPr sz="4000" spc="-70" dirty="0">
                <a:latin typeface="Arial"/>
                <a:cs typeface="Arial"/>
              </a:rPr>
              <a:t>ğ</a:t>
            </a:r>
            <a:r>
              <a:rPr sz="4000" spc="-70" dirty="0">
                <a:latin typeface="Trebuchet MS"/>
                <a:cs typeface="Trebuchet MS"/>
              </a:rPr>
              <a:t>rı </a:t>
            </a:r>
            <a:r>
              <a:rPr sz="4000" spc="-180" dirty="0">
                <a:latin typeface="Trebuchet MS"/>
                <a:cs typeface="Trebuchet MS"/>
              </a:rPr>
              <a:t>hissi</a:t>
            </a:r>
            <a:r>
              <a:rPr sz="4000" spc="-145" dirty="0">
                <a:latin typeface="Trebuchet MS"/>
                <a:cs typeface="Trebuchet MS"/>
              </a:rPr>
              <a:t> </a:t>
            </a:r>
            <a:r>
              <a:rPr sz="4000" spc="-285" dirty="0">
                <a:latin typeface="Trebuchet MS"/>
                <a:cs typeface="Trebuchet MS"/>
              </a:rPr>
              <a:t>olmaz.</a:t>
            </a:r>
            <a:endParaRPr sz="40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DC664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517</Words>
  <Application>Microsoft Office PowerPoint</Application>
  <PresentationFormat>Ekran Gösterisi (4:3)</PresentationFormat>
  <Paragraphs>89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4" baseType="lpstr">
      <vt:lpstr>Arial</vt:lpstr>
      <vt:lpstr>Calibri</vt:lpstr>
      <vt:lpstr>Noto Sans Symbols</vt:lpstr>
      <vt:lpstr>Trebuchet MS</vt:lpstr>
      <vt:lpstr>Wingdings</vt:lpstr>
      <vt:lpstr>Office Theme</vt:lpstr>
      <vt:lpstr>ORTA FREKANSLI</vt:lpstr>
      <vt:lpstr>TARİHÇE</vt:lpstr>
      <vt:lpstr>TANIMI</vt:lpstr>
      <vt:lpstr>ÖZELİKLERİ</vt:lpstr>
      <vt:lpstr>PowerPoint Sunusu</vt:lpstr>
      <vt:lpstr>PowerPoint Sunusu</vt:lpstr>
      <vt:lpstr>ETKİLERİ</vt:lpstr>
      <vt:lpstr>PowerPoint Sunusu</vt:lpstr>
      <vt:lpstr>DİĞER ETKİLERİ</vt:lpstr>
      <vt:lpstr>TİPLERİ</vt:lpstr>
      <vt:lpstr>CİHAZ VE EKİPMAN</vt:lpstr>
      <vt:lpstr>PowerPoint Sunusu</vt:lpstr>
      <vt:lpstr>UYGULANMASI</vt:lpstr>
      <vt:lpstr>Tedavi süresi 10-30 dakika arasında  değişir. Akım şiddeti genelde 1-100 mA arasında  değişir.</vt:lpstr>
      <vt:lpstr>ENDİKASYONLARI</vt:lpstr>
      <vt:lpstr>KONTRENDİKASYONLARI</vt:lpstr>
      <vt:lpstr>Avantajları ve Dezavantajları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 FREKANSLI</dc:title>
  <dc:creator>büşra içer</dc:creator>
  <cp:lastModifiedBy>büşra içer</cp:lastModifiedBy>
  <cp:revision>3</cp:revision>
  <dcterms:modified xsi:type="dcterms:W3CDTF">2020-04-24T08:59:37Z</dcterms:modified>
</cp:coreProperties>
</file>