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9" d="100"/>
          <a:sy n="79" d="100"/>
        </p:scale>
        <p:origin x="16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A88B5E6-663D-42E3-9D89-2EFB5C2D164B}"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C1F279-C1DB-46EA-922D-937BDB3DC6B9}" type="slidenum">
              <a:rPr lang="tr-TR" smtClean="0"/>
              <a:t>‹#›</a:t>
            </a:fld>
            <a:endParaRPr lang="tr-TR"/>
          </a:p>
        </p:txBody>
      </p:sp>
    </p:spTree>
    <p:extLst>
      <p:ext uri="{BB962C8B-B14F-4D97-AF65-F5344CB8AC3E}">
        <p14:creationId xmlns:p14="http://schemas.microsoft.com/office/powerpoint/2010/main" val="2452724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88B5E6-663D-42E3-9D89-2EFB5C2D164B}"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C1F279-C1DB-46EA-922D-937BDB3DC6B9}" type="slidenum">
              <a:rPr lang="tr-TR" smtClean="0"/>
              <a:t>‹#›</a:t>
            </a:fld>
            <a:endParaRPr lang="tr-TR"/>
          </a:p>
        </p:txBody>
      </p:sp>
    </p:spTree>
    <p:extLst>
      <p:ext uri="{BB962C8B-B14F-4D97-AF65-F5344CB8AC3E}">
        <p14:creationId xmlns:p14="http://schemas.microsoft.com/office/powerpoint/2010/main" val="3483642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88B5E6-663D-42E3-9D89-2EFB5C2D164B}"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C1F279-C1DB-46EA-922D-937BDB3DC6B9}" type="slidenum">
              <a:rPr lang="tr-TR" smtClean="0"/>
              <a:t>‹#›</a:t>
            </a:fld>
            <a:endParaRPr lang="tr-TR"/>
          </a:p>
        </p:txBody>
      </p:sp>
    </p:spTree>
    <p:extLst>
      <p:ext uri="{BB962C8B-B14F-4D97-AF65-F5344CB8AC3E}">
        <p14:creationId xmlns:p14="http://schemas.microsoft.com/office/powerpoint/2010/main" val="3542064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88B5E6-663D-42E3-9D89-2EFB5C2D164B}"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C1F279-C1DB-46EA-922D-937BDB3DC6B9}" type="slidenum">
              <a:rPr lang="tr-TR" smtClean="0"/>
              <a:t>‹#›</a:t>
            </a:fld>
            <a:endParaRPr lang="tr-TR"/>
          </a:p>
        </p:txBody>
      </p:sp>
    </p:spTree>
    <p:extLst>
      <p:ext uri="{BB962C8B-B14F-4D97-AF65-F5344CB8AC3E}">
        <p14:creationId xmlns:p14="http://schemas.microsoft.com/office/powerpoint/2010/main" val="49649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A88B5E6-663D-42E3-9D89-2EFB5C2D164B}"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C1F279-C1DB-46EA-922D-937BDB3DC6B9}" type="slidenum">
              <a:rPr lang="tr-TR" smtClean="0"/>
              <a:t>‹#›</a:t>
            </a:fld>
            <a:endParaRPr lang="tr-TR"/>
          </a:p>
        </p:txBody>
      </p:sp>
    </p:spTree>
    <p:extLst>
      <p:ext uri="{BB962C8B-B14F-4D97-AF65-F5344CB8AC3E}">
        <p14:creationId xmlns:p14="http://schemas.microsoft.com/office/powerpoint/2010/main" val="612387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A88B5E6-663D-42E3-9D89-2EFB5C2D164B}"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C1F279-C1DB-46EA-922D-937BDB3DC6B9}" type="slidenum">
              <a:rPr lang="tr-TR" smtClean="0"/>
              <a:t>‹#›</a:t>
            </a:fld>
            <a:endParaRPr lang="tr-TR"/>
          </a:p>
        </p:txBody>
      </p:sp>
    </p:spTree>
    <p:extLst>
      <p:ext uri="{BB962C8B-B14F-4D97-AF65-F5344CB8AC3E}">
        <p14:creationId xmlns:p14="http://schemas.microsoft.com/office/powerpoint/2010/main" val="40163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A88B5E6-663D-42E3-9D89-2EFB5C2D164B}" type="datetimeFigureOut">
              <a:rPr lang="tr-TR" smtClean="0"/>
              <a:t>27.08.2019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FC1F279-C1DB-46EA-922D-937BDB3DC6B9}" type="slidenum">
              <a:rPr lang="tr-TR" smtClean="0"/>
              <a:t>‹#›</a:t>
            </a:fld>
            <a:endParaRPr lang="tr-TR"/>
          </a:p>
        </p:txBody>
      </p:sp>
    </p:spTree>
    <p:extLst>
      <p:ext uri="{BB962C8B-B14F-4D97-AF65-F5344CB8AC3E}">
        <p14:creationId xmlns:p14="http://schemas.microsoft.com/office/powerpoint/2010/main" val="232611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A88B5E6-663D-42E3-9D89-2EFB5C2D164B}" type="datetimeFigureOut">
              <a:rPr lang="tr-TR" smtClean="0"/>
              <a:t>27.08.2019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FC1F279-C1DB-46EA-922D-937BDB3DC6B9}" type="slidenum">
              <a:rPr lang="tr-TR" smtClean="0"/>
              <a:t>‹#›</a:t>
            </a:fld>
            <a:endParaRPr lang="tr-TR"/>
          </a:p>
        </p:txBody>
      </p:sp>
    </p:spTree>
    <p:extLst>
      <p:ext uri="{BB962C8B-B14F-4D97-AF65-F5344CB8AC3E}">
        <p14:creationId xmlns:p14="http://schemas.microsoft.com/office/powerpoint/2010/main" val="277720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A88B5E6-663D-42E3-9D89-2EFB5C2D164B}" type="datetimeFigureOut">
              <a:rPr lang="tr-TR" smtClean="0"/>
              <a:t>27.08.2019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FC1F279-C1DB-46EA-922D-937BDB3DC6B9}" type="slidenum">
              <a:rPr lang="tr-TR" smtClean="0"/>
              <a:t>‹#›</a:t>
            </a:fld>
            <a:endParaRPr lang="tr-TR"/>
          </a:p>
        </p:txBody>
      </p:sp>
    </p:spTree>
    <p:extLst>
      <p:ext uri="{BB962C8B-B14F-4D97-AF65-F5344CB8AC3E}">
        <p14:creationId xmlns:p14="http://schemas.microsoft.com/office/powerpoint/2010/main" val="833840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88B5E6-663D-42E3-9D89-2EFB5C2D164B}"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C1F279-C1DB-46EA-922D-937BDB3DC6B9}" type="slidenum">
              <a:rPr lang="tr-TR" smtClean="0"/>
              <a:t>‹#›</a:t>
            </a:fld>
            <a:endParaRPr lang="tr-TR"/>
          </a:p>
        </p:txBody>
      </p:sp>
    </p:spTree>
    <p:extLst>
      <p:ext uri="{BB962C8B-B14F-4D97-AF65-F5344CB8AC3E}">
        <p14:creationId xmlns:p14="http://schemas.microsoft.com/office/powerpoint/2010/main" val="273416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88B5E6-663D-42E3-9D89-2EFB5C2D164B}"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C1F279-C1DB-46EA-922D-937BDB3DC6B9}" type="slidenum">
              <a:rPr lang="tr-TR" smtClean="0"/>
              <a:t>‹#›</a:t>
            </a:fld>
            <a:endParaRPr lang="tr-TR"/>
          </a:p>
        </p:txBody>
      </p:sp>
    </p:spTree>
    <p:extLst>
      <p:ext uri="{BB962C8B-B14F-4D97-AF65-F5344CB8AC3E}">
        <p14:creationId xmlns:p14="http://schemas.microsoft.com/office/powerpoint/2010/main" val="3625543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88B5E6-663D-42E3-9D89-2EFB5C2D164B}" type="datetimeFigureOut">
              <a:rPr lang="tr-TR" smtClean="0"/>
              <a:t>27.08.2019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C1F279-C1DB-46EA-922D-937BDB3DC6B9}" type="slidenum">
              <a:rPr lang="tr-TR" smtClean="0"/>
              <a:t>‹#›</a:t>
            </a:fld>
            <a:endParaRPr lang="tr-TR"/>
          </a:p>
        </p:txBody>
      </p:sp>
    </p:spTree>
    <p:extLst>
      <p:ext uri="{BB962C8B-B14F-4D97-AF65-F5344CB8AC3E}">
        <p14:creationId xmlns:p14="http://schemas.microsoft.com/office/powerpoint/2010/main" val="1682015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6696" y="2766218"/>
            <a:ext cx="10515600" cy="1325563"/>
          </a:xfrm>
        </p:spPr>
        <p:txBody>
          <a:bodyPr>
            <a:normAutofit/>
          </a:bodyPr>
          <a:lstStyle/>
          <a:p>
            <a:pPr algn="ctr"/>
            <a:r>
              <a:rPr lang="tr-TR" sz="6600" b="1" dirty="0" smtClean="0"/>
              <a:t>Yönetimde Etik </a:t>
            </a:r>
            <a:r>
              <a:rPr lang="tr-TR" sz="6600" b="1" dirty="0"/>
              <a:t>D</a:t>
            </a:r>
            <a:r>
              <a:rPr lang="tr-TR" sz="6600" b="1" dirty="0" smtClean="0"/>
              <a:t>ışı </a:t>
            </a:r>
            <a:r>
              <a:rPr lang="tr-TR" sz="6600" b="1" dirty="0"/>
              <a:t>D</a:t>
            </a:r>
            <a:r>
              <a:rPr lang="tr-TR" sz="6600" b="1" dirty="0" smtClean="0"/>
              <a:t>avranışlar</a:t>
            </a:r>
            <a:endParaRPr lang="tr-TR" sz="6600" b="1" dirty="0"/>
          </a:p>
        </p:txBody>
      </p:sp>
    </p:spTree>
    <p:extLst>
      <p:ext uri="{BB962C8B-B14F-4D97-AF65-F5344CB8AC3E}">
        <p14:creationId xmlns:p14="http://schemas.microsoft.com/office/powerpoint/2010/main" val="1447650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Yolsuzluk</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Genel anlamıyla yolsuzluk, bir çıkar karşılığında, kamu yetkililerinin yasa dışı kullanımı olarak tanımlanmaktadır. Yolsuzluk sadece maddi kazançları kapsamaz. Maddi olmayan özel amaçlara da yönelik olabilir. Kişisel kazançlar karşılığında yetkilerini kötüye kullanmaları, politik kazanç amacıyla devlet yetkisinin yasa d ışı kullanımını anlatmaktadır. </a:t>
            </a:r>
            <a:endParaRPr lang="tr-TR" dirty="0"/>
          </a:p>
        </p:txBody>
      </p:sp>
    </p:spTree>
    <p:extLst>
      <p:ext uri="{BB962C8B-B14F-4D97-AF65-F5344CB8AC3E}">
        <p14:creationId xmlns:p14="http://schemas.microsoft.com/office/powerpoint/2010/main" val="458626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Yaranma-Dalkavukluk</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Rahatsız edici ve sahtekârlık olmasına rağmen yöneticiye yaranma ve dalkavukluk yapmanın, başarı için ödenmesi gereken bir bedel olarak görülmesi yaygın bir davranış biçimidir. Kendisine dalkavukluk yapılan yönetici, sağlıklı bir görüş açısına sahip olmaması halinde davranışlarını pekiştirerek tüm çalışanlardan aynı davranışları bekleyebilir.</a:t>
            </a:r>
            <a:endParaRPr lang="tr-TR" dirty="0"/>
          </a:p>
        </p:txBody>
      </p:sp>
    </p:spTree>
    <p:extLst>
      <p:ext uri="{BB962C8B-B14F-4D97-AF65-F5344CB8AC3E}">
        <p14:creationId xmlns:p14="http://schemas.microsoft.com/office/powerpoint/2010/main" val="2899826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Şiddet-Baskı-Saldırganlık</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Şiddet sözcüğü, aşırı duygu durumunu, bir olgunun yoğunluğunu, sertliğini, kaba ve sert davranışı nitelendirir. Yöneticinin şiddet içeren eylemleri kendini engellediği düşünülen nesne ya da bireyin kendisine doğrudan yaptığı gibi, hiç ilgisi olmayan nesne ya da bireylere yönelttiği görülebilir. </a:t>
            </a:r>
          </a:p>
          <a:p>
            <a:pPr marL="0" indent="0">
              <a:buNone/>
            </a:pPr>
            <a:endParaRPr lang="tr-TR" dirty="0"/>
          </a:p>
        </p:txBody>
      </p:sp>
    </p:spTree>
    <p:extLst>
      <p:ext uri="{BB962C8B-B14F-4D97-AF65-F5344CB8AC3E}">
        <p14:creationId xmlns:p14="http://schemas.microsoft.com/office/powerpoint/2010/main" val="2402237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Hakaret ve Küfür</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Sözlü taciz olarak değerlendirilebilecek olan hakaret ve küfür, sözel bir şiddet gösterisidir. Hakaret ve küfür kişiliğe saldırı olup, bu tür yöneticiler insanların kişiliğini küçültüp, örseleyerek, kendi bencil kişiliklerini yücelttiklerini inanmaktadır.</a:t>
            </a:r>
            <a:endParaRPr lang="tr-TR" dirty="0"/>
          </a:p>
        </p:txBody>
      </p:sp>
    </p:spTree>
    <p:extLst>
      <p:ext uri="{BB962C8B-B14F-4D97-AF65-F5344CB8AC3E}">
        <p14:creationId xmlns:p14="http://schemas.microsoft.com/office/powerpoint/2010/main" val="2583889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Bedensel ve Cinsel Taciz</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Bedensel taciz, şiddetin bir ürünüdür. En sık karşılaşılan bedensel taciz türü ise dayaktır. Cinsel taciz ise, çocuğa, gence, kadına laf atma, el, kol hareketi yapmakla başlayan geniş bir yelpaze içinde yer almaktadır. </a:t>
            </a:r>
            <a:endParaRPr lang="tr-TR" dirty="0"/>
          </a:p>
        </p:txBody>
      </p:sp>
    </p:spTree>
    <p:extLst>
      <p:ext uri="{BB962C8B-B14F-4D97-AF65-F5344CB8AC3E}">
        <p14:creationId xmlns:p14="http://schemas.microsoft.com/office/powerpoint/2010/main" val="3977727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Kötü Alışkanlıklar</a:t>
            </a:r>
            <a:endParaRPr lang="tr-TR" b="1" dirty="0"/>
          </a:p>
        </p:txBody>
      </p:sp>
      <p:sp>
        <p:nvSpPr>
          <p:cNvPr id="3" name="İçerik Yer Tutucusu 2"/>
          <p:cNvSpPr>
            <a:spLocks noGrp="1"/>
          </p:cNvSpPr>
          <p:nvPr>
            <p:ph idx="1"/>
          </p:nvPr>
        </p:nvSpPr>
        <p:spPr>
          <a:xfrm>
            <a:off x="960120" y="1776857"/>
            <a:ext cx="10515600" cy="4351338"/>
          </a:xfrm>
        </p:spPr>
        <p:txBody>
          <a:bodyPr/>
          <a:lstStyle/>
          <a:p>
            <a:pPr marL="0" indent="0">
              <a:buNone/>
            </a:pPr>
            <a:endParaRPr lang="tr-TR" dirty="0" smtClean="0"/>
          </a:p>
          <a:p>
            <a:pPr marL="0" indent="0" algn="just">
              <a:buNone/>
            </a:pPr>
            <a:r>
              <a:rPr lang="tr-TR" dirty="0" smtClean="0"/>
              <a:t>        Özellikle, çocuk ve gençlerin bulundukları okul, çocuk yuvası, yetiştirme yurdu gibi kurumlarda görev alan çalışanların, sigara, alkol, kumar ve benzeri kötü alışkanlıkları çocuk ve gençlerin göz önünde sergilemeleri sakıncalıdır. </a:t>
            </a:r>
          </a:p>
          <a:p>
            <a:pPr marL="0" indent="0" algn="just">
              <a:buNone/>
            </a:pPr>
            <a:endParaRPr lang="tr-TR" dirty="0" smtClean="0"/>
          </a:p>
          <a:p>
            <a:pPr marL="0" indent="0" algn="just">
              <a:buNone/>
            </a:pPr>
            <a:r>
              <a:rPr lang="tr-TR" dirty="0" smtClean="0"/>
              <a:t>       Kişisel açıdan bakıldığında, kötü alışkanlıklar bireyi ilgilendiren konudur. Ancak bu alışkanlıkların kişisellikten çıkarak, kamu alanına taşınması sakınca yaratmaktadır.</a:t>
            </a:r>
            <a:endParaRPr lang="tr-TR" dirty="0"/>
          </a:p>
        </p:txBody>
      </p:sp>
    </p:spTree>
    <p:extLst>
      <p:ext uri="{BB962C8B-B14F-4D97-AF65-F5344CB8AC3E}">
        <p14:creationId xmlns:p14="http://schemas.microsoft.com/office/powerpoint/2010/main" val="424622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Görev ve Yetkinin Kötüye </a:t>
            </a:r>
            <a:r>
              <a:rPr lang="tr-TR" b="1" dirty="0"/>
              <a:t>K</a:t>
            </a:r>
            <a:r>
              <a:rPr lang="tr-TR" b="1" dirty="0" smtClean="0"/>
              <a:t>ullanımı</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Bir makam adına elde edilmiş olan yetkiler kamu görevlilerince kötüye kullanılamaz. Örgüt açısından yetkinin kötüye kullanımı, yetkinin veriliş amacından başka bir amaç için kullanılmasıdır. </a:t>
            </a:r>
            <a:endParaRPr lang="tr-TR" dirty="0"/>
          </a:p>
        </p:txBody>
      </p:sp>
    </p:spTree>
    <p:extLst>
      <p:ext uri="{BB962C8B-B14F-4D97-AF65-F5344CB8AC3E}">
        <p14:creationId xmlns:p14="http://schemas.microsoft.com/office/powerpoint/2010/main" val="25493376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Dedikodu</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Genel olarak dedikodu, gerçek olup olmadığı bilinmeden başkalarına kara çalmak, insanları kötülemek, kınamak, suçlamak amacıyla yapılan konuşmalardır. Dedikodu iş yerlerinde büyük ölçüde zaman ve enerji kaybına neden olmakta, insan ilişkilerinin gerginleşmesine ve bozulmasına neden olmaktadır. </a:t>
            </a:r>
            <a:endParaRPr lang="tr-TR" dirty="0"/>
          </a:p>
        </p:txBody>
      </p:sp>
    </p:spTree>
    <p:extLst>
      <p:ext uri="{BB962C8B-B14F-4D97-AF65-F5344CB8AC3E}">
        <p14:creationId xmlns:p14="http://schemas.microsoft.com/office/powerpoint/2010/main" val="3300364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Zimmet</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Kamu görevlisinin para ya da mal niteliği taşıyan kamusal bir kaynağı, yasalara aykırı olarak kişisel kullanımı için harcaması ya da kullanması olarak tanımlanabilir. </a:t>
            </a:r>
          </a:p>
          <a:p>
            <a:pPr marL="0" indent="0" algn="just">
              <a:buNone/>
            </a:pPr>
            <a:endParaRPr lang="tr-TR" dirty="0"/>
          </a:p>
          <a:p>
            <a:pPr marL="0" indent="0" algn="just">
              <a:buNone/>
            </a:pPr>
            <a:r>
              <a:rPr lang="tr-TR" dirty="0" smtClean="0"/>
              <a:t>        Zimmetin bir yolsuzluk türü olmasına karşın rüşvetten farkı, bir alıcı ve verici olmamasıdır.  </a:t>
            </a:r>
            <a:endParaRPr lang="tr-TR" dirty="0"/>
          </a:p>
        </p:txBody>
      </p:sp>
    </p:spTree>
    <p:extLst>
      <p:ext uri="{BB962C8B-B14F-4D97-AF65-F5344CB8AC3E}">
        <p14:creationId xmlns:p14="http://schemas.microsoft.com/office/powerpoint/2010/main" val="905892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Dogmatik Davranış</a:t>
            </a:r>
            <a:endParaRPr lang="tr-TR" b="1" dirty="0"/>
          </a:p>
        </p:txBody>
      </p:sp>
      <p:sp>
        <p:nvSpPr>
          <p:cNvPr id="3" name="İçerik Yer Tutucusu 2"/>
          <p:cNvSpPr>
            <a:spLocks noGrp="1"/>
          </p:cNvSpPr>
          <p:nvPr>
            <p:ph idx="1"/>
          </p:nvPr>
        </p:nvSpPr>
        <p:spPr/>
        <p:txBody>
          <a:bodyPr>
            <a:normAutofit fontScale="92500" lnSpcReduction="10000"/>
          </a:bodyPr>
          <a:lstStyle/>
          <a:p>
            <a:pPr marL="0" indent="0">
              <a:buNone/>
            </a:pPr>
            <a:endParaRPr lang="tr-TR" dirty="0" smtClean="0"/>
          </a:p>
          <a:p>
            <a:pPr marL="0" indent="0" algn="just">
              <a:buNone/>
            </a:pPr>
            <a:r>
              <a:rPr lang="tr-TR" dirty="0" smtClean="0"/>
              <a:t>       Dogmatik, daha önce doğru olan bir kavrama, bir inanca zamanla doğruluğu ortadan kalksa bile bağlı kalmaktır. Dogmatik bir yönetici, mesleğinde kazandığı kavramlara ve inançlara zamanla ondan kopmayacak derecede bağlanabilmektedir. </a:t>
            </a:r>
          </a:p>
          <a:p>
            <a:pPr marL="0" indent="0" algn="just">
              <a:buNone/>
            </a:pPr>
            <a:endParaRPr lang="tr-TR" dirty="0"/>
          </a:p>
          <a:p>
            <a:pPr marL="0" indent="0" algn="just">
              <a:buNone/>
            </a:pPr>
            <a:r>
              <a:rPr lang="tr-TR" dirty="0" smtClean="0"/>
              <a:t>      Genelleşmiş bir dogmatiklik, iş göreni bir ırka, bir dine bir ulusa, bir topluma bir mesleki görüşe karşı düşman edebilir. </a:t>
            </a:r>
          </a:p>
          <a:p>
            <a:pPr marL="0" indent="0" algn="just">
              <a:buNone/>
            </a:pPr>
            <a:endParaRPr lang="tr-TR" dirty="0" smtClean="0"/>
          </a:p>
          <a:p>
            <a:pPr marL="0" indent="0" algn="just">
              <a:buNone/>
            </a:pPr>
            <a:r>
              <a:rPr lang="tr-TR" dirty="0" smtClean="0"/>
              <a:t>        Dogmatik bir kişi, kendi kavram ve inançlarını değiştirmez ve yenilikleri benimsemez.  </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92670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Ayrımcılık</a:t>
            </a:r>
            <a:endParaRPr lang="tr-TR" b="1" dirty="0"/>
          </a:p>
        </p:txBody>
      </p:sp>
      <p:sp>
        <p:nvSpPr>
          <p:cNvPr id="3" name="İçerik Yer Tutucusu 2"/>
          <p:cNvSpPr>
            <a:spLocks noGrp="1"/>
          </p:cNvSpPr>
          <p:nvPr>
            <p:ph idx="1"/>
          </p:nvPr>
        </p:nvSpPr>
        <p:spPr/>
        <p:txBody>
          <a:bodyPr/>
          <a:lstStyle/>
          <a:p>
            <a:pPr marL="0" indent="0" algn="just">
              <a:buNone/>
            </a:pPr>
            <a:r>
              <a:rPr lang="tr-TR" dirty="0" smtClean="0"/>
              <a:t>        Ayrımcılık ön yargılı tutumlarla davranmaktır. Bir grup insana karşı, adaletsiz ve zarar verecek biçimdeki her türlü davranış ayrımcılık olarak tanımlanmaktadır.</a:t>
            </a:r>
          </a:p>
          <a:p>
            <a:pPr marL="0" indent="0" algn="just">
              <a:buNone/>
            </a:pPr>
            <a:endParaRPr lang="tr-TR" dirty="0"/>
          </a:p>
          <a:p>
            <a:pPr marL="0" indent="0" algn="just">
              <a:buNone/>
            </a:pPr>
            <a:r>
              <a:rPr lang="tr-TR" dirty="0" smtClean="0"/>
              <a:t>        Açık ayrımcılık; geleneksel olarak cinsiyete ya da ırkçılığa dayalı olarak ortaya çıkmaktadır. Kurumsal ayrımcılık; bir örgütün yansız bir seçim süreci sunsa bile, kadın ya da azınlıkların bu örgütte diğer gruplar ile e ş it oranlı temsil edilmemesi sonucu ortaya çıkmasıdır.</a:t>
            </a:r>
            <a:endParaRPr lang="tr-TR" dirty="0"/>
          </a:p>
        </p:txBody>
      </p:sp>
    </p:spTree>
    <p:extLst>
      <p:ext uri="{BB962C8B-B14F-4D97-AF65-F5344CB8AC3E}">
        <p14:creationId xmlns:p14="http://schemas.microsoft.com/office/powerpoint/2010/main" val="40353329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Yobazlık-Bağnazlık</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Yobazlık ve bağnazlık, inanç ve düşünceleri konusunda tartışmaya yer vermeyen, tek doğru şeyin kendi doğrusu olduğuna inanan, kendi gibi düşünmeyenlere en ağır biçimde saldıran, hoşgörüsüz ve sevgisiz insanları tanımlar. Yöneticilerin bağnaz tutumu çalışanların gelişme ve yenileşmesini engeller. </a:t>
            </a:r>
            <a:endParaRPr lang="tr-TR" dirty="0"/>
          </a:p>
        </p:txBody>
      </p:sp>
    </p:spTree>
    <p:extLst>
      <p:ext uri="{BB962C8B-B14F-4D97-AF65-F5344CB8AC3E}">
        <p14:creationId xmlns:p14="http://schemas.microsoft.com/office/powerpoint/2010/main" val="1850896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Kaynakça </a:t>
            </a:r>
            <a:endParaRPr lang="tr-TR" b="1" dirty="0"/>
          </a:p>
        </p:txBody>
      </p:sp>
      <p:sp>
        <p:nvSpPr>
          <p:cNvPr id="3" name="İçerik Yer Tutucusu 2"/>
          <p:cNvSpPr>
            <a:spLocks noGrp="1"/>
          </p:cNvSpPr>
          <p:nvPr>
            <p:ph idx="1"/>
          </p:nvPr>
        </p:nvSpPr>
        <p:spPr/>
        <p:txBody>
          <a:bodyPr/>
          <a:lstStyle/>
          <a:p>
            <a:pPr marL="0" indent="0">
              <a:buNone/>
            </a:pPr>
            <a:r>
              <a:rPr lang="sv-SE"/>
              <a:t>MEGEP, “Meslek Etiği”, Ankara, (2006)</a:t>
            </a:r>
            <a:endParaRPr lang="tr-TR" dirty="0"/>
          </a:p>
        </p:txBody>
      </p:sp>
    </p:spTree>
    <p:extLst>
      <p:ext uri="{BB962C8B-B14F-4D97-AF65-F5344CB8AC3E}">
        <p14:creationId xmlns:p14="http://schemas.microsoft.com/office/powerpoint/2010/main" val="395855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Kayırma</a:t>
            </a:r>
            <a:endParaRPr lang="tr-TR" b="1" dirty="0"/>
          </a:p>
        </p:txBody>
      </p:sp>
      <p:sp>
        <p:nvSpPr>
          <p:cNvPr id="3" name="İçerik Yer Tutucusu 2"/>
          <p:cNvSpPr>
            <a:spLocks noGrp="1"/>
          </p:cNvSpPr>
          <p:nvPr>
            <p:ph idx="1"/>
          </p:nvPr>
        </p:nvSpPr>
        <p:spPr/>
        <p:txBody>
          <a:bodyPr/>
          <a:lstStyle/>
          <a:p>
            <a:pPr marL="0" indent="0" algn="just">
              <a:buNone/>
            </a:pPr>
            <a:r>
              <a:rPr lang="tr-TR" dirty="0" smtClean="0"/>
              <a:t>Aile, akrabalık bağları gibi maddesel olmayan etkileme araçlarını kullanarak, kamu görevlilerinin, bazı kişilere kamu işlemlerinde ayrıcalık tanımasıdır. </a:t>
            </a:r>
          </a:p>
          <a:p>
            <a:pPr marL="0" indent="0" algn="just">
              <a:buNone/>
            </a:pPr>
            <a:endParaRPr lang="tr-TR" dirty="0"/>
          </a:p>
          <a:p>
            <a:pPr marL="0" indent="0" algn="just">
              <a:buNone/>
            </a:pPr>
            <a:r>
              <a:rPr lang="tr-TR" dirty="0" smtClean="0"/>
              <a:t>Kamu görevlisi, tinsel-duygusal nitelikteki geleneksel bağlılıkları ve yükümlülükleri nedeniyle yakın çevresine ya da üzerinde nüfusu olan başkalarının etkisi ile bir takım kişilere ayrıcalıklı davranmaktadır. </a:t>
            </a:r>
            <a:endParaRPr lang="tr-TR" dirty="0"/>
          </a:p>
        </p:txBody>
      </p:sp>
    </p:spTree>
    <p:extLst>
      <p:ext uri="{BB962C8B-B14F-4D97-AF65-F5344CB8AC3E}">
        <p14:creationId xmlns:p14="http://schemas.microsoft.com/office/powerpoint/2010/main" val="3846665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Rüşvet</a:t>
            </a:r>
            <a:endParaRPr lang="tr-TR" b="1" dirty="0"/>
          </a:p>
        </p:txBody>
      </p:sp>
      <p:sp>
        <p:nvSpPr>
          <p:cNvPr id="3" name="İçerik Yer Tutucusu 2"/>
          <p:cNvSpPr>
            <a:spLocks noGrp="1"/>
          </p:cNvSpPr>
          <p:nvPr>
            <p:ph idx="1"/>
          </p:nvPr>
        </p:nvSpPr>
        <p:spPr/>
        <p:txBody>
          <a:bodyPr/>
          <a:lstStyle/>
          <a:p>
            <a:pPr marL="0" indent="0" algn="just">
              <a:buNone/>
            </a:pPr>
            <a:endParaRPr lang="tr-TR" dirty="0" smtClean="0"/>
          </a:p>
          <a:p>
            <a:pPr marL="0" indent="0" algn="just">
              <a:buNone/>
            </a:pPr>
            <a:r>
              <a:rPr lang="tr-TR" dirty="0"/>
              <a:t> </a:t>
            </a:r>
            <a:r>
              <a:rPr lang="tr-TR" dirty="0" smtClean="0"/>
              <a:t>       Kamu görevlilerinin para, mal, hediye gibi birtakım maddesel çıkarlar karşılığında bunu sağlayan kişi ya da kümelere ayrıcalıklı bir kamu işlemi ile çıkar sağlaması rüşvet olarak tanımlanır. Birçok yöneticiye çeşitli nedenlerle, farklı niteliklerde hediye verilmesi Türk toplumunun ve Türk bürokratik kültürünün bir gereği olarak kabul edilir bir davranış olarak karşımıza çıkar. </a:t>
            </a:r>
            <a:endParaRPr lang="tr-TR" dirty="0"/>
          </a:p>
        </p:txBody>
      </p:sp>
    </p:spTree>
    <p:extLst>
      <p:ext uri="{BB962C8B-B14F-4D97-AF65-F5344CB8AC3E}">
        <p14:creationId xmlns:p14="http://schemas.microsoft.com/office/powerpoint/2010/main" val="2912083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Yıldırma- Korkutma</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Kabadayılık olarak tanımlanan ve kimseden korkmaz, yılmaz görünerek çevresine meydan okuma davranışı ile astlarını yıldırmaya çalışmak etik dışı bir davranıştır. Kabadayılık yoluyla, çalışanlar üzerinde güç gösterileri yapmak yöneticinin özenle kaçınması gereken bir davranış olmalıdır. </a:t>
            </a:r>
            <a:endParaRPr lang="tr-TR" dirty="0"/>
          </a:p>
        </p:txBody>
      </p:sp>
    </p:spTree>
    <p:extLst>
      <p:ext uri="{BB962C8B-B14F-4D97-AF65-F5344CB8AC3E}">
        <p14:creationId xmlns:p14="http://schemas.microsoft.com/office/powerpoint/2010/main" val="82757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Sömürü (İstismar)</a:t>
            </a:r>
            <a:endParaRPr lang="tr-TR" b="1" dirty="0"/>
          </a:p>
        </p:txBody>
      </p:sp>
      <p:sp>
        <p:nvSpPr>
          <p:cNvPr id="3" name="İçerik Yer Tutucusu 2"/>
          <p:cNvSpPr>
            <a:spLocks noGrp="1"/>
          </p:cNvSpPr>
          <p:nvPr>
            <p:ph idx="1"/>
          </p:nvPr>
        </p:nvSpPr>
        <p:spPr/>
        <p:txBody>
          <a:bodyPr/>
          <a:lstStyle/>
          <a:p>
            <a:pPr marL="0" indent="0" algn="just">
              <a:buNone/>
            </a:pPr>
            <a:r>
              <a:rPr lang="tr-TR" dirty="0" smtClean="0"/>
              <a:t>       Sömürü, insan ya da nesnelerin adaletsiz kullanımıdır. Çıkar sağlamaya yöneliktir.</a:t>
            </a:r>
          </a:p>
          <a:p>
            <a:pPr marL="0" indent="0" algn="just">
              <a:buNone/>
            </a:pPr>
            <a:r>
              <a:rPr lang="tr-TR" dirty="0" smtClean="0"/>
              <a:t>Sömürünün çeşitli türleri vardır: </a:t>
            </a:r>
          </a:p>
          <a:p>
            <a:pPr marL="0" indent="0" algn="just">
              <a:buNone/>
            </a:pPr>
            <a:endParaRPr lang="tr-TR" dirty="0" smtClean="0"/>
          </a:p>
          <a:p>
            <a:pPr marL="0" indent="0" algn="just">
              <a:buNone/>
            </a:pPr>
            <a:r>
              <a:rPr lang="tr-TR" dirty="0" smtClean="0"/>
              <a:t>Sömürücü, sömürülen kişiyi zorlayabilir veya aldatarak kullanabilir.</a:t>
            </a:r>
          </a:p>
          <a:p>
            <a:pPr marL="0" indent="0" algn="just">
              <a:buNone/>
            </a:pPr>
            <a:r>
              <a:rPr lang="tr-TR" dirty="0" smtClean="0"/>
              <a:t>Sömürülen kişi, yapılan eylemlere gönüllü rıza gösterebilir.</a:t>
            </a:r>
          </a:p>
          <a:p>
            <a:pPr marL="0" indent="0" algn="just">
              <a:buNone/>
            </a:pPr>
            <a:r>
              <a:rPr lang="tr-TR" dirty="0" smtClean="0"/>
              <a:t>Sömürülen kişinin amacı, çıkar sağlamak ve kazancını güvenceye almaktır. </a:t>
            </a:r>
            <a:endParaRPr lang="tr-TR" dirty="0"/>
          </a:p>
        </p:txBody>
      </p:sp>
    </p:spTree>
    <p:extLst>
      <p:ext uri="{BB962C8B-B14F-4D97-AF65-F5344CB8AC3E}">
        <p14:creationId xmlns:p14="http://schemas.microsoft.com/office/powerpoint/2010/main" val="3351308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İhmal</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a:t> </a:t>
            </a:r>
            <a:r>
              <a:rPr lang="tr-TR" dirty="0" smtClean="0"/>
              <a:t>     Türk Ceza Yasası’nın 230. maddesine göre ihmal, hangi nedenle olursa olsun görevin savsaklanması ve geciktirilmesi veya üstü tarafından verilen buyrukların geçerli bir neden olmadan yapılmaması olarak tanımlanabilir.  </a:t>
            </a:r>
            <a:endParaRPr lang="tr-TR" dirty="0"/>
          </a:p>
        </p:txBody>
      </p:sp>
    </p:spTree>
    <p:extLst>
      <p:ext uri="{BB962C8B-B14F-4D97-AF65-F5344CB8AC3E}">
        <p14:creationId xmlns:p14="http://schemas.microsoft.com/office/powerpoint/2010/main" val="1354141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Bencillik</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Yönetimde bencillik, yöneticinin başkalarının yararını düşünmeden; kimi kez onlara zarar vererek; davranışlarını yalnız kendi gereksinimlerini giderecek, kendine çıkar sağlayacak biçimde yönlendirmesidir. Bencil, başkalarının gereksinimlerine ilgi duymaz, onların kişilik bütünlüğüne ve değerlerine saygı göstermez. </a:t>
            </a:r>
            <a:endParaRPr lang="tr-TR" dirty="0"/>
          </a:p>
        </p:txBody>
      </p:sp>
    </p:spTree>
    <p:extLst>
      <p:ext uri="{BB962C8B-B14F-4D97-AF65-F5344CB8AC3E}">
        <p14:creationId xmlns:p14="http://schemas.microsoft.com/office/powerpoint/2010/main" val="174332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İşkence (Eziyet)</a:t>
            </a:r>
            <a:endParaRPr lang="tr-TR" b="1" dirty="0"/>
          </a:p>
        </p:txBody>
      </p:sp>
      <p:sp>
        <p:nvSpPr>
          <p:cNvPr id="3" name="İçerik Yer Tutucusu 2"/>
          <p:cNvSpPr>
            <a:spLocks noGrp="1"/>
          </p:cNvSpPr>
          <p:nvPr>
            <p:ph idx="1"/>
          </p:nvPr>
        </p:nvSpPr>
        <p:spPr/>
        <p:txBody>
          <a:bodyPr/>
          <a:lstStyle/>
          <a:p>
            <a:pPr marL="0" indent="0">
              <a:buNone/>
            </a:pPr>
            <a:endParaRPr lang="tr-TR" dirty="0" smtClean="0"/>
          </a:p>
          <a:p>
            <a:pPr marL="0" indent="0" algn="just">
              <a:buNone/>
            </a:pPr>
            <a:r>
              <a:rPr lang="tr-TR" dirty="0" smtClean="0"/>
              <a:t>       Bir insana maddi ya da manevi olarak yapılan aşırı eziyet anlamında kullanılmaktadır. İşkence veya eziyet yalnız fiziksel acıyı değil, psikolojik acıyı da kapsamaktadır. </a:t>
            </a:r>
          </a:p>
          <a:p>
            <a:pPr marL="0" indent="0" algn="just">
              <a:buNone/>
            </a:pPr>
            <a:endParaRPr lang="tr-TR" dirty="0"/>
          </a:p>
          <a:p>
            <a:pPr marL="0" indent="0" algn="just">
              <a:buNone/>
            </a:pPr>
            <a:r>
              <a:rPr lang="tr-TR" dirty="0" smtClean="0"/>
              <a:t>        Ayrıca iş yaşamındaki şiddetli sorunlar bireyin çevresini ve özel yaşantısını etkilemektedir. </a:t>
            </a:r>
            <a:endParaRPr lang="tr-TR" dirty="0"/>
          </a:p>
        </p:txBody>
      </p:sp>
    </p:spTree>
    <p:extLst>
      <p:ext uri="{BB962C8B-B14F-4D97-AF65-F5344CB8AC3E}">
        <p14:creationId xmlns:p14="http://schemas.microsoft.com/office/powerpoint/2010/main" val="20199507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936</Words>
  <Application>Microsoft Office PowerPoint</Application>
  <PresentationFormat>Geniş ekran</PresentationFormat>
  <Paragraphs>76</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Calibri</vt:lpstr>
      <vt:lpstr>Calibri Light</vt:lpstr>
      <vt:lpstr>Office Teması</vt:lpstr>
      <vt:lpstr>Yönetimde Etik Dışı Davranışlar</vt:lpstr>
      <vt:lpstr>Ayrımcılık</vt:lpstr>
      <vt:lpstr>Kayırma</vt:lpstr>
      <vt:lpstr>Rüşvet</vt:lpstr>
      <vt:lpstr>Yıldırma- Korkutma</vt:lpstr>
      <vt:lpstr>Sömürü (İstismar)</vt:lpstr>
      <vt:lpstr>İhmal</vt:lpstr>
      <vt:lpstr>Bencillik</vt:lpstr>
      <vt:lpstr>İşkence (Eziyet)</vt:lpstr>
      <vt:lpstr>Yolsuzluk</vt:lpstr>
      <vt:lpstr>Yaranma-Dalkavukluk</vt:lpstr>
      <vt:lpstr>Şiddet-Baskı-Saldırganlık</vt:lpstr>
      <vt:lpstr>Hakaret ve Küfür</vt:lpstr>
      <vt:lpstr>Bedensel ve Cinsel Taciz</vt:lpstr>
      <vt:lpstr>Kötü Alışkanlıklar</vt:lpstr>
      <vt:lpstr>Görev ve Yetkinin Kötüye Kullanımı</vt:lpstr>
      <vt:lpstr>Dedikodu</vt:lpstr>
      <vt:lpstr>Zimmet</vt:lpstr>
      <vt:lpstr>Dogmatik Davranış</vt:lpstr>
      <vt:lpstr>Yobazlık-Bağnazlık</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mehtap uğur</dc:creator>
  <cp:lastModifiedBy>mehtap uğur</cp:lastModifiedBy>
  <cp:revision>5</cp:revision>
  <dcterms:created xsi:type="dcterms:W3CDTF">2019-08-23T21:35:40Z</dcterms:created>
  <dcterms:modified xsi:type="dcterms:W3CDTF">2019-08-27T15:43:46Z</dcterms:modified>
</cp:coreProperties>
</file>