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5" r:id="rId4"/>
    <p:sldId id="276" r:id="rId5"/>
    <p:sldId id="277" r:id="rId6"/>
    <p:sldId id="278" r:id="rId7"/>
    <p:sldId id="280" r:id="rId8"/>
    <p:sldId id="281" r:id="rId9"/>
    <p:sldId id="267" r:id="rId10"/>
    <p:sldId id="27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46C117F-5CCF-4837-BE5F-2B92066CAFAF}"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4EB90BD-B6CE-46B7-997F-7313B992CCDC}"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B9D11F-B188-461D-B23F-39381795C052}"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2E6D8D9-55A2-4063-B0F3-121F44549695}"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4B24536-994D-4021-A283-9F449C0DB50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3CBBBB78-C96F-47B7-AB17-D852CA960AC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578ACC-22D6-47C1-A373-4FD133E34F3C}"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31444B-B92B-4E27-8C94-BB93EAF5CB18}"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3EFA5E-FA76-400D-B3DC-F0BA90E6D107}"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Kültür Sanat Muhabirliği</a:t>
            </a:r>
            <a:endParaRPr lang="tr-TR" dirty="0"/>
          </a:p>
        </p:txBody>
      </p:sp>
      <p:sp>
        <p:nvSpPr>
          <p:cNvPr id="3" name="Alt Başlık 2"/>
          <p:cNvSpPr>
            <a:spLocks noGrp="1"/>
          </p:cNvSpPr>
          <p:nvPr>
            <p:ph type="subTitle" idx="1"/>
          </p:nvPr>
        </p:nvSpPr>
        <p:spPr/>
        <p:txBody>
          <a:bodyPr/>
          <a:lstStyle/>
          <a:p>
            <a:r>
              <a:rPr lang="tr-TR" smtClean="0"/>
              <a:t>6. </a:t>
            </a:r>
            <a:r>
              <a:rPr lang="tr-TR" dirty="0" smtClean="0"/>
              <a:t>Hafta</a:t>
            </a:r>
            <a:endParaRPr lang="tr-TR" dirty="0"/>
          </a:p>
        </p:txBody>
      </p:sp>
    </p:spTree>
    <p:extLst>
      <p:ext uri="{BB962C8B-B14F-4D97-AF65-F5344CB8AC3E}">
        <p14:creationId xmlns:p14="http://schemas.microsoft.com/office/powerpoint/2010/main" val="3564333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804519"/>
            <a:ext cx="9603275" cy="922681"/>
          </a:xfrm>
        </p:spPr>
        <p:txBody>
          <a:bodyPr/>
          <a:lstStyle/>
          <a:p>
            <a:r>
              <a:rPr lang="tr-TR" dirty="0" smtClean="0"/>
              <a:t>KAYNAKÇA</a:t>
            </a:r>
            <a:endParaRPr lang="tr-TR" dirty="0"/>
          </a:p>
        </p:txBody>
      </p:sp>
      <p:sp>
        <p:nvSpPr>
          <p:cNvPr id="3" name="İçerik Yer Tutucusu 2"/>
          <p:cNvSpPr>
            <a:spLocks noGrp="1"/>
          </p:cNvSpPr>
          <p:nvPr>
            <p:ph idx="1"/>
          </p:nvPr>
        </p:nvSpPr>
        <p:spPr>
          <a:xfrm>
            <a:off x="1451579" y="1853754"/>
            <a:ext cx="9603275" cy="4458146"/>
          </a:xfrm>
        </p:spPr>
        <p:txBody>
          <a:bodyPr>
            <a:normAutofit lnSpcReduction="10000"/>
          </a:bodyPr>
          <a:lstStyle/>
          <a:p>
            <a:r>
              <a:rPr lang="tr-TR" dirty="0" err="1" smtClean="0"/>
              <a:t>Chalaby</a:t>
            </a:r>
            <a:r>
              <a:rPr lang="tr-TR" dirty="0" smtClean="0"/>
              <a:t> JK (1996) </a:t>
            </a:r>
            <a:r>
              <a:rPr lang="tr-TR" dirty="0" err="1" smtClean="0"/>
              <a:t>Journalism</a:t>
            </a:r>
            <a:r>
              <a:rPr lang="tr-TR" dirty="0" smtClean="0"/>
              <a:t> as an </a:t>
            </a:r>
            <a:r>
              <a:rPr lang="tr-TR" dirty="0" err="1" smtClean="0"/>
              <a:t>anglo-American</a:t>
            </a:r>
            <a:r>
              <a:rPr lang="tr-TR" dirty="0" smtClean="0"/>
              <a:t> </a:t>
            </a:r>
            <a:r>
              <a:rPr lang="tr-TR" dirty="0" err="1" smtClean="0"/>
              <a:t>invention:a</a:t>
            </a:r>
            <a:r>
              <a:rPr lang="tr-TR" dirty="0" smtClean="0"/>
              <a:t> </a:t>
            </a:r>
            <a:r>
              <a:rPr lang="tr-TR" dirty="0" err="1" smtClean="0"/>
              <a:t>comparison</a:t>
            </a:r>
            <a:r>
              <a:rPr lang="tr-TR" dirty="0" smtClean="0"/>
              <a:t> of </a:t>
            </a:r>
            <a:r>
              <a:rPr lang="tr-TR" dirty="0" err="1" smtClean="0"/>
              <a:t>the</a:t>
            </a:r>
            <a:r>
              <a:rPr lang="tr-TR" dirty="0" smtClean="0"/>
              <a:t> </a:t>
            </a:r>
            <a:r>
              <a:rPr lang="tr-TR" dirty="0" err="1" smtClean="0"/>
              <a:t>development</a:t>
            </a:r>
            <a:r>
              <a:rPr lang="tr-TR" dirty="0" smtClean="0"/>
              <a:t> of French </a:t>
            </a:r>
            <a:r>
              <a:rPr lang="tr-TR" dirty="0" err="1" smtClean="0"/>
              <a:t>and</a:t>
            </a:r>
            <a:r>
              <a:rPr lang="tr-TR" dirty="0" smtClean="0"/>
              <a:t> </a:t>
            </a:r>
            <a:r>
              <a:rPr lang="tr-TR" dirty="0" err="1" smtClean="0"/>
              <a:t>Anglo-American</a:t>
            </a:r>
            <a:r>
              <a:rPr lang="tr-TR" dirty="0" smtClean="0"/>
              <a:t> </a:t>
            </a:r>
            <a:r>
              <a:rPr lang="tr-TR" dirty="0" err="1" smtClean="0"/>
              <a:t>journalism</a:t>
            </a:r>
            <a:r>
              <a:rPr lang="tr-TR" dirty="0" smtClean="0"/>
              <a:t>, 1830s-1920s. </a:t>
            </a:r>
            <a:r>
              <a:rPr lang="tr-TR" dirty="0" err="1" smtClean="0"/>
              <a:t>European</a:t>
            </a:r>
            <a:r>
              <a:rPr lang="tr-TR" dirty="0" smtClean="0"/>
              <a:t> </a:t>
            </a:r>
            <a:r>
              <a:rPr lang="tr-TR" dirty="0" err="1" smtClean="0"/>
              <a:t>Journal</a:t>
            </a:r>
            <a:r>
              <a:rPr lang="tr-TR" dirty="0" smtClean="0"/>
              <a:t> of </a:t>
            </a:r>
            <a:r>
              <a:rPr lang="tr-TR" dirty="0" err="1" smtClean="0"/>
              <a:t>Communication</a:t>
            </a:r>
            <a:r>
              <a:rPr lang="tr-TR" dirty="0" smtClean="0"/>
              <a:t> 11(3):303-326 </a:t>
            </a:r>
          </a:p>
          <a:p>
            <a:r>
              <a:rPr lang="tr-TR" dirty="0" err="1" smtClean="0"/>
              <a:t>Esser</a:t>
            </a:r>
            <a:r>
              <a:rPr lang="tr-TR" dirty="0" smtClean="0"/>
              <a:t> F (1998) </a:t>
            </a:r>
            <a:r>
              <a:rPr lang="tr-TR" dirty="0" err="1" smtClean="0"/>
              <a:t>Editorial</a:t>
            </a:r>
            <a:r>
              <a:rPr lang="tr-TR" dirty="0" smtClean="0"/>
              <a:t> </a:t>
            </a:r>
            <a:r>
              <a:rPr lang="tr-TR" dirty="0" err="1" smtClean="0"/>
              <a:t>structures</a:t>
            </a:r>
            <a:r>
              <a:rPr lang="tr-TR" dirty="0" smtClean="0"/>
              <a:t> </a:t>
            </a:r>
            <a:r>
              <a:rPr lang="tr-TR" dirty="0" err="1" smtClean="0"/>
              <a:t>and</a:t>
            </a:r>
            <a:r>
              <a:rPr lang="tr-TR" dirty="0" smtClean="0"/>
              <a:t> </a:t>
            </a:r>
            <a:r>
              <a:rPr lang="tr-TR" dirty="0" err="1" smtClean="0"/>
              <a:t>work</a:t>
            </a:r>
            <a:r>
              <a:rPr lang="tr-TR" dirty="0" smtClean="0"/>
              <a:t> </a:t>
            </a:r>
            <a:r>
              <a:rPr lang="tr-TR" dirty="0" err="1" smtClean="0"/>
              <a:t>principles</a:t>
            </a:r>
            <a:r>
              <a:rPr lang="tr-TR" dirty="0" smtClean="0"/>
              <a:t> in British </a:t>
            </a:r>
            <a:r>
              <a:rPr lang="tr-TR" dirty="0" err="1" smtClean="0"/>
              <a:t>and</a:t>
            </a:r>
            <a:r>
              <a:rPr lang="tr-TR" dirty="0" smtClean="0"/>
              <a:t> </a:t>
            </a:r>
            <a:r>
              <a:rPr lang="tr-TR" dirty="0" err="1" smtClean="0"/>
              <a:t>German</a:t>
            </a:r>
            <a:r>
              <a:rPr lang="tr-TR" dirty="0" smtClean="0"/>
              <a:t> </a:t>
            </a:r>
            <a:r>
              <a:rPr lang="tr-TR" dirty="0" err="1" smtClean="0"/>
              <a:t>newsrooms</a:t>
            </a:r>
            <a:r>
              <a:rPr lang="tr-TR" dirty="0" smtClean="0"/>
              <a:t>. </a:t>
            </a:r>
            <a:r>
              <a:rPr lang="tr-TR" dirty="0" err="1" smtClean="0"/>
              <a:t>European</a:t>
            </a:r>
            <a:r>
              <a:rPr lang="tr-TR" dirty="0" smtClean="0"/>
              <a:t> </a:t>
            </a:r>
            <a:r>
              <a:rPr lang="tr-TR" dirty="0" err="1" smtClean="0"/>
              <a:t>Journal</a:t>
            </a:r>
            <a:r>
              <a:rPr lang="tr-TR" dirty="0" smtClean="0"/>
              <a:t> of </a:t>
            </a:r>
            <a:r>
              <a:rPr lang="tr-TR" dirty="0" err="1" smtClean="0"/>
              <a:t>Communication</a:t>
            </a:r>
            <a:r>
              <a:rPr lang="tr-TR" dirty="0" smtClean="0"/>
              <a:t> 13(3): 375-405</a:t>
            </a:r>
          </a:p>
          <a:p>
            <a:r>
              <a:rPr lang="tr-TR" dirty="0" smtClean="0"/>
              <a:t>Hallin DC </a:t>
            </a:r>
            <a:r>
              <a:rPr lang="tr-TR" dirty="0" err="1" smtClean="0"/>
              <a:t>and</a:t>
            </a:r>
            <a:r>
              <a:rPr lang="tr-TR" dirty="0" smtClean="0"/>
              <a:t> </a:t>
            </a:r>
            <a:r>
              <a:rPr lang="tr-TR" dirty="0" err="1" smtClean="0"/>
              <a:t>Mancii</a:t>
            </a:r>
            <a:r>
              <a:rPr lang="tr-TR" dirty="0" smtClean="0"/>
              <a:t> P (2004) </a:t>
            </a:r>
            <a:r>
              <a:rPr lang="tr-TR" dirty="0" err="1" smtClean="0"/>
              <a:t>Comparing</a:t>
            </a:r>
            <a:r>
              <a:rPr lang="tr-TR" dirty="0" smtClean="0"/>
              <a:t> Media </a:t>
            </a:r>
            <a:r>
              <a:rPr lang="tr-TR" dirty="0" err="1" smtClean="0"/>
              <a:t>Systems</a:t>
            </a:r>
            <a:r>
              <a:rPr lang="tr-TR" dirty="0" smtClean="0"/>
              <a:t>: Three </a:t>
            </a:r>
            <a:r>
              <a:rPr lang="tr-TR" dirty="0" err="1" smtClean="0"/>
              <a:t>Models</a:t>
            </a:r>
            <a:r>
              <a:rPr lang="tr-TR" dirty="0" smtClean="0"/>
              <a:t> of Media </a:t>
            </a:r>
            <a:r>
              <a:rPr lang="tr-TR" dirty="0" err="1" smtClean="0"/>
              <a:t>and</a:t>
            </a:r>
            <a:r>
              <a:rPr lang="tr-TR" dirty="0" smtClean="0"/>
              <a:t> </a:t>
            </a:r>
            <a:r>
              <a:rPr lang="tr-TR" dirty="0" err="1" smtClean="0"/>
              <a:t>Politics</a:t>
            </a:r>
            <a:r>
              <a:rPr lang="tr-TR" dirty="0" smtClean="0"/>
              <a:t>. Cambridge: </a:t>
            </a:r>
            <a:r>
              <a:rPr lang="tr-TR" dirty="0" err="1" smtClean="0"/>
              <a:t>Canbridge</a:t>
            </a:r>
            <a:r>
              <a:rPr lang="tr-TR" dirty="0" smtClean="0"/>
              <a:t> </a:t>
            </a:r>
            <a:r>
              <a:rPr lang="tr-TR" dirty="0" err="1" smtClean="0"/>
              <a:t>University</a:t>
            </a:r>
            <a:r>
              <a:rPr lang="tr-TR" dirty="0" smtClean="0"/>
              <a:t> </a:t>
            </a:r>
            <a:r>
              <a:rPr lang="tr-TR" dirty="0" err="1" smtClean="0"/>
              <a:t>Press</a:t>
            </a:r>
            <a:r>
              <a:rPr lang="tr-TR" dirty="0" smtClean="0"/>
              <a:t>. </a:t>
            </a:r>
          </a:p>
          <a:p>
            <a:r>
              <a:rPr lang="tr-TR" dirty="0" err="1" smtClean="0"/>
              <a:t>Jaakkola</a:t>
            </a:r>
            <a:r>
              <a:rPr lang="tr-TR" dirty="0" smtClean="0"/>
              <a:t> M (2012) </a:t>
            </a:r>
            <a:r>
              <a:rPr lang="tr-TR" dirty="0" err="1" smtClean="0"/>
              <a:t>Promoting</a:t>
            </a:r>
            <a:r>
              <a:rPr lang="tr-TR" dirty="0" smtClean="0"/>
              <a:t> </a:t>
            </a:r>
            <a:r>
              <a:rPr lang="tr-TR" dirty="0" err="1" smtClean="0"/>
              <a:t>aesthetic</a:t>
            </a:r>
            <a:r>
              <a:rPr lang="tr-TR" dirty="0" smtClean="0"/>
              <a:t> </a:t>
            </a:r>
            <a:r>
              <a:rPr lang="tr-TR" dirty="0" err="1" smtClean="0"/>
              <a:t>tourism</a:t>
            </a:r>
            <a:r>
              <a:rPr lang="tr-TR" dirty="0" smtClean="0"/>
              <a:t>: </a:t>
            </a:r>
            <a:r>
              <a:rPr lang="tr-TR" dirty="0" err="1" smtClean="0"/>
              <a:t>transgressions</a:t>
            </a:r>
            <a:r>
              <a:rPr lang="tr-TR" dirty="0" smtClean="0"/>
              <a:t> </a:t>
            </a:r>
            <a:r>
              <a:rPr lang="tr-TR" dirty="0" err="1" smtClean="0"/>
              <a:t>between</a:t>
            </a:r>
            <a:r>
              <a:rPr lang="tr-TR" dirty="0" smtClean="0"/>
              <a:t> </a:t>
            </a:r>
            <a:r>
              <a:rPr lang="tr-TR" dirty="0" err="1" smtClean="0"/>
              <a:t>generalist</a:t>
            </a:r>
            <a:r>
              <a:rPr lang="tr-TR" dirty="0" smtClean="0"/>
              <a:t> </a:t>
            </a:r>
            <a:r>
              <a:rPr lang="tr-TR" dirty="0" err="1" smtClean="0"/>
              <a:t>and</a:t>
            </a:r>
            <a:r>
              <a:rPr lang="tr-TR" dirty="0" smtClean="0"/>
              <a:t> </a:t>
            </a:r>
            <a:r>
              <a:rPr lang="tr-TR" dirty="0" err="1" smtClean="0"/>
              <a:t>specialist</a:t>
            </a:r>
            <a:r>
              <a:rPr lang="tr-TR" dirty="0" smtClean="0"/>
              <a:t> </a:t>
            </a:r>
            <a:r>
              <a:rPr lang="tr-TR" dirty="0" err="1" smtClean="0"/>
              <a:t>subfields</a:t>
            </a:r>
            <a:r>
              <a:rPr lang="tr-TR" dirty="0" smtClean="0"/>
              <a:t> in </a:t>
            </a:r>
            <a:r>
              <a:rPr lang="tr-TR" dirty="0" err="1" smtClean="0"/>
              <a:t>cultural</a:t>
            </a:r>
            <a:r>
              <a:rPr lang="tr-TR" dirty="0" smtClean="0"/>
              <a:t> </a:t>
            </a:r>
            <a:r>
              <a:rPr lang="tr-TR" dirty="0" err="1" smtClean="0"/>
              <a:t>journalism</a:t>
            </a:r>
            <a:r>
              <a:rPr lang="tr-TR" dirty="0" smtClean="0"/>
              <a:t>. </a:t>
            </a:r>
            <a:r>
              <a:rPr lang="tr-TR" dirty="0" err="1" smtClean="0"/>
              <a:t>Journalism</a:t>
            </a:r>
            <a:r>
              <a:rPr lang="tr-TR" dirty="0" smtClean="0"/>
              <a:t> </a:t>
            </a:r>
            <a:r>
              <a:rPr lang="tr-TR" dirty="0" err="1" smtClean="0"/>
              <a:t>Practice</a:t>
            </a:r>
            <a:r>
              <a:rPr lang="tr-TR" dirty="0" smtClean="0"/>
              <a:t> 6(4):482-496</a:t>
            </a:r>
            <a:endParaRPr lang="tr-TR" dirty="0"/>
          </a:p>
        </p:txBody>
      </p:sp>
    </p:spTree>
    <p:extLst>
      <p:ext uri="{BB962C8B-B14F-4D97-AF65-F5344CB8AC3E}">
        <p14:creationId xmlns:p14="http://schemas.microsoft.com/office/powerpoint/2010/main" val="1155343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Dünya’da Kültür </a:t>
            </a:r>
            <a:r>
              <a:rPr lang="tr-TR" dirty="0"/>
              <a:t>ve Sanat </a:t>
            </a:r>
            <a:r>
              <a:rPr lang="tr-TR" dirty="0" smtClean="0"/>
              <a:t>Gazeteciliği</a:t>
            </a:r>
            <a:r>
              <a:rPr lang="tr-TR" dirty="0"/>
              <a:t/>
            </a:r>
            <a:br>
              <a:rPr lang="tr-TR" dirty="0"/>
            </a:br>
            <a:endParaRPr lang="tr-TR" dirty="0"/>
          </a:p>
        </p:txBody>
      </p:sp>
      <p:sp>
        <p:nvSpPr>
          <p:cNvPr id="3" name="İçerik Yer Tutucusu 2"/>
          <p:cNvSpPr>
            <a:spLocks noGrp="1"/>
          </p:cNvSpPr>
          <p:nvPr>
            <p:ph idx="1"/>
          </p:nvPr>
        </p:nvSpPr>
        <p:spPr>
          <a:xfrm>
            <a:off x="680321" y="2070100"/>
            <a:ext cx="10800479" cy="4622799"/>
          </a:xfrm>
        </p:spPr>
        <p:txBody>
          <a:bodyPr>
            <a:normAutofit/>
          </a:bodyPr>
          <a:lstStyle/>
          <a:p>
            <a:pPr>
              <a:lnSpc>
                <a:spcPct val="150000"/>
              </a:lnSpc>
            </a:pPr>
            <a:r>
              <a:rPr lang="tr-TR" dirty="0" smtClean="0"/>
              <a:t>Kültür ve Sanat Gazeteciliği Pratikleri</a:t>
            </a:r>
          </a:p>
          <a:p>
            <a:pPr lvl="1">
              <a:lnSpc>
                <a:spcPct val="150000"/>
              </a:lnSpc>
            </a:pPr>
            <a:r>
              <a:rPr lang="tr-TR" dirty="0" smtClean="0"/>
              <a:t>Dünya’da Kültür ve Sanat Muhabirliği alanında nasıl bir gazetecilikten söz edilebilir?</a:t>
            </a:r>
          </a:p>
          <a:p>
            <a:pPr lvl="1">
              <a:lnSpc>
                <a:spcPct val="150000"/>
              </a:lnSpc>
            </a:pPr>
            <a:r>
              <a:rPr lang="tr-TR" dirty="0" smtClean="0"/>
              <a:t>Temelde iki farklı modelin uygulandığı söylenebilir. (</a:t>
            </a:r>
            <a:r>
              <a:rPr lang="tr-TR" dirty="0" err="1" smtClean="0"/>
              <a:t>Jaakkola</a:t>
            </a:r>
            <a:r>
              <a:rPr lang="tr-TR" dirty="0"/>
              <a:t> </a:t>
            </a:r>
            <a:r>
              <a:rPr lang="tr-TR" dirty="0" smtClean="0"/>
              <a:t>2014, </a:t>
            </a:r>
            <a:r>
              <a:rPr lang="tr-TR" dirty="0" err="1" smtClean="0"/>
              <a:t>Esser</a:t>
            </a:r>
            <a:r>
              <a:rPr lang="tr-TR" dirty="0" smtClean="0"/>
              <a:t> 1998)</a:t>
            </a:r>
          </a:p>
          <a:p>
            <a:pPr lvl="2">
              <a:lnSpc>
                <a:spcPct val="150000"/>
              </a:lnSpc>
            </a:pPr>
            <a:r>
              <a:rPr lang="tr-TR" sz="2000" dirty="0" err="1" smtClean="0"/>
              <a:t>Anglo</a:t>
            </a:r>
            <a:r>
              <a:rPr lang="tr-TR" sz="2000" dirty="0" smtClean="0"/>
              <a:t>- </a:t>
            </a:r>
            <a:r>
              <a:rPr lang="tr-TR" sz="2000" dirty="0"/>
              <a:t>Amerikan </a:t>
            </a:r>
            <a:r>
              <a:rPr lang="tr-TR" sz="2000" dirty="0" smtClean="0"/>
              <a:t>Model: Amerika, İngiltere ve Kuzey ülkelerinde daha çok bu modelin uygulandığından söz edilebilir.</a:t>
            </a:r>
            <a:endParaRPr lang="tr-TR" sz="2000" dirty="0"/>
          </a:p>
          <a:p>
            <a:pPr lvl="2">
              <a:lnSpc>
                <a:spcPct val="150000"/>
              </a:lnSpc>
            </a:pPr>
            <a:r>
              <a:rPr lang="tr-TR" sz="2000" dirty="0" smtClean="0"/>
              <a:t>(Central) Kıta Avrupası Modeli: Kıta Avrupa ülkelerinde ise daha çok bu model uygulanmaktadır.</a:t>
            </a:r>
            <a:endParaRPr lang="tr-TR" sz="2000" dirty="0"/>
          </a:p>
          <a:p>
            <a:pPr marL="914400" lvl="2" indent="0">
              <a:lnSpc>
                <a:spcPct val="150000"/>
              </a:lnSpc>
              <a:buNone/>
            </a:pPr>
            <a:endParaRPr lang="tr-TR" sz="2000" dirty="0" smtClean="0"/>
          </a:p>
          <a:p>
            <a:pPr marL="914400" lvl="2" indent="0">
              <a:lnSpc>
                <a:spcPct val="150000"/>
              </a:lnSpc>
              <a:buNone/>
            </a:pPr>
            <a:endParaRPr lang="tr-TR" sz="2000" dirty="0" smtClean="0"/>
          </a:p>
          <a:p>
            <a:pPr lvl="1">
              <a:lnSpc>
                <a:spcPct val="150000"/>
              </a:lnSpc>
            </a:pPr>
            <a:endParaRPr lang="tr-TR" dirty="0"/>
          </a:p>
        </p:txBody>
      </p:sp>
    </p:spTree>
    <p:extLst>
      <p:ext uri="{BB962C8B-B14F-4D97-AF65-F5344CB8AC3E}">
        <p14:creationId xmlns:p14="http://schemas.microsoft.com/office/powerpoint/2010/main" val="2460805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804519"/>
            <a:ext cx="9603275" cy="884581"/>
          </a:xfrm>
        </p:spPr>
        <p:txBody>
          <a:bodyPr>
            <a:normAutofit fontScale="90000"/>
          </a:bodyPr>
          <a:lstStyle/>
          <a:p>
            <a:r>
              <a:rPr lang="tr-TR" dirty="0"/>
              <a:t>Kültür ve Sanat </a:t>
            </a:r>
            <a:r>
              <a:rPr lang="tr-TR" dirty="0" smtClean="0"/>
              <a:t>Muhabirliği -Modeller</a:t>
            </a:r>
            <a:r>
              <a:rPr lang="tr-TR" dirty="0"/>
              <a:t/>
            </a:r>
            <a:br>
              <a:rPr lang="tr-TR" dirty="0"/>
            </a:br>
            <a:r>
              <a:rPr lang="tr-TR" dirty="0" smtClean="0"/>
              <a:t>	</a:t>
            </a:r>
            <a:endParaRPr lang="tr-TR" dirty="0"/>
          </a:p>
        </p:txBody>
      </p:sp>
      <p:sp>
        <p:nvSpPr>
          <p:cNvPr id="3" name="İçerik Yer Tutucusu 2"/>
          <p:cNvSpPr>
            <a:spLocks noGrp="1"/>
          </p:cNvSpPr>
          <p:nvPr>
            <p:ph idx="1"/>
          </p:nvPr>
        </p:nvSpPr>
        <p:spPr>
          <a:xfrm>
            <a:off x="330201" y="2044700"/>
            <a:ext cx="10724654" cy="4610100"/>
          </a:xfrm>
        </p:spPr>
        <p:txBody>
          <a:bodyPr>
            <a:noAutofit/>
          </a:bodyPr>
          <a:lstStyle/>
          <a:p>
            <a:pPr marL="228600" lvl="1">
              <a:lnSpc>
                <a:spcPct val="150000"/>
              </a:lnSpc>
              <a:spcBef>
                <a:spcPts val="1000"/>
              </a:spcBef>
            </a:pPr>
            <a:r>
              <a:rPr lang="tr-TR" b="1" u="sng" dirty="0" smtClean="0"/>
              <a:t>Kıta Avrupası Modeli ve </a:t>
            </a:r>
            <a:r>
              <a:rPr lang="tr-TR" b="1" u="sng" dirty="0" err="1" smtClean="0"/>
              <a:t>Anglo</a:t>
            </a:r>
            <a:r>
              <a:rPr lang="tr-TR" b="1" u="sng" dirty="0" smtClean="0"/>
              <a:t> Amerikan Modelin Karşılaştırılması</a:t>
            </a:r>
          </a:p>
          <a:p>
            <a:pPr marL="228600" lvl="1">
              <a:lnSpc>
                <a:spcPct val="150000"/>
              </a:lnSpc>
              <a:spcBef>
                <a:spcPts val="1000"/>
              </a:spcBef>
            </a:pPr>
            <a:r>
              <a:rPr lang="tr-TR" dirty="0" smtClean="0"/>
              <a:t>Bu </a:t>
            </a:r>
            <a:r>
              <a:rPr lang="tr-TR" dirty="0"/>
              <a:t>iki </a:t>
            </a:r>
            <a:r>
              <a:rPr lang="tr-TR" dirty="0" smtClean="0"/>
              <a:t>gazetecilik modeli arasındaki fark özellikle kültür ve sanat muhabirliği alanında daha belirgin hale gelir. </a:t>
            </a:r>
            <a:r>
              <a:rPr lang="tr-TR" dirty="0"/>
              <a:t>(</a:t>
            </a:r>
            <a:r>
              <a:rPr lang="tr-TR" dirty="0" err="1"/>
              <a:t>Jaakkola</a:t>
            </a:r>
            <a:r>
              <a:rPr lang="tr-TR" dirty="0"/>
              <a:t>, 2014, </a:t>
            </a:r>
            <a:r>
              <a:rPr lang="tr-TR" dirty="0" err="1"/>
              <a:t>Chalaby</a:t>
            </a:r>
            <a:r>
              <a:rPr lang="tr-TR" dirty="0"/>
              <a:t>, 1996, Hallin ve </a:t>
            </a:r>
            <a:r>
              <a:rPr lang="tr-TR" dirty="0" err="1"/>
              <a:t>Mancini</a:t>
            </a:r>
            <a:r>
              <a:rPr lang="tr-TR" dirty="0"/>
              <a:t>, 2004)</a:t>
            </a:r>
          </a:p>
          <a:p>
            <a:pPr marL="228600" lvl="1">
              <a:lnSpc>
                <a:spcPct val="150000"/>
              </a:lnSpc>
              <a:spcBef>
                <a:spcPts val="1000"/>
              </a:spcBef>
            </a:pPr>
            <a:r>
              <a:rPr lang="tr-TR" dirty="0" smtClean="0"/>
              <a:t>Özellikle </a:t>
            </a:r>
            <a:r>
              <a:rPr lang="tr-TR" dirty="0"/>
              <a:t>yorum ve </a:t>
            </a:r>
            <a:r>
              <a:rPr lang="tr-TR" dirty="0" smtClean="0"/>
              <a:t>eleştiriyi </a:t>
            </a:r>
            <a:r>
              <a:rPr lang="tr-TR" dirty="0"/>
              <a:t>habere </a:t>
            </a:r>
            <a:r>
              <a:rPr lang="tr-TR" dirty="0" smtClean="0"/>
              <a:t>dahil edip etmedikleri noktasında birbirinden </a:t>
            </a:r>
            <a:r>
              <a:rPr lang="tr-TR" dirty="0"/>
              <a:t>ayrılmaktadır. </a:t>
            </a:r>
            <a:r>
              <a:rPr lang="tr-TR" dirty="0" smtClean="0"/>
              <a:t> (</a:t>
            </a:r>
            <a:r>
              <a:rPr lang="tr-TR" dirty="0" err="1" smtClean="0"/>
              <a:t>Jaakkola</a:t>
            </a:r>
            <a:r>
              <a:rPr lang="tr-TR" dirty="0" smtClean="0"/>
              <a:t>, 2014, </a:t>
            </a:r>
            <a:r>
              <a:rPr lang="tr-TR" dirty="0" err="1" smtClean="0"/>
              <a:t>Chalaby</a:t>
            </a:r>
            <a:r>
              <a:rPr lang="tr-TR" dirty="0" smtClean="0"/>
              <a:t>, 1996, Hallin ve </a:t>
            </a:r>
            <a:r>
              <a:rPr lang="tr-TR" dirty="0" err="1" smtClean="0"/>
              <a:t>Mancini</a:t>
            </a:r>
            <a:r>
              <a:rPr lang="tr-TR" dirty="0" smtClean="0"/>
              <a:t>, 2004)</a:t>
            </a:r>
          </a:p>
          <a:p>
            <a:pPr marL="228600" lvl="1">
              <a:lnSpc>
                <a:spcPct val="150000"/>
              </a:lnSpc>
              <a:spcBef>
                <a:spcPts val="1000"/>
              </a:spcBef>
            </a:pPr>
            <a:r>
              <a:rPr lang="tr-TR" dirty="0" smtClean="0"/>
              <a:t>Kıta Avrupası modeli yorum ve eleştiriyi habere dahil ederken </a:t>
            </a:r>
            <a:r>
              <a:rPr lang="tr-TR" dirty="0" err="1" smtClean="0"/>
              <a:t>Anglo</a:t>
            </a:r>
            <a:r>
              <a:rPr lang="tr-TR" dirty="0" smtClean="0"/>
              <a:t> Amerikan Modeli geleneksel gazetecilik meslek ilkelerini uygulamaya çalışır</a:t>
            </a:r>
          </a:p>
          <a:p>
            <a:pPr>
              <a:lnSpc>
                <a:spcPct val="150000"/>
              </a:lnSpc>
            </a:pPr>
            <a:endParaRPr lang="tr-TR" sz="2000" dirty="0"/>
          </a:p>
        </p:txBody>
      </p:sp>
    </p:spTree>
    <p:extLst>
      <p:ext uri="{BB962C8B-B14F-4D97-AF65-F5344CB8AC3E}">
        <p14:creationId xmlns:p14="http://schemas.microsoft.com/office/powerpoint/2010/main" val="2046417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Kültür ve Sanat Muhabirliği -Modeller</a:t>
            </a:r>
            <a:br>
              <a:rPr lang="tr-TR" dirty="0"/>
            </a:br>
            <a:r>
              <a:rPr lang="tr-TR" dirty="0"/>
              <a:t>	</a:t>
            </a:r>
          </a:p>
        </p:txBody>
      </p:sp>
      <p:sp>
        <p:nvSpPr>
          <p:cNvPr id="3" name="İçerik Yer Tutucusu 2"/>
          <p:cNvSpPr>
            <a:spLocks noGrp="1"/>
          </p:cNvSpPr>
          <p:nvPr>
            <p:ph idx="1"/>
          </p:nvPr>
        </p:nvSpPr>
        <p:spPr>
          <a:xfrm>
            <a:off x="680321" y="1968500"/>
            <a:ext cx="10444879" cy="4635499"/>
          </a:xfrm>
        </p:spPr>
        <p:txBody>
          <a:bodyPr>
            <a:noAutofit/>
          </a:bodyPr>
          <a:lstStyle/>
          <a:p>
            <a:pPr marL="228600" lvl="1">
              <a:lnSpc>
                <a:spcPct val="150000"/>
              </a:lnSpc>
              <a:spcBef>
                <a:spcPts val="1000"/>
              </a:spcBef>
            </a:pPr>
            <a:r>
              <a:rPr lang="tr-TR" sz="2400" b="1" u="sng" dirty="0"/>
              <a:t>Kıta Avrupası Modeli ve </a:t>
            </a:r>
            <a:r>
              <a:rPr lang="tr-TR" sz="2400" b="1" u="sng" dirty="0" err="1"/>
              <a:t>Anglo</a:t>
            </a:r>
            <a:r>
              <a:rPr lang="tr-TR" sz="2400" b="1" u="sng" dirty="0"/>
              <a:t> Amerikan Modelin Karşılaştırılması</a:t>
            </a:r>
          </a:p>
          <a:p>
            <a:pPr marL="228600" lvl="1">
              <a:lnSpc>
                <a:spcPct val="150000"/>
              </a:lnSpc>
              <a:spcBef>
                <a:spcPts val="1000"/>
              </a:spcBef>
            </a:pPr>
            <a:r>
              <a:rPr lang="tr-TR" b="1" u="sng" dirty="0"/>
              <a:t>Kıta Avrupası Modeli </a:t>
            </a:r>
            <a:r>
              <a:rPr lang="tr-TR" dirty="0"/>
              <a:t>daha çok </a:t>
            </a:r>
            <a:r>
              <a:rPr lang="tr-TR" dirty="0" err="1"/>
              <a:t>Kantçı</a:t>
            </a:r>
            <a:r>
              <a:rPr lang="tr-TR" dirty="0"/>
              <a:t> eleştiri ve edebi ifadeler ağırlıklıdır. </a:t>
            </a:r>
            <a:endParaRPr lang="tr-TR" dirty="0" smtClean="0"/>
          </a:p>
          <a:p>
            <a:pPr marL="228600" lvl="1">
              <a:lnSpc>
                <a:spcPct val="150000"/>
              </a:lnSpc>
              <a:spcBef>
                <a:spcPts val="1000"/>
              </a:spcBef>
            </a:pPr>
            <a:r>
              <a:rPr lang="tr-TR" dirty="0" smtClean="0"/>
              <a:t>Daha </a:t>
            </a:r>
            <a:r>
              <a:rPr lang="tr-TR" dirty="0" err="1"/>
              <a:t>elitist</a:t>
            </a:r>
            <a:r>
              <a:rPr lang="tr-TR" dirty="0"/>
              <a:t> bir yaklaşım ve değerleri bulmak mümkündür. </a:t>
            </a:r>
          </a:p>
          <a:p>
            <a:pPr marL="228600" lvl="1">
              <a:lnSpc>
                <a:spcPct val="150000"/>
              </a:lnSpc>
              <a:spcBef>
                <a:spcPts val="1000"/>
              </a:spcBef>
            </a:pPr>
            <a:r>
              <a:rPr lang="tr-TR" dirty="0"/>
              <a:t>Öznel değerlendirmelere yer verilir</a:t>
            </a:r>
            <a:r>
              <a:rPr lang="tr-TR" dirty="0" smtClean="0"/>
              <a:t>.</a:t>
            </a:r>
          </a:p>
          <a:p>
            <a:pPr marL="228600" lvl="1">
              <a:lnSpc>
                <a:spcPct val="150000"/>
              </a:lnSpc>
              <a:spcBef>
                <a:spcPts val="1000"/>
              </a:spcBef>
            </a:pPr>
            <a:r>
              <a:rPr lang="tr-TR" dirty="0" smtClean="0"/>
              <a:t>Daha uzun olabilir.</a:t>
            </a:r>
          </a:p>
          <a:p>
            <a:pPr marL="228600" lvl="1">
              <a:lnSpc>
                <a:spcPct val="150000"/>
              </a:lnSpc>
              <a:spcBef>
                <a:spcPts val="1000"/>
              </a:spcBef>
            </a:pPr>
            <a:r>
              <a:rPr lang="tr-TR" dirty="0" smtClean="0"/>
              <a:t>Daha politik olabilir</a:t>
            </a:r>
          </a:p>
          <a:p>
            <a:pPr marL="685800" lvl="2">
              <a:lnSpc>
                <a:spcPct val="150000"/>
              </a:lnSpc>
              <a:spcBef>
                <a:spcPts val="1000"/>
              </a:spcBef>
            </a:pPr>
            <a:r>
              <a:rPr lang="tr-TR" dirty="0"/>
              <a:t>(</a:t>
            </a:r>
            <a:r>
              <a:rPr lang="tr-TR" dirty="0" err="1"/>
              <a:t>Reus</a:t>
            </a:r>
            <a:r>
              <a:rPr lang="tr-TR" dirty="0"/>
              <a:t> ve </a:t>
            </a:r>
            <a:r>
              <a:rPr lang="tr-TR" dirty="0" err="1"/>
              <a:t>Harden</a:t>
            </a:r>
            <a:r>
              <a:rPr lang="tr-TR" dirty="0"/>
              <a:t> 2005, </a:t>
            </a:r>
            <a:r>
              <a:rPr lang="tr-TR" dirty="0" err="1"/>
              <a:t>Jaakkola</a:t>
            </a:r>
            <a:r>
              <a:rPr lang="tr-TR" dirty="0"/>
              <a:t> 2014</a:t>
            </a:r>
            <a:r>
              <a:rPr lang="tr-TR" dirty="0" smtClean="0"/>
              <a:t>)</a:t>
            </a:r>
          </a:p>
          <a:p>
            <a:pPr marL="457200" lvl="2" indent="0">
              <a:lnSpc>
                <a:spcPct val="150000"/>
              </a:lnSpc>
              <a:spcBef>
                <a:spcPts val="1000"/>
              </a:spcBef>
              <a:buNone/>
            </a:pPr>
            <a:endParaRPr lang="tr-TR" dirty="0"/>
          </a:p>
        </p:txBody>
      </p:sp>
    </p:spTree>
    <p:extLst>
      <p:ext uri="{BB962C8B-B14F-4D97-AF65-F5344CB8AC3E}">
        <p14:creationId xmlns:p14="http://schemas.microsoft.com/office/powerpoint/2010/main" val="830286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Kültür ve Sanat Muhabirliği -Modeller</a:t>
            </a:r>
            <a:br>
              <a:rPr lang="tr-TR" dirty="0"/>
            </a:br>
            <a:r>
              <a:rPr lang="tr-TR" dirty="0"/>
              <a:t>	</a:t>
            </a:r>
          </a:p>
        </p:txBody>
      </p:sp>
      <p:sp>
        <p:nvSpPr>
          <p:cNvPr id="3" name="İçerik Yer Tutucusu 2"/>
          <p:cNvSpPr>
            <a:spLocks noGrp="1"/>
          </p:cNvSpPr>
          <p:nvPr>
            <p:ph idx="1"/>
          </p:nvPr>
        </p:nvSpPr>
        <p:spPr>
          <a:xfrm>
            <a:off x="368300" y="2015732"/>
            <a:ext cx="10921999" cy="4550168"/>
          </a:xfrm>
        </p:spPr>
        <p:txBody>
          <a:bodyPr>
            <a:normAutofit/>
          </a:bodyPr>
          <a:lstStyle/>
          <a:p>
            <a:pPr marL="228600" lvl="1">
              <a:lnSpc>
                <a:spcPct val="150000"/>
              </a:lnSpc>
              <a:spcBef>
                <a:spcPts val="1000"/>
              </a:spcBef>
            </a:pPr>
            <a:r>
              <a:rPr lang="tr-TR" sz="2400" b="1" u="sng" dirty="0"/>
              <a:t>Kıta Avrupası Modeli ve </a:t>
            </a:r>
            <a:r>
              <a:rPr lang="tr-TR" sz="2400" b="1" u="sng" dirty="0" err="1"/>
              <a:t>Anglo</a:t>
            </a:r>
            <a:r>
              <a:rPr lang="tr-TR" sz="2400" b="1" u="sng" dirty="0"/>
              <a:t> Amerikan Modelin Karşılaştırılması</a:t>
            </a:r>
          </a:p>
          <a:p>
            <a:pPr marL="228600" lvl="1">
              <a:lnSpc>
                <a:spcPct val="150000"/>
              </a:lnSpc>
              <a:spcBef>
                <a:spcPts val="1000"/>
              </a:spcBef>
            </a:pPr>
            <a:r>
              <a:rPr lang="tr-TR" sz="2000" b="1" u="sng" dirty="0" err="1" smtClean="0"/>
              <a:t>Anglo</a:t>
            </a:r>
            <a:r>
              <a:rPr lang="tr-TR" sz="2000" b="1" u="sng" dirty="0" smtClean="0"/>
              <a:t>-Amerikan Modeli</a:t>
            </a:r>
          </a:p>
          <a:p>
            <a:pPr marL="685800" lvl="2">
              <a:lnSpc>
                <a:spcPct val="150000"/>
              </a:lnSpc>
              <a:spcBef>
                <a:spcPts val="1000"/>
              </a:spcBef>
            </a:pPr>
            <a:r>
              <a:rPr lang="tr-TR" sz="2000" dirty="0" smtClean="0"/>
              <a:t>Daha çok anlatım ve haberleştirmeye dayalıdır. </a:t>
            </a:r>
            <a:r>
              <a:rPr lang="tr-TR" sz="2000" dirty="0"/>
              <a:t>(</a:t>
            </a:r>
            <a:r>
              <a:rPr lang="tr-TR" sz="2000" dirty="0" err="1"/>
              <a:t>Jaakkola</a:t>
            </a:r>
            <a:r>
              <a:rPr lang="tr-TR" sz="2000" dirty="0"/>
              <a:t>, 2014, </a:t>
            </a:r>
            <a:r>
              <a:rPr lang="tr-TR" sz="2000" dirty="0" err="1"/>
              <a:t>Chalaby</a:t>
            </a:r>
            <a:r>
              <a:rPr lang="tr-TR" sz="2000" dirty="0"/>
              <a:t>, 1996, Hallin ve </a:t>
            </a:r>
            <a:r>
              <a:rPr lang="tr-TR" sz="2000" dirty="0" err="1"/>
              <a:t>Mancini</a:t>
            </a:r>
            <a:r>
              <a:rPr lang="tr-TR" sz="2000" dirty="0"/>
              <a:t>, 2004</a:t>
            </a:r>
            <a:endParaRPr lang="tr-TR" sz="2000" dirty="0" smtClean="0"/>
          </a:p>
          <a:p>
            <a:pPr marL="685800" lvl="2">
              <a:lnSpc>
                <a:spcPct val="150000"/>
              </a:lnSpc>
              <a:spcBef>
                <a:spcPts val="1000"/>
              </a:spcBef>
            </a:pPr>
            <a:r>
              <a:rPr lang="tr-TR" sz="2000" dirty="0" smtClean="0"/>
              <a:t>Öznel değerlendirmelere yer verilmez</a:t>
            </a:r>
          </a:p>
          <a:p>
            <a:pPr marL="685800" lvl="2">
              <a:lnSpc>
                <a:spcPct val="150000"/>
              </a:lnSpc>
              <a:spcBef>
                <a:spcPts val="1000"/>
              </a:spcBef>
            </a:pPr>
            <a:r>
              <a:rPr lang="tr-TR" sz="2000" dirty="0" smtClean="0"/>
              <a:t>Tarafsızlık ve Nesnellik ilkelerine uyulmaya çalışılır.</a:t>
            </a:r>
          </a:p>
          <a:p>
            <a:pPr marL="685800" lvl="2">
              <a:lnSpc>
                <a:spcPct val="150000"/>
              </a:lnSpc>
              <a:spcBef>
                <a:spcPts val="1000"/>
              </a:spcBef>
            </a:pPr>
            <a:r>
              <a:rPr lang="tr-TR" sz="2000" dirty="0" smtClean="0"/>
              <a:t>Haber dili kullanılır. Genel herkesin anlayacağı ifadeler..</a:t>
            </a:r>
          </a:p>
          <a:p>
            <a:pPr marL="457200" lvl="2" indent="0">
              <a:spcBef>
                <a:spcPts val="1000"/>
              </a:spcBef>
              <a:buNone/>
            </a:pPr>
            <a:endParaRPr lang="tr-TR" sz="1800" dirty="0"/>
          </a:p>
          <a:p>
            <a:endParaRPr lang="tr-TR" dirty="0"/>
          </a:p>
        </p:txBody>
      </p:sp>
    </p:spTree>
    <p:extLst>
      <p:ext uri="{BB962C8B-B14F-4D97-AF65-F5344CB8AC3E}">
        <p14:creationId xmlns:p14="http://schemas.microsoft.com/office/powerpoint/2010/main" val="431397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Sorusu</a:t>
            </a:r>
            <a:endParaRPr lang="tr-TR" dirty="0"/>
          </a:p>
        </p:txBody>
      </p:sp>
      <p:sp>
        <p:nvSpPr>
          <p:cNvPr id="3" name="İçerik Yer Tutucusu 2"/>
          <p:cNvSpPr>
            <a:spLocks noGrp="1"/>
          </p:cNvSpPr>
          <p:nvPr>
            <p:ph idx="1"/>
          </p:nvPr>
        </p:nvSpPr>
        <p:spPr/>
        <p:txBody>
          <a:bodyPr/>
          <a:lstStyle/>
          <a:p>
            <a:r>
              <a:rPr lang="tr-TR" dirty="0" smtClean="0"/>
              <a:t>Bu iki gazetecilik modelinin kültür ve sanat muhabirliği açısından değerlendirilmesinin öğrenciler tarafından yapılması ve her iki modelin olumlu ve olumsuz yanlarının tartışılarak eleştirilmesi ve her iki modelin daha derinlikli kavranması hedeflenmektedir.  Böylece gazeteci adaylarının gazetecilik pratiğinde benimsenecek modeli seçerken eleştirel bir sorgulamadan geçirerek temellendirmesi amaçlanmaktadır.</a:t>
            </a:r>
          </a:p>
          <a:p>
            <a:pPr marL="0" indent="0">
              <a:buNone/>
            </a:pPr>
            <a:endParaRPr lang="tr-TR" dirty="0"/>
          </a:p>
        </p:txBody>
      </p:sp>
    </p:spTree>
    <p:extLst>
      <p:ext uri="{BB962C8B-B14F-4D97-AF65-F5344CB8AC3E}">
        <p14:creationId xmlns:p14="http://schemas.microsoft.com/office/powerpoint/2010/main" val="688655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Sorusu</a:t>
            </a:r>
            <a:endParaRPr lang="tr-TR" dirty="0"/>
          </a:p>
        </p:txBody>
      </p:sp>
      <p:sp>
        <p:nvSpPr>
          <p:cNvPr id="3" name="İçerik Yer Tutucusu 2"/>
          <p:cNvSpPr>
            <a:spLocks noGrp="1"/>
          </p:cNvSpPr>
          <p:nvPr>
            <p:ph idx="1"/>
          </p:nvPr>
        </p:nvSpPr>
        <p:spPr/>
        <p:txBody>
          <a:bodyPr/>
          <a:lstStyle/>
          <a:p>
            <a:r>
              <a:rPr lang="tr-TR" dirty="0" smtClean="0"/>
              <a:t>Her </a:t>
            </a:r>
            <a:r>
              <a:rPr lang="tr-TR" dirty="0" smtClean="0"/>
              <a:t>iki modelin olumlu ve olumsuz yanları sizce nelerdir?</a:t>
            </a:r>
          </a:p>
          <a:p>
            <a:r>
              <a:rPr lang="tr-TR" dirty="0" smtClean="0"/>
              <a:t>Hangi modelin benimsenmesi gerektiğini düşünüyorsunuz? Neden?</a:t>
            </a:r>
          </a:p>
          <a:p>
            <a:pPr marL="0" indent="0">
              <a:buNone/>
            </a:pPr>
            <a:endParaRPr lang="tr-TR" dirty="0"/>
          </a:p>
        </p:txBody>
      </p:sp>
    </p:spTree>
    <p:extLst>
      <p:ext uri="{BB962C8B-B14F-4D97-AF65-F5344CB8AC3E}">
        <p14:creationId xmlns:p14="http://schemas.microsoft.com/office/powerpoint/2010/main" val="3568476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soruları</a:t>
            </a:r>
            <a:endParaRPr lang="tr-TR" dirty="0"/>
          </a:p>
        </p:txBody>
      </p:sp>
      <p:sp>
        <p:nvSpPr>
          <p:cNvPr id="3" name="İçerik Yer Tutucusu 2"/>
          <p:cNvSpPr>
            <a:spLocks noGrp="1"/>
          </p:cNvSpPr>
          <p:nvPr>
            <p:ph idx="1"/>
          </p:nvPr>
        </p:nvSpPr>
        <p:spPr/>
        <p:txBody>
          <a:bodyPr/>
          <a:lstStyle/>
          <a:p>
            <a:pPr marL="0" indent="0">
              <a:buNone/>
            </a:pPr>
            <a:r>
              <a:rPr lang="tr-TR" dirty="0" smtClean="0"/>
              <a:t>Sanat muhabirinin diğer muhabirlik alanlarına göre daha donanımlı ve daha bilgili olması gerekir mi?</a:t>
            </a:r>
          </a:p>
          <a:p>
            <a:pPr marL="0" indent="0">
              <a:buNone/>
            </a:pPr>
            <a:r>
              <a:rPr lang="tr-TR" dirty="0" smtClean="0"/>
              <a:t>Muhabirin sanat ürünleri ve halk arasında aracı bir görevi var mıdır? Nasıl bir rol üstlenmelidir. </a:t>
            </a:r>
          </a:p>
          <a:p>
            <a:pPr marL="0" indent="0">
              <a:buNone/>
            </a:pPr>
            <a:r>
              <a:rPr lang="tr-TR" dirty="0" smtClean="0"/>
              <a:t>Gazetecilikte alanlar arasında bir hiyerarşi olduğunu düşünüyor musunuz?</a:t>
            </a:r>
          </a:p>
          <a:p>
            <a:pPr marL="0" indent="0">
              <a:buNone/>
            </a:pPr>
            <a:r>
              <a:rPr lang="tr-TR" dirty="0" smtClean="0"/>
              <a:t>Eleştiride ölçü nasıl kurulmalı</a:t>
            </a:r>
          </a:p>
          <a:p>
            <a:pPr marL="0" indent="0">
              <a:buNone/>
            </a:pPr>
            <a:endParaRPr lang="tr-TR" dirty="0"/>
          </a:p>
        </p:txBody>
      </p:sp>
    </p:spTree>
    <p:extLst>
      <p:ext uri="{BB962C8B-B14F-4D97-AF65-F5344CB8AC3E}">
        <p14:creationId xmlns:p14="http://schemas.microsoft.com/office/powerpoint/2010/main" val="2262660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Günün gazetelerinden konuyla ilgili bir haber seçilip bu ilkeler çerçevesinde değerlendirilerek tartışılır</a:t>
            </a:r>
            <a:endParaRPr lang="tr-TR" dirty="0"/>
          </a:p>
        </p:txBody>
      </p:sp>
    </p:spTree>
    <p:extLst>
      <p:ext uri="{BB962C8B-B14F-4D97-AF65-F5344CB8AC3E}">
        <p14:creationId xmlns:p14="http://schemas.microsoft.com/office/powerpoint/2010/main" val="35065293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21</TotalTime>
  <Words>515</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Trebuchet MS</vt:lpstr>
      <vt:lpstr>Berlin</vt:lpstr>
      <vt:lpstr>Eğitim Kültür Sanat Muhabirliği</vt:lpstr>
      <vt:lpstr>Dünya’da Kültür ve Sanat Gazeteciliği </vt:lpstr>
      <vt:lpstr>Kültür ve Sanat Muhabirliği -Modeller  </vt:lpstr>
      <vt:lpstr>Kültür ve Sanat Muhabirliği -Modeller  </vt:lpstr>
      <vt:lpstr>Kültür ve Sanat Muhabirliği -Modeller  </vt:lpstr>
      <vt:lpstr>Tartışma Sorusu</vt:lpstr>
      <vt:lpstr>Tartışma Sorusu</vt:lpstr>
      <vt:lpstr>Tartışma soruları</vt:lpstr>
      <vt:lpstr>Tartışma ve Uygulama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Sanat Muhabirliği</dc:title>
  <dc:creator>OZGUN DINCER</dc:creator>
  <cp:lastModifiedBy>OZGUN DINCER</cp:lastModifiedBy>
  <cp:revision>7</cp:revision>
  <dcterms:created xsi:type="dcterms:W3CDTF">2019-04-22T11:47:35Z</dcterms:created>
  <dcterms:modified xsi:type="dcterms:W3CDTF">2019-04-22T12:08:52Z</dcterms:modified>
</cp:coreProperties>
</file>