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90" r:id="rId2"/>
    <p:sldId id="291" r:id="rId3"/>
    <p:sldId id="28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3" r:id="rId28"/>
    <p:sldId id="364" r:id="rId29"/>
    <p:sldId id="365" r:id="rId30"/>
    <p:sldId id="335" r:id="rId31"/>
    <p:sldId id="337" r:id="rId32"/>
    <p:sldId id="338" r:id="rId33"/>
    <p:sldId id="339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t>14.04.2018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4068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morfologik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alamatlary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14908" y="1988064"/>
            <a:ext cx="559836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Diňe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özüne mahsus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bar:</a:t>
            </a:r>
          </a:p>
        </p:txBody>
      </p:sp>
      <p:sp>
        <p:nvSpPr>
          <p:cNvPr id="7" name="Dikdörtgen 6"/>
          <p:cNvSpPr/>
          <p:nvPr/>
        </p:nvSpPr>
        <p:spPr>
          <a:xfrm>
            <a:off x="899592" y="2616216"/>
            <a:ext cx="7205772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.Çen-takmyn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iki-üç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ikilän-üçlän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bäşlew-üçlew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Bölek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dörtden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üç,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ýedi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bitin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altydan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.Sanlar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predmetleriň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tertibini,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mukdaryny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görkezip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gelenlerinde öz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degişli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sözünden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gelip, hiç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üýtgediji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kabul etmezden atlara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baglanýarlar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üç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günde,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kyrkynjy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mekdep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ýedi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ogan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garaýşy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471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362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sintaktik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hyzmaty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27583" y="2114183"/>
            <a:ext cx="7488833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1.Sözlemde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esasan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baglanyp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aýyklaýjy</a:t>
            </a:r>
            <a:r>
              <a:rPr lang="tr-T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agza</a:t>
            </a:r>
            <a:r>
              <a:rPr lang="tr-T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aýyrgyç</a:t>
            </a:r>
            <a:r>
              <a:rPr lang="tr-T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tr-TR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sekizinji</a:t>
            </a:r>
            <a:r>
              <a:rPr lang="tr-TR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mekdep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dokuz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ogul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591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362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sintaktik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hyzmaty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115616" y="2124018"/>
            <a:ext cx="7128792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2.Sanlar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öz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öňünden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aýyklaýjy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agza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kabul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etmeýär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Sözlemde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hem san, hem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bir ada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baglanmaly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bolsa, </a:t>
            </a:r>
            <a:r>
              <a:rPr lang="tr-T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aýyrgyjy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getirilýär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Mysal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gamzaly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näziň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bilen,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kyrk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müň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öýli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ärsarydan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saýlanyp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033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362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sintaktik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hyzmaty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27584" y="1988064"/>
            <a:ext cx="7416824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3.Sanlar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esasan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atlaşan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sözler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ysnyşma</a:t>
            </a:r>
            <a:r>
              <a:rPr lang="tr-TR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täri</a:t>
            </a:r>
            <a:r>
              <a:rPr lang="tr-TR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baglanyşýarlar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Pikiri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gysga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etmek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aýyklaýan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ady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galdyrylýar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Şonda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sanlar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adyň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deregine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ulanylyp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atlaşýarlar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hem-de sözlemde </a:t>
            </a:r>
            <a:r>
              <a:rPr lang="tr-TR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eýe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doldurgyç</a:t>
            </a:r>
            <a:r>
              <a:rPr lang="tr-T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gelýärler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Bilegi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ýogyn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birini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ýykar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bilimi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ýogyn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müňüni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Dokuzyň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üçe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ýetýärmi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7460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3844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morfologik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gurluşy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03648" y="1906980"/>
            <a:ext cx="6192688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gurluşy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boýunça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1.Sada sanlara,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2.Goşma sanlara,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3.Tirkeş sanlara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4.Düzme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sanlara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bölünýärler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187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3844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morfologik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gurluşy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938354" y="1988064"/>
            <a:ext cx="7133764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sanlar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– bir söz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sanlara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san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diýilýär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 </a:t>
            </a:r>
            <a:r>
              <a:rPr lang="tr-T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ýasama</a:t>
            </a:r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san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biler.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ýigrimi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iki,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elli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ýedi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90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3844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morfologik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gurluşy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55576" y="1920808"/>
            <a:ext cx="7560840" cy="384720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</a:p>
          <a:p>
            <a:pPr algn="just"/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Türkmen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dilinde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birnäçe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sanlar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birigip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goşulyşyp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. Birden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artyk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goşulyşmagyndan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sanlara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san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diýilýär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altmyş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ýetmiş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segsen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togsan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Bu sanlar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san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hasaplanýar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alty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myş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ýedi-miş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myş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sözi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gadymy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türki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dilde on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sany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aňladypdyr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Hakas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şor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altaý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tywa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dillerinde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alty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on,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segiz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on,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toguz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häzir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türkmenlerde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-de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789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3844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morfologik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gurluşy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27584" y="2132693"/>
            <a:ext cx="7416824" cy="350865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Düzme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</a:p>
          <a:p>
            <a:pPr algn="just"/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Durmuşda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çylşyrymly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san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düşünjeleri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çykýar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Olary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aňlatmak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birden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artyk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getirilmegi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birnäçe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düzülip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baglanyşmagy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düzme sanlar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edilýär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: on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kyrk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, bir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müň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dokuz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togsan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iki,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ýetmiş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dokuz,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ýedi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togsan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sekiz…</a:t>
            </a:r>
          </a:p>
          <a:p>
            <a:pPr algn="just"/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Öňki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edebiýatlarda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bular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san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atlandyrylypdyr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895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649839" y="1431920"/>
            <a:ext cx="3844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morfologik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gurluşy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55576" y="1755775"/>
            <a:ext cx="7632848" cy="397031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Tirkeş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</a:p>
          <a:p>
            <a:pPr algn="just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Aýry-aýry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tirkeşmeginden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Tirkeş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türkmen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dilinde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anyk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mukdary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aňlatman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çen-takmynlygy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aňlatmaga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hyzmat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edýärler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aýry-aýry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tirkeşmegi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netijesinde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sanlary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tirkeşdirmek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mümkin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däl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Tirkeşýän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biri-birine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golaý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bolmaly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Adatça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tirkeşýän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kiçisi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ilki,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ulusy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soňundan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getirilýär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bir-iki-üç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aý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üç – dört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gawun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kyrk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–elli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düýe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on – on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talyp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altmyş-ýetmiş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gün,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-iki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goýun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-on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alty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san belli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goşulmaly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gaýtalananda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on-ondan,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bäş-bäşden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-bir,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ýekeme-ýeke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927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771800" y="1532295"/>
            <a:ext cx="3670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SANLARYŇ MANY TAÝDAN BÖLÜNIŞI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862662" y="2009932"/>
            <a:ext cx="7381746" cy="310854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ilki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bilen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iki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topara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bölünýärler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1.Mukdar sanlar</a:t>
            </a:r>
          </a:p>
          <a:p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2.Tertip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sanlar.</a:t>
            </a:r>
          </a:p>
        </p:txBody>
      </p:sp>
    </p:spTree>
    <p:extLst>
      <p:ext uri="{BB962C8B-B14F-4D97-AF65-F5344CB8AC3E}">
        <p14:creationId xmlns:p14="http://schemas.microsoft.com/office/powerpoint/2010/main" val="350235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sayı kategorisini ve sayıların türlerini çeşitlerini öğrenmek. 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3015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TÜRKÇESİ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27007" y="1523330"/>
            <a:ext cx="1891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MUKDAR SANLAR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71600" y="1984072"/>
            <a:ext cx="7272808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Näçe</a:t>
            </a:r>
            <a:r>
              <a:rPr lang="tr-T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tr-TR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soraga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jogap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zatlaryň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mukdaryny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sözler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sanlardyr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ýedi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galam, 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ýarym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dörtden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biri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54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27007" y="1523330"/>
            <a:ext cx="1891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MUKDAR SANLAR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115616" y="1984072"/>
            <a:ext cx="7128792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ýasalyşy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manysy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dört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görnüşi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1.Anyk </a:t>
            </a:r>
            <a:r>
              <a:rPr lang="tr-TR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sanlar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2.Bölek (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drob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sanlar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3.Çen – </a:t>
            </a:r>
            <a:r>
              <a:rPr lang="tr-TR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takmyn</a:t>
            </a:r>
            <a:r>
              <a:rPr lang="tr-T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sanlar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4.Topar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sanlar.</a:t>
            </a:r>
          </a:p>
        </p:txBody>
      </p:sp>
    </p:spTree>
    <p:extLst>
      <p:ext uri="{BB962C8B-B14F-4D97-AF65-F5344CB8AC3E}">
        <p14:creationId xmlns:p14="http://schemas.microsoft.com/office/powerpoint/2010/main" val="29254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27007" y="1523330"/>
            <a:ext cx="1891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MUKDAR SANLAR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99592" y="1984072"/>
            <a:ext cx="7344816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Anyk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sanlar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düzme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aýyklamagy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takyk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aýyklanan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atlar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türkmen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dilinde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köplük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kabul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etmeýärler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yigrimi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guzy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on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böri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altmyş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ýetmiş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goýun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on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308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27007" y="1523330"/>
            <a:ext cx="1891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MUKDAR SANLAR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27584" y="1850420"/>
            <a:ext cx="7488832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Bölek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drob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sanlar </a:t>
            </a: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Tutuş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predmetiň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mukdarynyň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belli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birnäçe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bölegini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Zatlary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hemişe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bitin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bolmaýar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Käte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belli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bölegini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tutuş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bölünen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bölekleriniň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birnäçesini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aňlatmak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gerek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Bölek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sanlarda bitini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bildirýän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bir san,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bölegi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bildirýän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bir san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getirilýär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Meselem: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Mugallym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oňa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: -Arslan,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tekstiň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altydan</a:t>
            </a:r>
            <a:r>
              <a:rPr 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bölegini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ýaz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diýdi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398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27007" y="1523330"/>
            <a:ext cx="1891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MUKDAR SANLAR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187624" y="1965399"/>
            <a:ext cx="7056784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Çen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takmyn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Zatlaryň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anyk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belli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bolmadyk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sanamaga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anyklamaga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mümkinçilik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zerurlyk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bolmadyk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ýagdaýynda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-çak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takmynan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Ol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ýüzläp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puly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ýele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sowurýar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Onlarça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kitap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gaty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açyldy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Kagyzda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alty-ýedi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setir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ýazgy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bardy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895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27007" y="1523330"/>
            <a:ext cx="1891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MUKDAR SANLAR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91634" y="1931393"/>
            <a:ext cx="7123820" cy="384720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Topar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sanlar</a:t>
            </a:r>
          </a:p>
          <a:p>
            <a:pPr algn="just"/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Birmeňzeş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sanalyp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aýdylýan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birnäçe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jemini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toplumyny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Manysy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boýunça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topar sanlar san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düşünjesi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zat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düşünjesini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sözde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jemläp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görkezýärler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esasan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atlaşyp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ýöňkeme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goşulmasyny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kabul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etmegi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sanyň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yzyndan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―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‖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kömekçi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işliginiň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getirilmegi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Teke,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yomut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gökleň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ýazyr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alili,</a:t>
            </a:r>
          </a:p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döwlete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gulluk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etsek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bäşimiz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Ikisi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mekdepde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okaýar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üçüsi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entek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dokuz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ýola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düşdüler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145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94333" y="1465303"/>
            <a:ext cx="1707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TERTIP SANLAR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971600" y="1829029"/>
            <a:ext cx="7272808" cy="397031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Tertip sanlar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sanlardan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ýasalyp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zatlaryň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san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tertibini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bildirýärler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Näçenji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Haýsy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soraglara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jogap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bäşinji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1998-nji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ýyl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Tertip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tertibini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görkezişi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anykdyr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birmeňzeş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sanalyp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aýdylýan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birini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anyk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görkezýär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üçünji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gapy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ýedinji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hatar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031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94333" y="1465303"/>
            <a:ext cx="1707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TERTIP SANLAR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971600" y="1804321"/>
            <a:ext cx="7344816" cy="415498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dilinde tertip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ynjy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inji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unjy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ünji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bardyr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zerur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bolanda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hemme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sanlara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San söz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toparynda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tertip san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giňden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ulanylýan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ýok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Gepleşikde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lanjy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görnüşi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ikilenji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gezek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bäşilenji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gün.</a:t>
            </a:r>
          </a:p>
        </p:txBody>
      </p:sp>
    </p:spTree>
    <p:extLst>
      <p:ext uri="{BB962C8B-B14F-4D97-AF65-F5344CB8AC3E}">
        <p14:creationId xmlns:p14="http://schemas.microsoft.com/office/powerpoint/2010/main" val="216146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94333" y="1465303"/>
            <a:ext cx="1707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TERTIP SANLAR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27584" y="1988840"/>
            <a:ext cx="7488832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Tertip sanlar san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begisiniň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sifriň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yzyna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goşulanda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inçelik-ýogynlyk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sazlaşygy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saklanýar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1-nji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6-njy, 9-njy,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ikinji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üçünji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Ilki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orta,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ahyr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sözleri tertip san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kabul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edýär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tertip sanlara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ýakynlaşýar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ortanjy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ogul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ilkinji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aýlygy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ahyrynjy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ýyly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408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547664" y="105599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206044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560938" y="87285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221909" y="1597442"/>
            <a:ext cx="4942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GÖNÜKME.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Doly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derňew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etmeli.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339752" y="2276872"/>
            <a:ext cx="5976664" cy="32932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Ikiniň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sylagy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azdyrar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pyçak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gyna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sygmaz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syrtlan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arslanyň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syrtyny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ýyrtar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tentek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birikse-de, il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bolmaz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ýagşy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goşulsa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biri-birini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gyýmaýar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ýaman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goşulsa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oba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sygmaýar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ýagşy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duş bolsa,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güni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öter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aý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bilen,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ýakyn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uruşsa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özgelere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iým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bolar. Bu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Amyderýa-Gyzylgum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arada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boýy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takmyn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otuz, ini hem 5-10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çemesi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darajyk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zolakda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ýerleşýär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asyryň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birinji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çärýeginde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Buhara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täjiklerini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sürüp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äkidip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olara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Daşoguz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welaýatynyň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Akdepe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etrabyndan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berýär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Ol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zawod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gazdan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ýylda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müň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tonnadan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gowrak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arassa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altynkükürt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üç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milliard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kubmetr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arassa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gaz,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müň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hem gaz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kondensatyny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öndürip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döwletimiziň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ykdysadyýetine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uly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goşant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goşar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Ol 900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öýli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salyry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öýli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garkyny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alyp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Yrakdan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Şamaha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gelýär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26" y="4149080"/>
            <a:ext cx="1487783" cy="176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923928" y="1514365"/>
            <a:ext cx="949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SANLAR</a:t>
            </a:r>
          </a:p>
        </p:txBody>
      </p:sp>
      <p:sp>
        <p:nvSpPr>
          <p:cNvPr id="9" name="Dikdörtgen 8"/>
          <p:cNvSpPr/>
          <p:nvPr/>
        </p:nvSpPr>
        <p:spPr>
          <a:xfrm>
            <a:off x="985052" y="1966142"/>
            <a:ext cx="7331364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sany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asaby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sanyny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mukdaryny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sanalmakdaky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tertibini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görkezýän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sözlere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a n l a r </a:t>
            </a:r>
          </a:p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diýilýär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48762" y="499628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1856210"/>
            <a:ext cx="868053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82" y="3933056"/>
            <a:ext cx="1440160" cy="1767955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637402" y="2599571"/>
            <a:ext cx="4572000" cy="21668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Tanamag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beýle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-de dursun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welin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men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bu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ýigidiň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haýsy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halkdandygynam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çaklap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biljekgäl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Pereňistan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eşidipmidiň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Pereňmi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Pereňistan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!..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Hawa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hawa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eşidipdim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Eşitseň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bu adam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ilden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bolmaly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Nesn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139977"/>
              </p:ext>
            </p:extLst>
          </p:nvPr>
        </p:nvGraphicFramePr>
        <p:xfrm>
          <a:off x="4242573" y="1810769"/>
          <a:ext cx="864097" cy="708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Resim" r:id="rId5" imgW="0" imgH="0" progId="StaticMetafile">
                  <p:embed/>
                </p:oleObj>
              </mc:Choice>
              <mc:Fallback>
                <p:oleObj name="Resim" r:id="rId5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2573" y="1810769"/>
                        <a:ext cx="864097" cy="70867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ikdörtgen 9"/>
          <p:cNvSpPr/>
          <p:nvPr/>
        </p:nvSpPr>
        <p:spPr>
          <a:xfrm>
            <a:off x="2267744" y="1902847"/>
            <a:ext cx="1870897" cy="64633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Atajan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Tagan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«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Keseki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»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romany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5210349" y="1987908"/>
            <a:ext cx="2071786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Morfologik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derňew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087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48762" y="499628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819604"/>
            <a:ext cx="868053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82" y="3933056"/>
            <a:ext cx="1440160" cy="176795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411760" y="3068960"/>
            <a:ext cx="5688632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Goja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çopan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uzyn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gonçly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kaşaň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ädigine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gyralary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düwmeli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sapançagabyna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döşi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lowurdawuk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ilikden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doly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geýimine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birlaý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üns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ser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salyp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çykansoň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ädikde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nazaryny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saklady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ädigiň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gonjuna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öwran-öwran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seredip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 «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Älhepus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gonjy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beýle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dar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ädigi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bu adam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nädip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geýýäkä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?! 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haýran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galdy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aýagynda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dagy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tikäýýälermikä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?»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Nesn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139977"/>
              </p:ext>
            </p:extLst>
          </p:nvPr>
        </p:nvGraphicFramePr>
        <p:xfrm>
          <a:off x="4242573" y="1810769"/>
          <a:ext cx="864097" cy="708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Resim" r:id="rId5" imgW="0" imgH="0" progId="StaticMetafile">
                  <p:embed/>
                </p:oleObj>
              </mc:Choice>
              <mc:Fallback>
                <p:oleObj name="Resim" r:id="rId5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2573" y="1810769"/>
                        <a:ext cx="864097" cy="70867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ikdörtgen 9"/>
          <p:cNvSpPr/>
          <p:nvPr/>
        </p:nvSpPr>
        <p:spPr>
          <a:xfrm>
            <a:off x="2194538" y="1824703"/>
            <a:ext cx="1945414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Atajan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Tagan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«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Keseki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»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romany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5210349" y="1987908"/>
            <a:ext cx="2071786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Morfologik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derňew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07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48762" y="499628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2135" y="830325"/>
            <a:ext cx="868053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82" y="3933056"/>
            <a:ext cx="1440160" cy="176795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27784" y="2645046"/>
            <a:ext cx="5427494" cy="305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görünýän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goşa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öý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seňkimi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 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şazada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sowal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berdi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Meňki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bolmaly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Mallaram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özüňkimi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Mal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baýyňky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Özüňem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baýyňkymy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Özüm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Allaňkydyryn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dymyşlyk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düşdi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dymyşlyk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çopany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gorkuzdy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«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näme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sorarka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bu?»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Ýöne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hiç zat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soralmady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869520" y="-2160240"/>
            <a:ext cx="246152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5" name="Nesn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4573847"/>
              </p:ext>
            </p:extLst>
          </p:nvPr>
        </p:nvGraphicFramePr>
        <p:xfrm>
          <a:off x="4242573" y="1810769"/>
          <a:ext cx="864097" cy="708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Resim" r:id="rId5" imgW="0" imgH="0" progId="StaticMetafile">
                  <p:embed/>
                </p:oleObj>
              </mc:Choice>
              <mc:Fallback>
                <p:oleObj name="Resim" r:id="rId5" imgW="0" imgH="0" progId="StaticMetafile">
                  <p:embed/>
                  <p:pic>
                    <p:nvPicPr>
                      <p:cNvPr id="0" name="rectole0000000000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2573" y="1810769"/>
                        <a:ext cx="864097" cy="70867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ikdörtgen 5"/>
          <p:cNvSpPr/>
          <p:nvPr/>
        </p:nvSpPr>
        <p:spPr>
          <a:xfrm>
            <a:off x="2144525" y="1873108"/>
            <a:ext cx="1870897" cy="64633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Atajan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Tagan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«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Keseki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»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romany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5210349" y="1987908"/>
            <a:ext cx="2071786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Morfologik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derňew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64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923928" y="1514365"/>
            <a:ext cx="949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SANLAR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27584" y="2124599"/>
            <a:ext cx="7416824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San dilde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leksika-grammatik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kategoriýa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hökmünde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çykýar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Birinjiden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islendik dilde san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sözler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bardyr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leksik birlikler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hökmünde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bir, on,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ýigrimi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müň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onunjy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kyrkynjy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ş.m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Ikinjiden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san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düşünje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hökmünde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sap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serişdeler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aňladylýan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düşünjeler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hökmünde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hereket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edýär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adam-adamlar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ýol-ýollar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men-biz, sen-siz, ol-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881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923928" y="1514365"/>
            <a:ext cx="949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SANLAR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25292" y="2430180"/>
            <a:ext cx="7180071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kategoriýa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hökmünde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zatlaryň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hereket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ediji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subýektleriň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birdigini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köpdügini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diliň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düşünjeleriň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kategoriýadyr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San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gürrüňiň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zat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hakynda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barýandygyny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birnäçe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zat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hakynda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barýandygyny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görkezýän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kategoriýadyr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kategoriýasynda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biri-birine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gapma-garşy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goýulýan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kesgitleýji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düşünjeler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köplük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düşünjeleridir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788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923928" y="1514365"/>
            <a:ext cx="949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SANLAR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11908" y="2564904"/>
            <a:ext cx="7093456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zerurlyk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netijesinde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dörändir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Bularyň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esasynda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hakyky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barlyk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ýatýar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Häzirki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zaman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türkmen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dilinde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ähli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sanlar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ýigrimi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iki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bir, iki, üç, dört,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alty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ýedi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sekiz, dokuz, on,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ýigrimi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otuz,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kyrk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elli,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altmyş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ýetmiş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segsen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togsan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müň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milliard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sözleridir.</a:t>
            </a:r>
          </a:p>
        </p:txBody>
      </p:sp>
    </p:spTree>
    <p:extLst>
      <p:ext uri="{BB962C8B-B14F-4D97-AF65-F5344CB8AC3E}">
        <p14:creationId xmlns:p14="http://schemas.microsoft.com/office/powerpoint/2010/main" val="133346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923928" y="1514365"/>
            <a:ext cx="949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SANLAR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03896" y="2204864"/>
            <a:ext cx="7340512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hasaby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belli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predmetiň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abstrakt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düşünjäniň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sözüň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sanalmakdaky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tertibini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görkezýän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sözlere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diýilýär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näçe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näçenji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haýsy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soraglara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jogap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bolýarlar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ýedi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onunjy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klas,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dördünji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gün.</a:t>
            </a:r>
          </a:p>
        </p:txBody>
      </p:sp>
    </p:spTree>
    <p:extLst>
      <p:ext uri="{BB962C8B-B14F-4D97-AF65-F5344CB8AC3E}">
        <p14:creationId xmlns:p14="http://schemas.microsoft.com/office/powerpoint/2010/main" val="376498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4068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morfologik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alamatlary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27584" y="2276872"/>
            <a:ext cx="7560840" cy="313932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I. Sanlar </a:t>
            </a:r>
            <a:r>
              <a:rPr lang="tr-TR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beýleki</a:t>
            </a:r>
            <a:r>
              <a:rPr lang="tr-TR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söz </a:t>
            </a:r>
            <a:r>
              <a:rPr lang="tr-TR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toparlaryndan</a:t>
            </a:r>
            <a:r>
              <a:rPr lang="tr-TR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ýasalmaýarlar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Emma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beýleki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toparlary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sanlardan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ýasalýarlar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atlar </a:t>
            </a:r>
            <a:r>
              <a:rPr lang="tr-TR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Onum,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Bäşim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ikilik etmek,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bäşbarmak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ýüzbaşy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üçlük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tagta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ganybir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dogan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millioner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adam,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üçölçegli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surat,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birsydyrgyn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yrgylgy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işlikler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birikmek,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ýekelemek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birleşmek, ikilemek,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üçürdiklemek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birden,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biragyzdan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ikowara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ikibaşdan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bireýýäm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699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483768" y="836712"/>
            <a:ext cx="328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Türkmen Türkçesinde sayı türleri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43808" y="1525326"/>
            <a:ext cx="4068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SANLAR. </a:t>
            </a:r>
            <a:r>
              <a:rPr lang="tr-TR" b="1" dirty="0" err="1" smtClean="0">
                <a:solidFill>
                  <a:srgbClr val="0070C0"/>
                </a:solidFill>
              </a:rPr>
              <a:t>Sanlaryň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morfologik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alamatlary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14908" y="1988064"/>
            <a:ext cx="559836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Diňe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özüne mahsus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bar:</a:t>
            </a:r>
          </a:p>
        </p:txBody>
      </p:sp>
      <p:sp>
        <p:nvSpPr>
          <p:cNvPr id="6" name="Dikdörtgen 5"/>
          <p:cNvSpPr/>
          <p:nvPr/>
        </p:nvSpPr>
        <p:spPr>
          <a:xfrm>
            <a:off x="769676" y="2616216"/>
            <a:ext cx="7488832" cy="298543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a.Tertip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nji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Sanlarda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köp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ulanylýan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tertip san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Edil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beýleki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toparlarynyň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şekil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toparynyň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hemme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sözlerine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bilmeginiň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mümkin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bolşy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hemmesine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biler.</a:t>
            </a:r>
          </a:p>
        </p:txBody>
      </p:sp>
    </p:spTree>
    <p:extLst>
      <p:ext uri="{BB962C8B-B14F-4D97-AF65-F5344CB8AC3E}">
        <p14:creationId xmlns:p14="http://schemas.microsoft.com/office/powerpoint/2010/main" val="176055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824</TotalTime>
  <Words>2169</Words>
  <Application>Microsoft Office PowerPoint</Application>
  <PresentationFormat>Ekran Gösterisi (4:3)</PresentationFormat>
  <Paragraphs>296</Paragraphs>
  <Slides>33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41" baseType="lpstr">
      <vt:lpstr>Algerian</vt:lpstr>
      <vt:lpstr>Arial</vt:lpstr>
      <vt:lpstr>Calibri</vt:lpstr>
      <vt:lpstr>Cambria</vt:lpstr>
      <vt:lpstr>Times New Roman</vt:lpstr>
      <vt:lpstr>Wingdings</vt:lpstr>
      <vt:lpstr>Moda Tasarımı</vt:lpstr>
      <vt:lpstr>Resim</vt:lpstr>
      <vt:lpstr>ANKARA ÜNİVERSİTESİ DİL VE TARİH-COĞRAFYA FAKÜLTESİ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127</cp:revision>
  <dcterms:created xsi:type="dcterms:W3CDTF">2016-09-19T14:10:52Z</dcterms:created>
  <dcterms:modified xsi:type="dcterms:W3CDTF">2018-04-14T12:26:40Z</dcterms:modified>
</cp:coreProperties>
</file>