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79"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4" d="100"/>
          <a:sy n="74" d="100"/>
        </p:scale>
        <p:origin x="-150" y="-9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80839329-7968-4912-A48C-06AECCDB5BA5}" type="datetimeFigureOut">
              <a:rPr lang="tr-TR" smtClean="0"/>
              <a:pPr/>
              <a:t>16.3.2019</a:t>
            </a:fld>
            <a:endParaRPr lang="tr-TR"/>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tr-TR"/>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37E84C83-6435-47D7-B220-61DAD5C3E165}" type="slidenum">
              <a:rPr lang="tr-TR" smtClean="0"/>
              <a:pPr/>
              <a:t>‹#›</a:t>
            </a:fld>
            <a:endParaRPr lang="tr-TR"/>
          </a:p>
        </p:txBody>
      </p:sp>
    </p:spTree>
    <p:extLst>
      <p:ext uri="{BB962C8B-B14F-4D97-AF65-F5344CB8AC3E}">
        <p14:creationId xmlns:p14="http://schemas.microsoft.com/office/powerpoint/2010/main" val="35650206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0839329-7968-4912-A48C-06AECCDB5BA5}" type="datetimeFigureOut">
              <a:rPr lang="tr-TR" smtClean="0"/>
              <a:pPr/>
              <a:t>16.3.2019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7E84C83-6435-47D7-B220-61DAD5C3E165}" type="slidenum">
              <a:rPr lang="tr-TR" smtClean="0"/>
              <a:pPr/>
              <a:t>‹#›</a:t>
            </a:fld>
            <a:endParaRPr lang="tr-TR"/>
          </a:p>
        </p:txBody>
      </p:sp>
    </p:spTree>
    <p:extLst>
      <p:ext uri="{BB962C8B-B14F-4D97-AF65-F5344CB8AC3E}">
        <p14:creationId xmlns:p14="http://schemas.microsoft.com/office/powerpoint/2010/main" val="1118169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80839329-7968-4912-A48C-06AECCDB5BA5}" type="datetimeFigureOut">
              <a:rPr lang="tr-TR" smtClean="0"/>
              <a:pPr/>
              <a:t>16.3.2019</a:t>
            </a:fld>
            <a:endParaRPr lang="tr-TR"/>
          </a:p>
        </p:txBody>
      </p:sp>
      <p:sp>
        <p:nvSpPr>
          <p:cNvPr id="5" name="Footer Placeholder 4"/>
          <p:cNvSpPr>
            <a:spLocks noGrp="1"/>
          </p:cNvSpPr>
          <p:nvPr>
            <p:ph type="ftr" sz="quarter" idx="11"/>
          </p:nvPr>
        </p:nvSpPr>
        <p:spPr>
          <a:xfrm>
            <a:off x="774923" y="5951811"/>
            <a:ext cx="7896279" cy="365125"/>
          </a:xfrm>
        </p:spPr>
        <p:txBody>
          <a:bodyPr/>
          <a:lstStyle/>
          <a:p>
            <a:endParaRPr lang="tr-TR"/>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37E84C83-6435-47D7-B220-61DAD5C3E165}" type="slidenum">
              <a:rPr lang="tr-TR" smtClean="0"/>
              <a:pPr/>
              <a:t>‹#›</a:t>
            </a:fld>
            <a:endParaRPr lang="tr-TR"/>
          </a:p>
        </p:txBody>
      </p:sp>
    </p:spTree>
    <p:extLst>
      <p:ext uri="{BB962C8B-B14F-4D97-AF65-F5344CB8AC3E}">
        <p14:creationId xmlns:p14="http://schemas.microsoft.com/office/powerpoint/2010/main" val="17351499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0839329-7968-4912-A48C-06AECCDB5BA5}" type="datetimeFigureOut">
              <a:rPr lang="tr-TR" smtClean="0"/>
              <a:pPr/>
              <a:t>16.3.2019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a:xfrm>
            <a:off x="10558300" y="5956137"/>
            <a:ext cx="1052508" cy="365125"/>
          </a:xfrm>
        </p:spPr>
        <p:txBody>
          <a:bodyPr/>
          <a:lstStyle/>
          <a:p>
            <a:fld id="{37E84C83-6435-47D7-B220-61DAD5C3E165}" type="slidenum">
              <a:rPr lang="tr-TR" smtClean="0"/>
              <a:pPr/>
              <a:t>‹#›</a:t>
            </a:fld>
            <a:endParaRPr lang="tr-TR"/>
          </a:p>
        </p:txBody>
      </p:sp>
    </p:spTree>
    <p:extLst>
      <p:ext uri="{BB962C8B-B14F-4D97-AF65-F5344CB8AC3E}">
        <p14:creationId xmlns:p14="http://schemas.microsoft.com/office/powerpoint/2010/main" val="21048322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80839329-7968-4912-A48C-06AECCDB5BA5}" type="datetimeFigureOut">
              <a:rPr lang="tr-TR" smtClean="0"/>
              <a:pPr/>
              <a:t>16.3.2019</a:t>
            </a:fld>
            <a:endParaRPr lang="tr-TR"/>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tr-TR"/>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37E84C83-6435-47D7-B220-61DAD5C3E165}" type="slidenum">
              <a:rPr lang="tr-TR" smtClean="0"/>
              <a:pPr/>
              <a:t>‹#›</a:t>
            </a:fld>
            <a:endParaRPr lang="tr-TR"/>
          </a:p>
        </p:txBody>
      </p:sp>
    </p:spTree>
    <p:extLst>
      <p:ext uri="{BB962C8B-B14F-4D97-AF65-F5344CB8AC3E}">
        <p14:creationId xmlns:p14="http://schemas.microsoft.com/office/powerpoint/2010/main" val="25340184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80839329-7968-4912-A48C-06AECCDB5BA5}" type="datetimeFigureOut">
              <a:rPr lang="tr-TR" smtClean="0"/>
              <a:pPr/>
              <a:t>16.3.2019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7E84C83-6435-47D7-B220-61DAD5C3E165}" type="slidenum">
              <a:rPr lang="tr-TR" smtClean="0"/>
              <a:pPr/>
              <a:t>‹#›</a:t>
            </a:fld>
            <a:endParaRPr lang="tr-TR"/>
          </a:p>
        </p:txBody>
      </p:sp>
    </p:spTree>
    <p:extLst>
      <p:ext uri="{BB962C8B-B14F-4D97-AF65-F5344CB8AC3E}">
        <p14:creationId xmlns:p14="http://schemas.microsoft.com/office/powerpoint/2010/main" val="33764586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80839329-7968-4912-A48C-06AECCDB5BA5}" type="datetimeFigureOut">
              <a:rPr lang="tr-TR" smtClean="0"/>
              <a:pPr/>
              <a:t>16.3.2019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37E84C83-6435-47D7-B220-61DAD5C3E165}" type="slidenum">
              <a:rPr lang="tr-TR" smtClean="0"/>
              <a:pPr/>
              <a:t>‹#›</a:t>
            </a:fld>
            <a:endParaRPr lang="tr-TR"/>
          </a:p>
        </p:txBody>
      </p:sp>
    </p:spTree>
    <p:extLst>
      <p:ext uri="{BB962C8B-B14F-4D97-AF65-F5344CB8AC3E}">
        <p14:creationId xmlns:p14="http://schemas.microsoft.com/office/powerpoint/2010/main" val="4214311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80839329-7968-4912-A48C-06AECCDB5BA5}" type="datetimeFigureOut">
              <a:rPr lang="tr-TR" smtClean="0"/>
              <a:pPr/>
              <a:t>16.3.2019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37E84C83-6435-47D7-B220-61DAD5C3E165}" type="slidenum">
              <a:rPr lang="tr-TR" smtClean="0"/>
              <a:pPr/>
              <a:t>‹#›</a:t>
            </a:fld>
            <a:endParaRPr lang="tr-TR"/>
          </a:p>
        </p:txBody>
      </p:sp>
    </p:spTree>
    <p:extLst>
      <p:ext uri="{BB962C8B-B14F-4D97-AF65-F5344CB8AC3E}">
        <p14:creationId xmlns:p14="http://schemas.microsoft.com/office/powerpoint/2010/main" val="7690404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0839329-7968-4912-A48C-06AECCDB5BA5}" type="datetimeFigureOut">
              <a:rPr lang="tr-TR" smtClean="0"/>
              <a:pPr/>
              <a:t>16.3.2019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37E84C83-6435-47D7-B220-61DAD5C3E165}" type="slidenum">
              <a:rPr lang="tr-TR" smtClean="0"/>
              <a:pPr/>
              <a:t>‹#›</a:t>
            </a:fld>
            <a:endParaRPr lang="tr-TR"/>
          </a:p>
        </p:txBody>
      </p:sp>
    </p:spTree>
    <p:extLst>
      <p:ext uri="{BB962C8B-B14F-4D97-AF65-F5344CB8AC3E}">
        <p14:creationId xmlns:p14="http://schemas.microsoft.com/office/powerpoint/2010/main" val="39730731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tr-TR"/>
              <a:t>Asıl başlık stilini düzenlemek için tıklayın</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80839329-7968-4912-A48C-06AECCDB5BA5}" type="datetimeFigureOut">
              <a:rPr lang="tr-TR" smtClean="0"/>
              <a:pPr/>
              <a:t>16.3.2019</a:t>
            </a:fld>
            <a:endParaRPr lang="tr-TR"/>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tr-TR"/>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37E84C83-6435-47D7-B220-61DAD5C3E165}" type="slidenum">
              <a:rPr lang="tr-TR" smtClean="0"/>
              <a:pPr/>
              <a:t>‹#›</a:t>
            </a:fld>
            <a:endParaRPr lang="tr-TR"/>
          </a:p>
        </p:txBody>
      </p:sp>
    </p:spTree>
    <p:extLst>
      <p:ext uri="{BB962C8B-B14F-4D97-AF65-F5344CB8AC3E}">
        <p14:creationId xmlns:p14="http://schemas.microsoft.com/office/powerpoint/2010/main" val="9423259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80839329-7968-4912-A48C-06AECCDB5BA5}" type="datetimeFigureOut">
              <a:rPr lang="tr-TR" smtClean="0"/>
              <a:pPr/>
              <a:t>16.3.2019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7E84C83-6435-47D7-B220-61DAD5C3E165}" type="slidenum">
              <a:rPr lang="tr-TR" smtClean="0"/>
              <a:pPr/>
              <a:t>‹#›</a:t>
            </a:fld>
            <a:endParaRPr lang="tr-TR"/>
          </a:p>
        </p:txBody>
      </p:sp>
    </p:spTree>
    <p:extLst>
      <p:ext uri="{BB962C8B-B14F-4D97-AF65-F5344CB8AC3E}">
        <p14:creationId xmlns:p14="http://schemas.microsoft.com/office/powerpoint/2010/main" val="1576264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80839329-7968-4912-A48C-06AECCDB5BA5}" type="datetimeFigureOut">
              <a:rPr lang="tr-TR" smtClean="0"/>
              <a:pPr/>
              <a:t>16.3.2019</a:t>
            </a:fld>
            <a:endParaRPr lang="tr-TR"/>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tr-TR"/>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37E84C83-6435-47D7-B220-61DAD5C3E165}" type="slidenum">
              <a:rPr lang="tr-TR" smtClean="0"/>
              <a:pPr/>
              <a:t>‹#›</a:t>
            </a:fld>
            <a:endParaRPr lang="tr-TR"/>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15570672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xmlns="" id="{7B6D0C8D-24F3-4404-84F5-7CED29DF8F14}"/>
              </a:ext>
            </a:extLst>
          </p:cNvPr>
          <p:cNvSpPr>
            <a:spLocks noGrp="1"/>
          </p:cNvSpPr>
          <p:nvPr>
            <p:ph type="title"/>
          </p:nvPr>
        </p:nvSpPr>
        <p:spPr/>
        <p:txBody>
          <a:bodyPr>
            <a:normAutofit/>
          </a:bodyPr>
          <a:lstStyle/>
          <a:p>
            <a:r>
              <a:rPr lang="tr-TR" sz="4000" dirty="0" err="1"/>
              <a:t>TURiZM</a:t>
            </a:r>
            <a:r>
              <a:rPr lang="tr-TR" sz="4000" dirty="0"/>
              <a:t> </a:t>
            </a:r>
            <a:r>
              <a:rPr lang="tr-TR" sz="4000" dirty="0" err="1"/>
              <a:t>SOSYOLOJisi</a:t>
            </a:r>
            <a:endParaRPr lang="tr-TR" sz="4000" dirty="0"/>
          </a:p>
        </p:txBody>
      </p:sp>
      <p:sp>
        <p:nvSpPr>
          <p:cNvPr id="8" name="Dikdörtgen 7">
            <a:extLst>
              <a:ext uri="{FF2B5EF4-FFF2-40B4-BE49-F238E27FC236}">
                <a16:creationId xmlns:a16="http://schemas.microsoft.com/office/drawing/2014/main" xmlns="" id="{614EDAA2-6105-4D30-8C35-16B50D41DDEA}"/>
              </a:ext>
            </a:extLst>
          </p:cNvPr>
          <p:cNvSpPr/>
          <p:nvPr/>
        </p:nvSpPr>
        <p:spPr>
          <a:xfrm>
            <a:off x="890336" y="3729788"/>
            <a:ext cx="2490537" cy="84221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t>TURİZM SOSYOLOJİSİ </a:t>
            </a:r>
          </a:p>
        </p:txBody>
      </p:sp>
      <p:sp>
        <p:nvSpPr>
          <p:cNvPr id="9" name="Dikdörtgen 8">
            <a:extLst>
              <a:ext uri="{FF2B5EF4-FFF2-40B4-BE49-F238E27FC236}">
                <a16:creationId xmlns:a16="http://schemas.microsoft.com/office/drawing/2014/main" xmlns="" id="{CEF86F83-BE8D-4D8F-B2B1-CD6D7590DCC3}"/>
              </a:ext>
            </a:extLst>
          </p:cNvPr>
          <p:cNvSpPr/>
          <p:nvPr/>
        </p:nvSpPr>
        <p:spPr>
          <a:xfrm>
            <a:off x="7327232" y="2422909"/>
            <a:ext cx="3838074" cy="311161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dirty="0"/>
              <a:t>• GİRİŞİ</a:t>
            </a:r>
          </a:p>
          <a:p>
            <a:r>
              <a:rPr lang="tr-TR" dirty="0"/>
              <a:t>• TURİZM OLGUSUNUN ANLAMSAL ÇERÇEVESİ</a:t>
            </a:r>
          </a:p>
          <a:p>
            <a:r>
              <a:rPr lang="tr-TR" dirty="0"/>
              <a:t>• TARİHSEL SÜREÇTE TURİZM OLGUSUNUN GELİŞİMİ</a:t>
            </a:r>
          </a:p>
          <a:p>
            <a:r>
              <a:rPr lang="tr-TR" dirty="0"/>
              <a:t>• TURİZM SOSYOLOJİSİ</a:t>
            </a:r>
          </a:p>
          <a:p>
            <a:r>
              <a:rPr lang="tr-TR" dirty="0"/>
              <a:t>• TURİSTİK DAVRANIŞININ KÖKENİ</a:t>
            </a:r>
          </a:p>
          <a:p>
            <a:r>
              <a:rPr lang="tr-TR" dirty="0"/>
              <a:t> • TURİZMİN DEĞERLER SİSTEMİ BOYUTU</a:t>
            </a:r>
          </a:p>
        </p:txBody>
      </p:sp>
      <p:sp>
        <p:nvSpPr>
          <p:cNvPr id="10" name="Ok: Sağ 9">
            <a:extLst>
              <a:ext uri="{FF2B5EF4-FFF2-40B4-BE49-F238E27FC236}">
                <a16:creationId xmlns:a16="http://schemas.microsoft.com/office/drawing/2014/main" xmlns="" id="{BA555711-5E97-45E6-9D00-5AE055FAC867}"/>
              </a:ext>
            </a:extLst>
          </p:cNvPr>
          <p:cNvSpPr/>
          <p:nvPr/>
        </p:nvSpPr>
        <p:spPr>
          <a:xfrm>
            <a:off x="3681663" y="3294371"/>
            <a:ext cx="3344779" cy="171304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t>Turizm Sosyolojisinin Ortaya Çıkışı, Gelişimi ve Genel Çerçevesi</a:t>
            </a:r>
          </a:p>
        </p:txBody>
      </p:sp>
    </p:spTree>
    <p:extLst>
      <p:ext uri="{BB962C8B-B14F-4D97-AF65-F5344CB8AC3E}">
        <p14:creationId xmlns:p14="http://schemas.microsoft.com/office/powerpoint/2010/main" val="38308155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marL="0" indent="0">
              <a:buNone/>
            </a:pPr>
            <a:r>
              <a:rPr lang="tr-TR" dirty="0" smtClean="0"/>
              <a:t>KAYNAKÇA</a:t>
            </a:r>
          </a:p>
          <a:p>
            <a:pPr marL="0" indent="0">
              <a:buNone/>
            </a:pPr>
            <a:r>
              <a:rPr lang="tr-TR" dirty="0" err="1" smtClean="0"/>
              <a:t>Prof.Dr</a:t>
            </a:r>
            <a:r>
              <a:rPr lang="tr-TR" dirty="0" smtClean="0"/>
              <a:t>. Muammer Tuna ve </a:t>
            </a:r>
            <a:r>
              <a:rPr lang="tr-TR" dirty="0" err="1" smtClean="0"/>
              <a:t>Doç.Dr</a:t>
            </a:r>
            <a:r>
              <a:rPr lang="tr-TR" dirty="0" smtClean="0"/>
              <a:t>. Aslıhan </a:t>
            </a:r>
            <a:r>
              <a:rPr lang="tr-TR" dirty="0" err="1" smtClean="0"/>
              <a:t>Aykaç</a:t>
            </a:r>
            <a:r>
              <a:rPr lang="tr-TR" dirty="0" smtClean="0"/>
              <a:t> Yanardağ , Turizm Sosyolojisi,  Anadolu Üniversitesi, 1.baskı,2012</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51A25681-357C-492E-BB8E-00CD0F17A3DF}"/>
              </a:ext>
            </a:extLst>
          </p:cNvPr>
          <p:cNvSpPr>
            <a:spLocks noGrp="1"/>
          </p:cNvSpPr>
          <p:nvPr>
            <p:ph type="title"/>
          </p:nvPr>
        </p:nvSpPr>
        <p:spPr>
          <a:xfrm>
            <a:off x="581192" y="734517"/>
            <a:ext cx="11029616" cy="989351"/>
          </a:xfrm>
        </p:spPr>
        <p:txBody>
          <a:bodyPr>
            <a:noAutofit/>
          </a:bodyPr>
          <a:lstStyle/>
          <a:p>
            <a:r>
              <a:rPr lang="tr-TR" sz="3600" dirty="0"/>
              <a:t>Turizm Sosyolojisinin Ortaya </a:t>
            </a:r>
            <a:r>
              <a:rPr lang="tr-TR" sz="3600" dirty="0" err="1"/>
              <a:t>Ç›k›fl</a:t>
            </a:r>
            <a:r>
              <a:rPr lang="tr-TR" sz="3600" dirty="0"/>
              <a:t>›, </a:t>
            </a:r>
            <a:r>
              <a:rPr lang="tr-TR" sz="3600" dirty="0" err="1"/>
              <a:t>Geliflimi</a:t>
            </a:r>
            <a:r>
              <a:rPr lang="tr-TR" sz="3600" dirty="0"/>
              <a:t> ve Genel Çerçevesi</a:t>
            </a:r>
          </a:p>
        </p:txBody>
      </p:sp>
      <p:sp>
        <p:nvSpPr>
          <p:cNvPr id="3" name="İçerik Yer Tutucusu 2">
            <a:extLst>
              <a:ext uri="{FF2B5EF4-FFF2-40B4-BE49-F238E27FC236}">
                <a16:creationId xmlns:a16="http://schemas.microsoft.com/office/drawing/2014/main" xmlns="" id="{085C0B39-C17F-46A1-A8E4-EA525E91432B}"/>
              </a:ext>
            </a:extLst>
          </p:cNvPr>
          <p:cNvSpPr>
            <a:spLocks noGrp="1"/>
          </p:cNvSpPr>
          <p:nvPr>
            <p:ph idx="1"/>
          </p:nvPr>
        </p:nvSpPr>
        <p:spPr>
          <a:xfrm>
            <a:off x="581192" y="1873770"/>
            <a:ext cx="11029615" cy="4601981"/>
          </a:xfrm>
        </p:spPr>
        <p:txBody>
          <a:bodyPr>
            <a:normAutofit/>
          </a:bodyPr>
          <a:lstStyle/>
          <a:p>
            <a:r>
              <a:rPr lang="tr-TR" sz="3200" dirty="0"/>
              <a:t>Turizm sadece ekonomik değil aynı zamanda toplumsal boyutları da olan ve toplumsal boyutları ile birlikte anlaşılması gereken bir olgudur.</a:t>
            </a:r>
          </a:p>
        </p:txBody>
      </p:sp>
    </p:spTree>
    <p:extLst>
      <p:ext uri="{BB962C8B-B14F-4D97-AF65-F5344CB8AC3E}">
        <p14:creationId xmlns:p14="http://schemas.microsoft.com/office/powerpoint/2010/main" val="14538165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42316AA9-7BC4-48A8-8459-6CBA766B67CD}"/>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xmlns="" id="{2384BC63-4CB6-4289-B507-F06BF5D1BCB1}"/>
              </a:ext>
            </a:extLst>
          </p:cNvPr>
          <p:cNvSpPr>
            <a:spLocks noGrp="1"/>
          </p:cNvSpPr>
          <p:nvPr>
            <p:ph idx="1"/>
          </p:nvPr>
        </p:nvSpPr>
        <p:spPr>
          <a:xfrm>
            <a:off x="401310" y="1918741"/>
            <a:ext cx="11029615" cy="1400384"/>
          </a:xfrm>
        </p:spPr>
        <p:txBody>
          <a:bodyPr>
            <a:normAutofit/>
          </a:bodyPr>
          <a:lstStyle/>
          <a:p>
            <a:pPr>
              <a:buFont typeface="Wingdings" panose="05000000000000000000" pitchFamily="2" charset="2"/>
              <a:buChar char="q"/>
            </a:pPr>
            <a:r>
              <a:rPr lang="tr-TR" sz="3600" dirty="0"/>
              <a:t>Turizm bir ekonomik mübadele ilişkisi olmasının ötesinde, turist ile yerli halk arasındaki bir sosyal ilişkidir. </a:t>
            </a:r>
          </a:p>
        </p:txBody>
      </p:sp>
      <p:sp>
        <p:nvSpPr>
          <p:cNvPr id="4" name="Dikdörtgen 3">
            <a:extLst>
              <a:ext uri="{FF2B5EF4-FFF2-40B4-BE49-F238E27FC236}">
                <a16:creationId xmlns:a16="http://schemas.microsoft.com/office/drawing/2014/main" xmlns="" id="{7128A3DC-62DC-4C38-80FE-377AC53726DF}"/>
              </a:ext>
            </a:extLst>
          </p:cNvPr>
          <p:cNvSpPr/>
          <p:nvPr/>
        </p:nvSpPr>
        <p:spPr>
          <a:xfrm>
            <a:off x="401310" y="3538876"/>
            <a:ext cx="10849732" cy="1077218"/>
          </a:xfrm>
          <a:prstGeom prst="rect">
            <a:avLst/>
          </a:prstGeom>
        </p:spPr>
        <p:txBody>
          <a:bodyPr wrap="square">
            <a:spAutoFit/>
          </a:bodyPr>
          <a:lstStyle/>
          <a:p>
            <a:pPr marL="457200" indent="-457200">
              <a:buFont typeface="Wingdings" panose="05000000000000000000" pitchFamily="2" charset="2"/>
              <a:buChar char="q"/>
            </a:pPr>
            <a:r>
              <a:rPr lang="tr-TR" sz="3200" dirty="0"/>
              <a:t>Turizm sosyolojisi, turizmin toplumsal boyutunu hem arz yönüyle hem de talep yönüyle inceler. </a:t>
            </a:r>
          </a:p>
        </p:txBody>
      </p:sp>
      <p:sp>
        <p:nvSpPr>
          <p:cNvPr id="5" name="Dikdörtgen 4">
            <a:extLst>
              <a:ext uri="{FF2B5EF4-FFF2-40B4-BE49-F238E27FC236}">
                <a16:creationId xmlns:a16="http://schemas.microsoft.com/office/drawing/2014/main" xmlns="" id="{9CE8B4C5-C7F1-40EC-BA87-AD6B8B944271}"/>
              </a:ext>
            </a:extLst>
          </p:cNvPr>
          <p:cNvSpPr/>
          <p:nvPr/>
        </p:nvSpPr>
        <p:spPr>
          <a:xfrm>
            <a:off x="401310" y="5078626"/>
            <a:ext cx="10849732" cy="1077218"/>
          </a:xfrm>
          <a:prstGeom prst="rect">
            <a:avLst/>
          </a:prstGeom>
        </p:spPr>
        <p:txBody>
          <a:bodyPr wrap="square">
            <a:spAutoFit/>
          </a:bodyPr>
          <a:lstStyle/>
          <a:p>
            <a:pPr marL="457200" indent="-457200">
              <a:buFont typeface="Wingdings" panose="05000000000000000000" pitchFamily="2" charset="2"/>
              <a:buChar char="q"/>
            </a:pPr>
            <a:r>
              <a:rPr lang="tr-TR" sz="3200" dirty="0"/>
              <a:t>Turizm günümüzde yüz milyarlarca </a:t>
            </a:r>
            <a:r>
              <a:rPr lang="tr-TR" sz="3200" dirty="0" err="1"/>
              <a:t>dolarl›k</a:t>
            </a:r>
            <a:r>
              <a:rPr lang="tr-TR" sz="3200" dirty="0"/>
              <a:t> bir ekonomik </a:t>
            </a:r>
            <a:r>
              <a:rPr lang="tr-TR" sz="3200" dirty="0" err="1"/>
              <a:t>büyüklü¤e</a:t>
            </a:r>
            <a:r>
              <a:rPr lang="tr-TR" sz="3200" dirty="0"/>
              <a:t> </a:t>
            </a:r>
            <a:r>
              <a:rPr lang="tr-TR" sz="3200" dirty="0" err="1"/>
              <a:t>ulaflm›fl</a:t>
            </a:r>
            <a:r>
              <a:rPr lang="tr-TR" sz="3200" dirty="0"/>
              <a:t> olan çok boyutlu küresel bir sistemdir.</a:t>
            </a:r>
          </a:p>
        </p:txBody>
      </p:sp>
    </p:spTree>
    <p:extLst>
      <p:ext uri="{BB962C8B-B14F-4D97-AF65-F5344CB8AC3E}">
        <p14:creationId xmlns:p14="http://schemas.microsoft.com/office/powerpoint/2010/main" val="19097787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996A3C0E-882F-44C1-830E-855100F553A5}"/>
              </a:ext>
            </a:extLst>
          </p:cNvPr>
          <p:cNvSpPr>
            <a:spLocks noGrp="1"/>
          </p:cNvSpPr>
          <p:nvPr>
            <p:ph idx="1"/>
          </p:nvPr>
        </p:nvSpPr>
        <p:spPr>
          <a:xfrm>
            <a:off x="581192" y="1918741"/>
            <a:ext cx="11029615" cy="4721901"/>
          </a:xfrm>
        </p:spPr>
        <p:txBody>
          <a:bodyPr>
            <a:normAutofit/>
          </a:bodyPr>
          <a:lstStyle/>
          <a:p>
            <a:r>
              <a:rPr lang="tr-TR" sz="3200" dirty="0"/>
              <a:t>Turizm, bulunulan yerden başka bir yere, para kazanma amaç gütmeden; gezip, görme, eğlenme, dinlenme amacıyla belirli bir süreliğine gidip hedef gerçekleştikten sonra geri dönmektir. Ancak turizm ayı› zamanda, söz konusu faaliyetlerin yanı sıra, yerli halk ile turistler arasındaki ilişkileri de ifade eder. </a:t>
            </a:r>
          </a:p>
        </p:txBody>
      </p:sp>
    </p:spTree>
    <p:extLst>
      <p:ext uri="{BB962C8B-B14F-4D97-AF65-F5344CB8AC3E}">
        <p14:creationId xmlns:p14="http://schemas.microsoft.com/office/powerpoint/2010/main" val="32914157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02AD7CEA-EC4E-49BC-8DA5-A7ABF0FC20D3}"/>
              </a:ext>
            </a:extLst>
          </p:cNvPr>
          <p:cNvSpPr>
            <a:spLocks noGrp="1"/>
          </p:cNvSpPr>
          <p:nvPr>
            <p:ph idx="1"/>
          </p:nvPr>
        </p:nvSpPr>
        <p:spPr>
          <a:xfrm>
            <a:off x="581192" y="2008682"/>
            <a:ext cx="11029615" cy="4407108"/>
          </a:xfrm>
        </p:spPr>
        <p:txBody>
          <a:bodyPr>
            <a:normAutofit/>
          </a:bodyPr>
          <a:lstStyle/>
          <a:p>
            <a:r>
              <a:rPr lang="tr-TR" sz="3200" dirty="0"/>
              <a:t>Turizm olgusunun tarihi çok eski çağlara dayanmakla birlikte, turizmin kitleselleşmesi ve toplumsal bir olgu hâline gelmesi XIX. yüzyıl sonlarına rastlar. </a:t>
            </a:r>
          </a:p>
        </p:txBody>
      </p:sp>
    </p:spTree>
    <p:extLst>
      <p:ext uri="{BB962C8B-B14F-4D97-AF65-F5344CB8AC3E}">
        <p14:creationId xmlns:p14="http://schemas.microsoft.com/office/powerpoint/2010/main" val="12579471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7BB2BB35-342E-49FC-9E90-58ABD48756AE}"/>
              </a:ext>
            </a:extLst>
          </p:cNvPr>
          <p:cNvSpPr>
            <a:spLocks noGrp="1"/>
          </p:cNvSpPr>
          <p:nvPr>
            <p:ph idx="1"/>
          </p:nvPr>
        </p:nvSpPr>
        <p:spPr>
          <a:xfrm>
            <a:off x="581192" y="2180496"/>
            <a:ext cx="11029615" cy="4295255"/>
          </a:xfrm>
        </p:spPr>
        <p:txBody>
          <a:bodyPr>
            <a:normAutofit/>
          </a:bodyPr>
          <a:lstStyle/>
          <a:p>
            <a:r>
              <a:rPr lang="tr-TR" sz="2400" dirty="0"/>
              <a:t>Her geçen gün daha çok sayıda insanın doğrudan ya da dolaylı olarak ilgi alanına giren turizm olgusu, gerçekleştirilme amaçları doğrultusunda incelendiğinde; • </a:t>
            </a:r>
            <a:r>
              <a:rPr lang="tr-TR" sz="2400" dirty="0" err="1"/>
              <a:t>Rekreasyonel</a:t>
            </a:r>
            <a:r>
              <a:rPr lang="tr-TR" sz="2400" dirty="0"/>
              <a:t> Turizm • Bilimsel Turizm • iç Turizm • Sağlık Turizmi • Dinsel Turizm gibi farklı turizm türleri ile karşılaşmaktadır.(Özkan,1989: 77). Bunlar içinde, en büyük grubu %80’in üzerinde bir oranla </a:t>
            </a:r>
            <a:r>
              <a:rPr lang="tr-TR" sz="2400" dirty="0" err="1"/>
              <a:t>rekreasyonel</a:t>
            </a:r>
            <a:r>
              <a:rPr lang="tr-TR" sz="2400" dirty="0"/>
              <a:t> turizm oluşturmaktadır. Rekreasyon sözcüğü köken olarak </a:t>
            </a:r>
            <a:r>
              <a:rPr lang="tr-TR" sz="2400" dirty="0" err="1"/>
              <a:t>ingilizce</a:t>
            </a:r>
            <a:r>
              <a:rPr lang="tr-TR" sz="2400" dirty="0"/>
              <a:t> olup orijinali </a:t>
            </a:r>
            <a:r>
              <a:rPr lang="tr-TR" sz="2400" dirty="0" err="1"/>
              <a:t>recreation’d›r</a:t>
            </a:r>
            <a:r>
              <a:rPr lang="tr-TR" sz="2400" dirty="0"/>
              <a:t> ve anlamsal olarak “yeniden yaratma” anlamına gelmektedir. Ancak günlük kullanımda, insanın sağlıklı yaşamak ve verimli çalışmak için, bozulan bütünlüğüne, dilediği aktivitelerle yeniden erişmesi olayı olarak tanımlanabilen “rekreasyon” insan yaşamının ayrılmaz bir parçası ve karşılanması gerekli önemli bir gereksinmedir</a:t>
            </a:r>
          </a:p>
        </p:txBody>
      </p:sp>
    </p:spTree>
    <p:extLst>
      <p:ext uri="{BB962C8B-B14F-4D97-AF65-F5344CB8AC3E}">
        <p14:creationId xmlns:p14="http://schemas.microsoft.com/office/powerpoint/2010/main" val="42792756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252A8E2E-6E54-4880-A57E-24C8B879B2E2}"/>
              </a:ext>
            </a:extLst>
          </p:cNvPr>
          <p:cNvSpPr>
            <a:spLocks noGrp="1"/>
          </p:cNvSpPr>
          <p:nvPr>
            <p:ph type="title"/>
          </p:nvPr>
        </p:nvSpPr>
        <p:spPr/>
        <p:txBody>
          <a:bodyPr>
            <a:normAutofit/>
          </a:bodyPr>
          <a:lstStyle/>
          <a:p>
            <a:r>
              <a:rPr lang="tr-TR" sz="3600" dirty="0" err="1"/>
              <a:t>TARiHSEL</a:t>
            </a:r>
            <a:r>
              <a:rPr lang="tr-TR" sz="3600" dirty="0"/>
              <a:t> SÜREÇTE </a:t>
            </a:r>
            <a:r>
              <a:rPr lang="tr-TR" sz="3600" dirty="0" err="1"/>
              <a:t>TURiZM</a:t>
            </a:r>
            <a:r>
              <a:rPr lang="tr-TR" sz="3600" dirty="0"/>
              <a:t> OLGUSUNUN </a:t>
            </a:r>
            <a:r>
              <a:rPr lang="tr-TR" sz="3600" dirty="0" err="1"/>
              <a:t>GELişiMi</a:t>
            </a:r>
            <a:endParaRPr lang="tr-TR" sz="3600" dirty="0"/>
          </a:p>
        </p:txBody>
      </p:sp>
      <p:sp>
        <p:nvSpPr>
          <p:cNvPr id="3" name="İçerik Yer Tutucusu 2">
            <a:extLst>
              <a:ext uri="{FF2B5EF4-FFF2-40B4-BE49-F238E27FC236}">
                <a16:creationId xmlns:a16="http://schemas.microsoft.com/office/drawing/2014/main" xmlns="" id="{8A9EF184-9310-411B-A08A-B2F174CE2C73}"/>
              </a:ext>
            </a:extLst>
          </p:cNvPr>
          <p:cNvSpPr>
            <a:spLocks noGrp="1"/>
          </p:cNvSpPr>
          <p:nvPr>
            <p:ph idx="1"/>
          </p:nvPr>
        </p:nvSpPr>
        <p:spPr>
          <a:xfrm>
            <a:off x="581192" y="2113614"/>
            <a:ext cx="11029615" cy="4586990"/>
          </a:xfrm>
        </p:spPr>
        <p:txBody>
          <a:bodyPr>
            <a:normAutofit/>
          </a:bodyPr>
          <a:lstStyle/>
          <a:p>
            <a:r>
              <a:rPr lang="tr-TR" sz="2800" dirty="0"/>
              <a:t>Endüstri devriminden önce turizm ve seyahat sadece aristokrasi sınıfı için söz konusu iken endüstri devriminden sonra, orta sınıflar ve işçi sınıfı da turizm ve seyahat faaliyetlerine katılmaya başlamışlardır.</a:t>
            </a:r>
          </a:p>
        </p:txBody>
      </p:sp>
    </p:spTree>
    <p:extLst>
      <p:ext uri="{BB962C8B-B14F-4D97-AF65-F5344CB8AC3E}">
        <p14:creationId xmlns:p14="http://schemas.microsoft.com/office/powerpoint/2010/main" val="6039264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D9F17697-0709-4D40-8154-D2264EA84CBA}"/>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xmlns="" id="{8E59A390-0E36-45E1-85F2-15961E33DC54}"/>
              </a:ext>
            </a:extLst>
          </p:cNvPr>
          <p:cNvSpPr>
            <a:spLocks noGrp="1"/>
          </p:cNvSpPr>
          <p:nvPr>
            <p:ph idx="1"/>
          </p:nvPr>
        </p:nvSpPr>
        <p:spPr>
          <a:xfrm>
            <a:off x="581192" y="2180496"/>
            <a:ext cx="11029615" cy="4145353"/>
          </a:xfrm>
        </p:spPr>
        <p:txBody>
          <a:bodyPr>
            <a:normAutofit/>
          </a:bodyPr>
          <a:lstStyle/>
          <a:p>
            <a:r>
              <a:rPr lang="tr-TR" sz="3200" dirty="0"/>
              <a:t>Turizmin kitleselleşerek toplumsal bir olgu hâline gelmesinde; ücretli izinler, gelir ve refah düzeyinin artmasının büyük etkileri olmuştur.</a:t>
            </a:r>
          </a:p>
        </p:txBody>
      </p:sp>
    </p:spTree>
    <p:extLst>
      <p:ext uri="{BB962C8B-B14F-4D97-AF65-F5344CB8AC3E}">
        <p14:creationId xmlns:p14="http://schemas.microsoft.com/office/powerpoint/2010/main" val="4411976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DBD16D79-720C-4C54-849F-C7FD64896F4D}"/>
              </a:ext>
            </a:extLst>
          </p:cNvPr>
          <p:cNvSpPr>
            <a:spLocks noGrp="1"/>
          </p:cNvSpPr>
          <p:nvPr>
            <p:ph idx="1"/>
          </p:nvPr>
        </p:nvSpPr>
        <p:spPr>
          <a:xfrm>
            <a:off x="581192" y="1903751"/>
            <a:ext cx="11029615" cy="4796851"/>
          </a:xfrm>
        </p:spPr>
        <p:txBody>
          <a:bodyPr>
            <a:noAutofit/>
          </a:bodyPr>
          <a:lstStyle/>
          <a:p>
            <a:r>
              <a:rPr lang="tr-TR" sz="2400" dirty="0"/>
              <a:t>Günümüzün modern turizmi, birbirine bağlı üç olgu arasındaki ilişkilerin sonucunda doğmuştur: 1. Gelişmekte ve yayılmakta olan sanayi uygarlığı verimlilik artışını sağlamış, aynı zamanda şu imkânları da beraberinde getirmiştir. • Ücretlerin ve gelirlerin artışı nedeniyle satın alma gücü ve gelir düzeyi artmıştır • Tatil sürecinin artması ya da çalışma sürecinin azalması ve emeklilik yaşının düşürülmesi ile birlikte insanların dışındaki zamanlarında kullanabilecekleri daha fazla boş zamanları ortaya çıkmıştır. Bu unsurlar›, turizmin oluşması için birinci faktörün dört temel unsuru olarak şu şekilde ifade etmek mümkündür: a) Gelir b) Boş zaman c) Teknik imkân d) istek. 2. Sanayi uygarlığının gelişmesiyle birlikte, doğal çevre, toplumsal yaşam, kişinin mesleki ve özel yaşamındaki dengeleri bozan çevre sorunlar› gibi birçok olumsuz etki ortaya çıkmaktadır. 3. Sanayi uygarlığının yarattığı olumsuzluklara karşı doyurabildiği psikolojik tatminler, ihtiyaçların çeşitliliği ve doğal kaynaklara dönüş olanağı sağlaması nedeniyle turizm, çözüm yollarından en önemlisi olmaktadır.</a:t>
            </a:r>
          </a:p>
        </p:txBody>
      </p:sp>
    </p:spTree>
    <p:extLst>
      <p:ext uri="{BB962C8B-B14F-4D97-AF65-F5344CB8AC3E}">
        <p14:creationId xmlns:p14="http://schemas.microsoft.com/office/powerpoint/2010/main" val="1203948295"/>
      </p:ext>
    </p:extLst>
  </p:cSld>
  <p:clrMapOvr>
    <a:masterClrMapping/>
  </p:clrMapOvr>
</p:sld>
</file>

<file path=ppt/theme/theme1.xml><?xml version="1.0" encoding="utf-8"?>
<a:theme xmlns:a="http://schemas.openxmlformats.org/drawingml/2006/main" name="Kar Payı">
  <a:themeElements>
    <a:clrScheme name="Kar Payı">
      <a:dk1>
        <a:sysClr val="windowText" lastClr="000000"/>
      </a:dk1>
      <a:lt1>
        <a:sysClr val="window" lastClr="FFFFFF"/>
      </a:lt1>
      <a:dk2>
        <a:srgbClr val="3D3D3D"/>
      </a:dk2>
      <a:lt2>
        <a:srgbClr val="EBEBEB"/>
      </a:lt2>
      <a:accent1>
        <a:srgbClr val="4D1434"/>
      </a:accent1>
      <a:accent2>
        <a:srgbClr val="903163"/>
      </a:accent2>
      <a:accent3>
        <a:srgbClr val="B2324B"/>
      </a:accent3>
      <a:accent4>
        <a:srgbClr val="969FA7"/>
      </a:accent4>
      <a:accent5>
        <a:srgbClr val="66B1CE"/>
      </a:accent5>
      <a:accent6>
        <a:srgbClr val="40619D"/>
      </a:accent6>
      <a:hlink>
        <a:srgbClr val="828282"/>
      </a:hlink>
      <a:folHlink>
        <a:srgbClr val="A5A5A5"/>
      </a:folHlink>
    </a:clrScheme>
    <a:fontScheme name="Kar Payı">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Kar Payı">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Dividend" id="{9697A71B-4AB7-4A1A-BD5B-BB2D22835B57}" vid="{C21699FF-00E4-43C8-BBCC-D7E5536C3717}"/>
    </a:ext>
  </a:extLst>
</a:theme>
</file>

<file path=docProps/app.xml><?xml version="1.0" encoding="utf-8"?>
<Properties xmlns="http://schemas.openxmlformats.org/officeDocument/2006/extended-properties" xmlns:vt="http://schemas.openxmlformats.org/officeDocument/2006/docPropsVTypes">
  <Template>Kar Payı</Template>
  <TotalTime>145</TotalTime>
  <Words>547</Words>
  <Application>Microsoft Office PowerPoint</Application>
  <PresentationFormat>Özel</PresentationFormat>
  <Paragraphs>23</Paragraphs>
  <Slides>10</Slides>
  <Notes>0</Notes>
  <HiddenSlides>0</HiddenSlides>
  <MMClips>0</MMClips>
  <ScaleCrop>false</ScaleCrop>
  <HeadingPairs>
    <vt:vector size="4" baseType="variant">
      <vt:variant>
        <vt:lpstr>Tema</vt:lpstr>
      </vt:variant>
      <vt:variant>
        <vt:i4>1</vt:i4>
      </vt:variant>
      <vt:variant>
        <vt:lpstr>Slayt Başlıkları</vt:lpstr>
      </vt:variant>
      <vt:variant>
        <vt:i4>10</vt:i4>
      </vt:variant>
    </vt:vector>
  </HeadingPairs>
  <TitlesOfParts>
    <vt:vector size="11" baseType="lpstr">
      <vt:lpstr>Kar Payı</vt:lpstr>
      <vt:lpstr>TURiZM SOSYOLOJisi</vt:lpstr>
      <vt:lpstr>Turizm Sosyolojisinin Ortaya Ç›k›fl›, Geliflimi ve Genel Çerçevesi</vt:lpstr>
      <vt:lpstr>PowerPoint Sunusu</vt:lpstr>
      <vt:lpstr>PowerPoint Sunusu</vt:lpstr>
      <vt:lpstr>PowerPoint Sunusu</vt:lpstr>
      <vt:lpstr>PowerPoint Sunusu</vt:lpstr>
      <vt:lpstr>TARiHSEL SÜREÇTE TURiZM OLGUSUNUN GELişiMi</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eceats35@gmail.com</dc:creator>
  <cp:lastModifiedBy>kumsaal</cp:lastModifiedBy>
  <cp:revision>19</cp:revision>
  <dcterms:created xsi:type="dcterms:W3CDTF">2018-12-19T19:22:55Z</dcterms:created>
  <dcterms:modified xsi:type="dcterms:W3CDTF">2019-03-16T20:58:35Z</dcterms:modified>
</cp:coreProperties>
</file>