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20.08.2015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20.08.2015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20.08.2015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20.08.2015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20.08.2015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20.08.2015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20.08.2015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20.08.2015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20.08.2015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20.08.2015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20.08.2015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20.08.2015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501" y="1037166"/>
            <a:ext cx="6985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  <a:latin typeface="Copperplate Gothic Bold"/>
                <a:cs typeface="Copperplate Gothic Bold"/>
              </a:rPr>
              <a:t>Several monsters ın </a:t>
            </a:r>
            <a:r>
              <a:rPr lang="en-US" sz="3200" i="1" dirty="0" err="1">
                <a:solidFill>
                  <a:srgbClr val="800000"/>
                </a:solidFill>
                <a:latin typeface="Copperplate Gothic Bold"/>
                <a:cs typeface="Copperplate Gothic Bold"/>
              </a:rPr>
              <a:t>frankenstein</a:t>
            </a:r>
            <a:r>
              <a:rPr lang="en-US" sz="3200" i="1" dirty="0">
                <a:solidFill>
                  <a:srgbClr val="800000"/>
                </a:solidFill>
                <a:latin typeface="Copperplate Gothic Bold"/>
                <a:cs typeface="Copperplate Gothic Bold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latin typeface="Copperplate Gothic Bold"/>
                <a:cs typeface="Copperplate Gothic Bold"/>
              </a:rPr>
              <a:t>and </a:t>
            </a:r>
            <a:endParaRPr lang="en-US" sz="3200" dirty="0">
              <a:solidFill>
                <a:srgbClr val="800000"/>
              </a:solidFill>
              <a:latin typeface="Copperplate Gothic Bold"/>
              <a:cs typeface="Copperplate Gothic Bold"/>
            </a:endParaRPr>
          </a:p>
          <a:p>
            <a:pPr algn="ctr"/>
            <a:r>
              <a:rPr lang="en-US" sz="3200" dirty="0">
                <a:solidFill>
                  <a:srgbClr val="800000"/>
                </a:solidFill>
                <a:latin typeface="Copperplate Gothic Bold"/>
                <a:cs typeface="Copperplate Gothic Bold"/>
              </a:rPr>
              <a:t>the concept of the other</a:t>
            </a:r>
          </a:p>
          <a:p>
            <a:pPr algn="ctr"/>
            <a:endParaRPr lang="en-US" dirty="0"/>
          </a:p>
        </p:txBody>
      </p:sp>
      <p:pic>
        <p:nvPicPr>
          <p:cNvPr id="5" name="Picture 4" descr="frankenstei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595033"/>
            <a:ext cx="58928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667" y="1537557"/>
            <a:ext cx="480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Not just for young adults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4667" y="2363057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Not just horror studies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667" y="3209723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Symbolic overtones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667" y="4056390"/>
            <a:ext cx="681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Messages concerning life, universe, everything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15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lkboard_gothic_vampire_halloween_wedding_custom_postcard-rb308adbf7f9d41ff9cb90a17588b9ccf_vgbaq_8byvr_3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1228114"/>
            <a:ext cx="5524500" cy="433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1312333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Justine: </a:t>
            </a:r>
            <a:r>
              <a:rPr lang="en-US" sz="2800" b="1" dirty="0">
                <a:latin typeface="Century Gothic"/>
                <a:cs typeface="Century Gothic"/>
              </a:rPr>
              <a:t>A poor girl living with the Frankenstein </a:t>
            </a:r>
            <a:r>
              <a:rPr lang="en-US" sz="2800" b="1" dirty="0" smtClean="0">
                <a:latin typeface="Century Gothic"/>
                <a:cs typeface="Century Gothic"/>
              </a:rPr>
              <a:t>family.</a:t>
            </a:r>
            <a:r>
              <a:rPr lang="en-US" sz="2800" dirty="0" smtClean="0">
                <a:solidFill>
                  <a:srgbClr val="800000"/>
                </a:solidFill>
                <a:latin typeface="Copperplate Gothic Bold"/>
                <a:cs typeface="Copperplate Gothic Bold"/>
              </a:rPr>
              <a:t> </a:t>
            </a:r>
            <a:endParaRPr lang="en-US" sz="2800" dirty="0">
              <a:solidFill>
                <a:srgbClr val="800000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0" y="2935882"/>
            <a:ext cx="6711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Victor: </a:t>
            </a:r>
            <a:r>
              <a:rPr lang="en-US" sz="2800" b="1" dirty="0" smtClean="0">
                <a:latin typeface="Century Gothic"/>
                <a:cs typeface="Century Gothic"/>
              </a:rPr>
              <a:t>Gradually turns into a monster.</a:t>
            </a:r>
            <a:r>
              <a:rPr lang="en-US" sz="28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endParaRPr lang="en-US" sz="2800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0" y="4296833"/>
            <a:ext cx="4112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Frankenstein’s Monster</a:t>
            </a:r>
            <a:endParaRPr lang="en-US" sz="2800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83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7833" y="1412501"/>
            <a:ext cx="2006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Copperplate Gothic Bold"/>
                <a:cs typeface="Copperplate Gothic Bold"/>
              </a:rPr>
              <a:t>others</a:t>
            </a:r>
            <a:endParaRPr lang="en-US" sz="3600" dirty="0">
              <a:solidFill>
                <a:srgbClr val="800000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500" y="2349500"/>
            <a:ext cx="649816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Minorities</a:t>
            </a:r>
          </a:p>
          <a:p>
            <a:endParaRPr lang="en-US" sz="2800" b="1" dirty="0" smtClean="0">
              <a:latin typeface="Century Gothic"/>
              <a:cs typeface="Century Gothic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Marginal People</a:t>
            </a:r>
          </a:p>
          <a:p>
            <a:endParaRPr lang="en-US" sz="2800" b="1" dirty="0" smtClean="0">
              <a:latin typeface="Century Gothic"/>
              <a:cs typeface="Century Gothic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Misfits</a:t>
            </a:r>
          </a:p>
          <a:p>
            <a:endParaRPr lang="en-US" sz="2800" b="1" dirty="0" smtClean="0">
              <a:latin typeface="Century Gothic"/>
              <a:cs typeface="Century Gothic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Opposite of </a:t>
            </a:r>
            <a:r>
              <a:rPr lang="en-US" sz="2800" b="1" i="1" dirty="0" smtClean="0">
                <a:latin typeface="Century Gothic"/>
                <a:cs typeface="Century Gothic"/>
              </a:rPr>
              <a:t>normal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67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4579" y="1690616"/>
            <a:ext cx="6651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entury Gothic"/>
                <a:cs typeface="Century Gothic"/>
              </a:rPr>
              <a:t>“I was benevolent and good; misery made me a fiend. Make me happy, and I shall again be virtuous.”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4579" y="3462060"/>
            <a:ext cx="699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“I will treat you </a:t>
            </a:r>
            <a:r>
              <a:rPr lang="en-US" sz="2800" b="1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way you treat me.”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579" y="4543223"/>
            <a:ext cx="520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“All men hate the wretched.”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56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114" y="1682002"/>
            <a:ext cx="272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Copperplate Gothic Bold"/>
                <a:cs typeface="Copperplate Gothic Bold"/>
              </a:rPr>
              <a:t>prejudice</a:t>
            </a:r>
            <a:endParaRPr lang="en-US" sz="3600" dirty="0">
              <a:solidFill>
                <a:srgbClr val="800000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0" y="2595890"/>
            <a:ext cx="598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Felix, </a:t>
            </a:r>
            <a:r>
              <a:rPr lang="en-US" sz="2800" b="1" dirty="0" err="1" smtClean="0">
                <a:latin typeface="Century Gothic"/>
                <a:cs typeface="Century Gothic"/>
              </a:rPr>
              <a:t>Safie</a:t>
            </a:r>
            <a:r>
              <a:rPr lang="en-US" sz="2800" b="1" dirty="0" smtClean="0">
                <a:latin typeface="Century Gothic"/>
                <a:cs typeface="Century Gothic"/>
              </a:rPr>
              <a:t> and the blind father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0" y="3781223"/>
            <a:ext cx="544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The injured girl in the woods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82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mile_89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33" y="1566333"/>
            <a:ext cx="4445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833" y="2289069"/>
            <a:ext cx="6561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entury Gothic"/>
                <a:cs typeface="Century Gothic"/>
              </a:rPr>
              <a:t>Justine: </a:t>
            </a:r>
            <a:r>
              <a:rPr lang="en-US" sz="2800" b="1" dirty="0">
                <a:latin typeface="Century Gothic"/>
                <a:cs typeface="Century Gothic"/>
              </a:rPr>
              <a:t>A poor girl living with the Frankenstein family.</a:t>
            </a:r>
            <a:r>
              <a:rPr lang="en-US" sz="2800" dirty="0">
                <a:solidFill>
                  <a:srgbClr val="800000"/>
                </a:solidFill>
                <a:latin typeface="Copperplate Gothic Bold"/>
                <a:cs typeface="Copperplate Gothic Bold"/>
              </a:rPr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02833" y="3277169"/>
            <a:ext cx="6711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entury Gothic"/>
                <a:cs typeface="Century Gothic"/>
              </a:rPr>
              <a:t>Victor: </a:t>
            </a:r>
            <a:r>
              <a:rPr lang="en-US" sz="2800" b="1" dirty="0">
                <a:latin typeface="Century Gothic"/>
                <a:cs typeface="Century Gothic"/>
              </a:rPr>
              <a:t>Gradually turns into a monster.</a:t>
            </a:r>
            <a:r>
              <a:rPr lang="en-US" sz="2800" b="1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2833" y="3815721"/>
            <a:ext cx="4112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entury Gothic"/>
                <a:cs typeface="Century Gothic"/>
              </a:rPr>
              <a:t>Frankenstein’s Monster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8250" y="4643110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Copperplate Gothic Bold"/>
                <a:cs typeface="Copperplate Gothic Bold"/>
              </a:rPr>
              <a:t>The  society</a:t>
            </a:r>
            <a:endParaRPr lang="en-US" sz="2800" dirty="0">
              <a:solidFill>
                <a:srgbClr val="800000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2834" y="1439334"/>
            <a:ext cx="3694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Copperplate Gothic Bold"/>
                <a:cs typeface="Copperplate Gothic Bold"/>
              </a:rPr>
              <a:t>the monsters</a:t>
            </a:r>
            <a:endParaRPr lang="en-US" sz="3600" dirty="0">
              <a:solidFill>
                <a:srgbClr val="800000"/>
              </a:solidFill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38469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665" y="1410557"/>
            <a:ext cx="6688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Is there any difference between Victor and his Monster?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5" y="2736447"/>
            <a:ext cx="3027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Whose fault is it?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665" y="3873500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“Am I the only criminal?”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698" y="1335591"/>
            <a:ext cx="6587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Copperplate Gothic Bold"/>
                <a:cs typeface="Copperplate Gothic Bold"/>
              </a:rPr>
              <a:t>The crımınals/monsters</a:t>
            </a:r>
            <a:endParaRPr lang="en-US" sz="3600" dirty="0">
              <a:solidFill>
                <a:srgbClr val="800000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8817" y="2252715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Victor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8817" y="3195215"/>
            <a:ext cx="4570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Frankenstein’s Monster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8817" y="4177537"/>
            <a:ext cx="262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latin typeface="Century Gothic"/>
                <a:cs typeface="Century Gothic"/>
              </a:rPr>
              <a:t>The Society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61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143</TotalTime>
  <Words>173</Words>
  <Application>Microsoft Macintosh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29</cp:revision>
  <dcterms:created xsi:type="dcterms:W3CDTF">2015-08-19T21:00:00Z</dcterms:created>
  <dcterms:modified xsi:type="dcterms:W3CDTF">2015-08-20T10:51:38Z</dcterms:modified>
</cp:coreProperties>
</file>