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3932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24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24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13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288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0571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162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3922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640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065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4157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338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27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073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7630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g.harran.edu.tr/~nbesli/ETK/PQS/PQS.html" TargetMode="External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knikbilimlermyo.istanbul.edu.tr/elektrik/wp-content/uploads/2015/03/B%C3%B6l%C3%BCm-7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8">
            <a:extLst>
              <a:ext uri="{FF2B5EF4-FFF2-40B4-BE49-F238E27FC236}">
                <a16:creationId xmlns:a16="http://schemas.microsoft.com/office/drawing/2014/main" id="{6767C223-B61E-438F-8F6C-CFA61EE320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525" y="-14377"/>
            <a:ext cx="990600" cy="990600"/>
          </a:xfrm>
          <a:prstGeom prst="rect">
            <a:avLst/>
          </a:prstGeom>
        </p:spPr>
      </p:pic>
      <p:pic>
        <p:nvPicPr>
          <p:cNvPr id="10" name="Resim 10">
            <a:extLst>
              <a:ext uri="{FF2B5EF4-FFF2-40B4-BE49-F238E27FC236}">
                <a16:creationId xmlns:a16="http://schemas.microsoft.com/office/drawing/2014/main" id="{EF39F64D-D610-4126-8C84-2F9C54CE73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1962" y="0"/>
            <a:ext cx="990600" cy="990600"/>
          </a:xfrm>
          <a:prstGeom prst="rect">
            <a:avLst/>
          </a:prstGeom>
        </p:spPr>
      </p:pic>
      <p:sp>
        <p:nvSpPr>
          <p:cNvPr id="16" name="Metin kutusu 15">
            <a:extLst>
              <a:ext uri="{FF2B5EF4-FFF2-40B4-BE49-F238E27FC236}">
                <a16:creationId xmlns:a16="http://schemas.microsoft.com/office/drawing/2014/main" id="{6FC9E125-0E64-4FA5-A99D-8FE2F30B8C02}"/>
              </a:ext>
            </a:extLst>
          </p:cNvPr>
          <p:cNvSpPr txBox="1"/>
          <p:nvPr/>
        </p:nvSpPr>
        <p:spPr>
          <a:xfrm>
            <a:off x="-295275" y="285750"/>
            <a:ext cx="9676788" cy="92333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sz="5400" b="1" dirty="0"/>
              <a:t> </a:t>
            </a:r>
            <a:endParaRPr lang="tr-TR" sz="5400" dirty="0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C6ACDB54-1340-49A5-A47F-F48554EFA1B2}"/>
              </a:ext>
            </a:extLst>
          </p:cNvPr>
          <p:cNvSpPr txBox="1"/>
          <p:nvPr/>
        </p:nvSpPr>
        <p:spPr>
          <a:xfrm>
            <a:off x="366084" y="2400300"/>
            <a:ext cx="8336687" cy="1451679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1000"/>
              </a:spcBef>
            </a:pPr>
            <a:r>
              <a:rPr lang="tr-TR" sz="4000" b="1" u="sng" cap="all" dirty="0">
                <a:solidFill>
                  <a:srgbClr val="4FB8C1"/>
                </a:solidFill>
              </a:rPr>
              <a:t>ALTERNATİF AKIM DEVRE ANALİZİ</a:t>
            </a:r>
            <a:r>
              <a:rPr lang="tr-TR" sz="4000" b="1" cap="all" dirty="0">
                <a:solidFill>
                  <a:srgbClr val="4FB8C1"/>
                </a:solidFill>
              </a:rPr>
              <a:t> </a:t>
            </a:r>
            <a:endParaRPr lang="en-US" sz="4000" u="sng">
              <a:solidFill>
                <a:srgbClr val="4FB8C1"/>
              </a:solidFill>
            </a:endParaRPr>
          </a:p>
          <a:p>
            <a:pPr>
              <a:spcBef>
                <a:spcPts val="1000"/>
              </a:spcBef>
            </a:pPr>
            <a:r>
              <a:rPr lang="tr-TR" sz="4000" b="1" u="sng" cap="all" dirty="0">
                <a:solidFill>
                  <a:srgbClr val="4FB8C1"/>
                </a:solidFill>
              </a:rPr>
              <a:t>5.HAFTA</a:t>
            </a:r>
            <a:r>
              <a:rPr lang="tr-TR" sz="4000" b="1" cap="all" dirty="0">
                <a:solidFill>
                  <a:srgbClr val="4FB8C1"/>
                </a:solidFill>
              </a:rPr>
              <a:t> </a:t>
            </a:r>
            <a:endParaRPr lang="tr-TR" u="sng">
              <a:solidFill>
                <a:srgbClr val="4FB8C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42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B96CC0-7B4B-4928-A8BD-4E313F1EB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438" y="703239"/>
            <a:ext cx="7053542" cy="1062499"/>
          </a:xfrm>
        </p:spPr>
        <p:txBody>
          <a:bodyPr/>
          <a:lstStyle/>
          <a:p>
            <a:r>
              <a:rPr lang="tr-TR" sz="4000" b="1" u="sng" dirty="0">
                <a:solidFill>
                  <a:srgbClr val="8AD0D5"/>
                </a:solidFill>
              </a:rPr>
              <a:t>Seri Bağlı R-L-C Devreleri</a:t>
            </a:r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CE5932F2-2416-4C0C-930A-1E10EF5403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863" y="2133600"/>
            <a:ext cx="3411295" cy="723900"/>
          </a:xfrm>
          <a:prstGeom prst="rect">
            <a:avLst/>
          </a:prstGeom>
        </p:spPr>
      </p:pic>
      <p:pic>
        <p:nvPicPr>
          <p:cNvPr id="8" name="Resim 8">
            <a:extLst>
              <a:ext uri="{FF2B5EF4-FFF2-40B4-BE49-F238E27FC236}">
                <a16:creationId xmlns:a16="http://schemas.microsoft.com/office/drawing/2014/main" id="{9ED3D46E-D592-400E-B6A2-0DF7A6B808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971" y="2857500"/>
            <a:ext cx="3425187" cy="1825625"/>
          </a:xfrm>
          <a:prstGeom prst="rect">
            <a:avLst/>
          </a:prstGeom>
        </p:spPr>
      </p:pic>
      <p:pic>
        <p:nvPicPr>
          <p:cNvPr id="10" name="Resim 10" descr="nesne, anten içeren bir resim&#10;&#10;Çok yüksek güvenilirlikle oluşturulmuş açıklama">
            <a:extLst>
              <a:ext uri="{FF2B5EF4-FFF2-40B4-BE49-F238E27FC236}">
                <a16:creationId xmlns:a16="http://schemas.microsoft.com/office/drawing/2014/main" id="{3AEFA090-C764-4A57-AB41-16E328BFC7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8838" y="2134751"/>
            <a:ext cx="3695187" cy="2906713"/>
          </a:xfrm>
          <a:prstGeom prst="rect">
            <a:avLst/>
          </a:prstGeom>
        </p:spPr>
      </p:pic>
      <p:pic>
        <p:nvPicPr>
          <p:cNvPr id="3" name="Resim 8">
            <a:extLst>
              <a:ext uri="{FF2B5EF4-FFF2-40B4-BE49-F238E27FC236}">
                <a16:creationId xmlns:a16="http://schemas.microsoft.com/office/drawing/2014/main" id="{1B5B7295-684D-4C54-8288-1547ED71FB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4377" y="-14377"/>
            <a:ext cx="990600" cy="990600"/>
          </a:xfrm>
          <a:prstGeom prst="rect">
            <a:avLst/>
          </a:prstGeom>
        </p:spPr>
      </p:pic>
      <p:pic>
        <p:nvPicPr>
          <p:cNvPr id="5" name="Resim 10">
            <a:extLst>
              <a:ext uri="{FF2B5EF4-FFF2-40B4-BE49-F238E27FC236}">
                <a16:creationId xmlns:a16="http://schemas.microsoft.com/office/drawing/2014/main" id="{1C86CFFD-089E-46A8-A293-05D5D6B74E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51962" y="0"/>
            <a:ext cx="990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058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ABE7B6F-3028-42B8-8A3D-FDADBDC7A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354" y="1020792"/>
            <a:ext cx="7055380" cy="723925"/>
          </a:xfrm>
        </p:spPr>
        <p:txBody>
          <a:bodyPr>
            <a:normAutofit fontScale="90000"/>
          </a:bodyPr>
          <a:lstStyle/>
          <a:p>
            <a:pPr algn="ctr"/>
            <a:r>
              <a:rPr lang="tr-TR" sz="5400" b="1" u="sng" dirty="0">
                <a:solidFill>
                  <a:srgbClr val="4FB8C1"/>
                </a:solidFill>
              </a:rPr>
              <a:t>KAYNAKÇA</a:t>
            </a:r>
            <a:r>
              <a:rPr lang="tr-TR" sz="5400" b="1" dirty="0">
                <a:solidFill>
                  <a:srgbClr val="4FB8C1"/>
                </a:solidFill>
              </a:rPr>
              <a:t> </a:t>
            </a:r>
            <a:endParaRPr lang="tr-TR" dirty="0"/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05747265-32B0-4363-9D1C-696D7F8D22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99794" y="0"/>
            <a:ext cx="1028700" cy="1028700"/>
          </a:xfrm>
          <a:prstGeom prst="rect">
            <a:avLst/>
          </a:prstGeom>
        </p:spPr>
      </p:pic>
      <p:pic>
        <p:nvPicPr>
          <p:cNvPr id="6" name="Resim 6">
            <a:extLst>
              <a:ext uri="{FF2B5EF4-FFF2-40B4-BE49-F238E27FC236}">
                <a16:creationId xmlns:a16="http://schemas.microsoft.com/office/drawing/2014/main" id="{65F7E8EF-B56E-44AA-9DFC-4F635A295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28700" cy="1028700"/>
          </a:xfrm>
          <a:prstGeom prst="rect">
            <a:avLst/>
          </a:prstGeom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B7812201-1394-4A6D-9AE1-F4E1CE8D27A0}"/>
              </a:ext>
            </a:extLst>
          </p:cNvPr>
          <p:cNvSpPr txBox="1"/>
          <p:nvPr/>
        </p:nvSpPr>
        <p:spPr>
          <a:xfrm>
            <a:off x="1004570" y="2379019"/>
            <a:ext cx="7597035" cy="341632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dirty="0">
                <a:hlinkClick r:id="rId3"/>
              </a:rPr>
              <a:t>http://eng.harran.edu.tr/~nbesli/ETK/PQS/PQS.html</a:t>
            </a:r>
            <a:endParaRPr lang="tr-TR" dirty="0"/>
          </a:p>
          <a:p>
            <a:pPr algn="ctr"/>
            <a:endParaRPr lang="tr-TR" dirty="0"/>
          </a:p>
          <a:p>
            <a:pPr algn="ctr"/>
            <a:r>
              <a:rPr lang="tr-TR" dirty="0">
                <a:hlinkClick r:id="rId4"/>
              </a:rPr>
              <a:t>http://teknikbilimlermyo.istanbul.edu.tr/elektrik/wp-content/uploads/2015/03/B%C3%B6l%C3%BCm-7.pdf</a:t>
            </a:r>
            <a:endParaRPr lang="tr-TR" dirty="0"/>
          </a:p>
          <a:p>
            <a:pPr algn="ctr"/>
            <a:endParaRPr lang="tr-TR" dirty="0"/>
          </a:p>
          <a:p>
            <a:pPr algn="ctr"/>
            <a:r>
              <a:rPr lang="tr-TR" dirty="0"/>
              <a:t>Prof. </a:t>
            </a:r>
            <a:r>
              <a:rPr lang="tr-TR" dirty="0" err="1"/>
              <a:t>Dr</a:t>
            </a:r>
            <a:r>
              <a:rPr lang="tr-TR" dirty="0"/>
              <a:t> . Arifoğlu , U.</a:t>
            </a:r>
            <a:endParaRPr lang="en-US" dirty="0"/>
          </a:p>
          <a:p>
            <a:pPr algn="ctr"/>
            <a:r>
              <a:rPr lang="tr-TR" dirty="0"/>
              <a:t> (Elektrik-Elektronik Mühendisliğinin Temelleri </a:t>
            </a:r>
            <a:endParaRPr lang="en-US" dirty="0"/>
          </a:p>
          <a:p>
            <a:pPr algn="ctr"/>
            <a:r>
              <a:rPr lang="tr-TR" dirty="0"/>
              <a:t>Alternatif Akım Devreleri Cilt-II </a:t>
            </a:r>
            <a:endParaRPr lang="en-US" dirty="0"/>
          </a:p>
          <a:p>
            <a:pPr algn="ctr"/>
            <a:r>
              <a:rPr lang="tr-TR" dirty="0"/>
              <a:t>Alfa Basım Yayın Dağıtım Ltd. Şti. </a:t>
            </a:r>
            <a:endParaRPr lang="en-US" dirty="0"/>
          </a:p>
          <a:p>
            <a:pPr algn="ctr"/>
            <a:r>
              <a:rPr lang="tr-TR" dirty="0"/>
              <a:t>5. Basım Şubat 2012 )</a:t>
            </a:r>
          </a:p>
          <a:p>
            <a:pPr algn="ctr"/>
            <a:endParaRPr lang="tr-TR" dirty="0"/>
          </a:p>
          <a:p>
            <a:pPr algn="ctr"/>
            <a:r>
              <a:rPr lang="tr-TR" dirty="0"/>
              <a:t>http://hbogm.meb.gov.tr/mtao/1elektroteknik/unite3.pdf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45069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0A6EE92-0844-4B8C-9FF0-F3AC25A1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600"/>
            <a:ext cx="7053542" cy="775138"/>
          </a:xfrm>
        </p:spPr>
        <p:txBody>
          <a:bodyPr>
            <a:normAutofit fontScale="90000"/>
          </a:bodyPr>
          <a:lstStyle/>
          <a:p>
            <a:pPr>
              <a:spcBef>
                <a:spcPts val="1000"/>
              </a:spcBef>
            </a:pPr>
            <a:r>
              <a:rPr lang="tr-TR" sz="5400" b="1" u="sng" cap="all" dirty="0">
                <a:solidFill>
                  <a:srgbClr val="4FB8C1"/>
                </a:solidFill>
              </a:rPr>
              <a:t>İçindekiler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56D424-5A45-4463-843B-7ABDE38C5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tr-TR" sz="2800" b="1" dirty="0" smtClean="0"/>
          </a:p>
          <a:p>
            <a:r>
              <a:rPr lang="tr-TR" sz="2800" b="1" dirty="0" smtClean="0"/>
              <a:t>Seri </a:t>
            </a:r>
            <a:r>
              <a:rPr lang="tr-TR" sz="2800" b="1" dirty="0"/>
              <a:t>Bağlı R-L-C Devreleri</a:t>
            </a:r>
          </a:p>
          <a:p>
            <a:pPr>
              <a:buClr>
                <a:srgbClr val="8AD0D6"/>
              </a:buClr>
            </a:pPr>
            <a:r>
              <a:rPr lang="tr-TR" sz="2800" b="1" dirty="0" err="1"/>
              <a:t>Ohm</a:t>
            </a:r>
            <a:r>
              <a:rPr lang="tr-TR" sz="2800" b="1" dirty="0"/>
              <a:t> kanunun uygulanması </a:t>
            </a:r>
          </a:p>
          <a:p>
            <a:pPr>
              <a:buClr>
                <a:srgbClr val="8AD0D6"/>
              </a:buClr>
            </a:pPr>
            <a:r>
              <a:rPr lang="tr-TR" sz="2800" b="1" dirty="0"/>
              <a:t>Empedans hesaplanması</a:t>
            </a:r>
          </a:p>
          <a:p>
            <a:pPr>
              <a:buClr>
                <a:srgbClr val="8AD0D6"/>
              </a:buClr>
            </a:pPr>
            <a:r>
              <a:rPr lang="tr-TR" sz="2800" b="1" dirty="0"/>
              <a:t>Örnek problemler </a:t>
            </a:r>
          </a:p>
        </p:txBody>
      </p:sp>
      <p:pic>
        <p:nvPicPr>
          <p:cNvPr id="5" name="Resim 8">
            <a:extLst>
              <a:ext uri="{FF2B5EF4-FFF2-40B4-BE49-F238E27FC236}">
                <a16:creationId xmlns:a16="http://schemas.microsoft.com/office/drawing/2014/main" id="{ACF0F1ED-4F7F-46E2-907E-028DB93DE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377" y="-14377"/>
            <a:ext cx="990600" cy="990600"/>
          </a:xfrm>
          <a:prstGeom prst="rect">
            <a:avLst/>
          </a:prstGeom>
        </p:spPr>
      </p:pic>
      <p:pic>
        <p:nvPicPr>
          <p:cNvPr id="7" name="Resim 10">
            <a:extLst>
              <a:ext uri="{FF2B5EF4-FFF2-40B4-BE49-F238E27FC236}">
                <a16:creationId xmlns:a16="http://schemas.microsoft.com/office/drawing/2014/main" id="{F94FD19A-9D59-4CD7-BAF3-D28FACF93C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1962" y="0"/>
            <a:ext cx="990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602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AFCF832-4C57-49B9-B214-69FBB3CAE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612" y="862208"/>
            <a:ext cx="10725911" cy="809519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Seri Bağlı R-L-C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57604B-3230-4A76-830F-910E88A55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75" y="1657350"/>
            <a:ext cx="8238213" cy="4195763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buNone/>
            </a:pPr>
            <a:endParaRPr lang="tr-TR" sz="2400" b="1" dirty="0" smtClean="0"/>
          </a:p>
          <a:p>
            <a:pPr>
              <a:buNone/>
            </a:pPr>
            <a:endParaRPr lang="tr-TR" sz="2400" b="1" dirty="0" smtClean="0"/>
          </a:p>
          <a:p>
            <a:pPr>
              <a:buNone/>
            </a:pPr>
            <a:r>
              <a:rPr lang="tr-TR" sz="2400" b="1" dirty="0" smtClean="0"/>
              <a:t>Seri </a:t>
            </a:r>
            <a:r>
              <a:rPr lang="tr-TR" sz="2400" b="1" dirty="0"/>
              <a:t>R‐L‐C Devresi </a:t>
            </a:r>
          </a:p>
          <a:p>
            <a:pPr>
              <a:buNone/>
            </a:pPr>
            <a:r>
              <a:rPr lang="tr-TR" sz="2400" b="1" dirty="0"/>
              <a:t>• Seri R‐L‐C devresinde direnç, bobin ve kondansatör A.C gerilim kaynağı ile seri bağlanır. </a:t>
            </a:r>
          </a:p>
          <a:p>
            <a:pPr>
              <a:buNone/>
            </a:pPr>
            <a:r>
              <a:rPr lang="tr-TR" sz="2400" b="1" dirty="0"/>
              <a:t>• Direnç gerilimi akım ile aynı fazdadır. </a:t>
            </a:r>
          </a:p>
          <a:p>
            <a:pPr>
              <a:buNone/>
            </a:pPr>
            <a:r>
              <a:rPr lang="tr-TR" sz="2400" b="1" dirty="0"/>
              <a:t>• Bobin gerilimi, bobin akımında 90°  ileri fazdadır. </a:t>
            </a:r>
          </a:p>
          <a:p>
            <a:pPr>
              <a:buNone/>
            </a:pPr>
            <a:r>
              <a:rPr lang="tr-TR" sz="2400" b="1" dirty="0"/>
              <a:t>• Kondansatör akımı, kondansatör geriliminde 90°  ileri fazdadır. </a:t>
            </a:r>
          </a:p>
          <a:p>
            <a:pPr>
              <a:buNone/>
            </a:pPr>
            <a:r>
              <a:rPr lang="tr-TR" sz="2400" b="1" dirty="0"/>
              <a:t>• Devrenin vektör diyagramında bobin gerilimi ile kondansatör gerilimi aynı doğrultuda fakat aralarında 180°  faz farkı vardır.</a:t>
            </a:r>
          </a:p>
        </p:txBody>
      </p:sp>
      <p:pic>
        <p:nvPicPr>
          <p:cNvPr id="5" name="Resim 8">
            <a:extLst>
              <a:ext uri="{FF2B5EF4-FFF2-40B4-BE49-F238E27FC236}">
                <a16:creationId xmlns:a16="http://schemas.microsoft.com/office/drawing/2014/main" id="{B52932A2-385E-4A45-A9A8-48F27C9533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377" y="-14377"/>
            <a:ext cx="990600" cy="990600"/>
          </a:xfrm>
          <a:prstGeom prst="rect">
            <a:avLst/>
          </a:prstGeom>
        </p:spPr>
      </p:pic>
      <p:pic>
        <p:nvPicPr>
          <p:cNvPr id="7" name="Resim 10">
            <a:extLst>
              <a:ext uri="{FF2B5EF4-FFF2-40B4-BE49-F238E27FC236}">
                <a16:creationId xmlns:a16="http://schemas.microsoft.com/office/drawing/2014/main" id="{43083D86-F1F4-46B7-9055-368CD5325C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1962" y="0"/>
            <a:ext cx="990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16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2DA3ABE-91AC-46C2-ABDB-1FDCC43FD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284" y="702958"/>
            <a:ext cx="9380083" cy="1031249"/>
          </a:xfrm>
        </p:spPr>
        <p:txBody>
          <a:bodyPr/>
          <a:lstStyle/>
          <a:p>
            <a:r>
              <a:rPr lang="tr-TR" sz="4000" b="1" u="sng" dirty="0" smtClean="0">
                <a:solidFill>
                  <a:srgbClr val="4FB8C1"/>
                </a:solidFill>
              </a:rPr>
              <a:t>Seri </a:t>
            </a:r>
            <a:r>
              <a:rPr lang="tr-TR" sz="4000" b="1" u="sng" dirty="0">
                <a:solidFill>
                  <a:srgbClr val="4FB8C1"/>
                </a:solidFill>
              </a:rPr>
              <a:t>Bağlı R-L-C Devreleri</a:t>
            </a:r>
          </a:p>
        </p:txBody>
      </p:sp>
      <p:pic>
        <p:nvPicPr>
          <p:cNvPr id="4" name="Resim 4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108B39B4-DA9B-48C1-BE8B-100AC52DA7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6263" y="2135595"/>
            <a:ext cx="6038850" cy="3124200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1AF746F7-B37F-4DC6-B3BD-EC68442DF8A9}"/>
              </a:ext>
            </a:extLst>
          </p:cNvPr>
          <p:cNvSpPr txBox="1"/>
          <p:nvPr/>
        </p:nvSpPr>
        <p:spPr>
          <a:xfrm>
            <a:off x="247650" y="4940300"/>
            <a:ext cx="9616450" cy="46166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tr-TR" sz="2400" b="1" dirty="0"/>
              <a:t>• Bu vektör diyagramı                     kabul edilerek çizilmiştir.</a:t>
            </a:r>
          </a:p>
        </p:txBody>
      </p:sp>
      <p:pic>
        <p:nvPicPr>
          <p:cNvPr id="7" name="Resim 7" descr="nesne, saat, kol saati içeren bir resim&#10;&#10;Yüksek güvenilirlikle oluşturulmuş açıklama">
            <a:extLst>
              <a:ext uri="{FF2B5EF4-FFF2-40B4-BE49-F238E27FC236}">
                <a16:creationId xmlns:a16="http://schemas.microsoft.com/office/drawing/2014/main" id="{1DFFB335-EBFF-4749-8B9D-510E281767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4330" y="4907838"/>
            <a:ext cx="1219681" cy="533400"/>
          </a:xfrm>
          <a:prstGeom prst="rect">
            <a:avLst/>
          </a:prstGeom>
        </p:spPr>
      </p:pic>
      <p:pic>
        <p:nvPicPr>
          <p:cNvPr id="3" name="Resim 8">
            <a:extLst>
              <a:ext uri="{FF2B5EF4-FFF2-40B4-BE49-F238E27FC236}">
                <a16:creationId xmlns:a16="http://schemas.microsoft.com/office/drawing/2014/main" id="{F40D4483-9754-491C-8080-0872332F18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4377" y="-14377"/>
            <a:ext cx="990600" cy="990600"/>
          </a:xfrm>
          <a:prstGeom prst="rect">
            <a:avLst/>
          </a:prstGeom>
        </p:spPr>
      </p:pic>
      <p:pic>
        <p:nvPicPr>
          <p:cNvPr id="5" name="Resim 10">
            <a:extLst>
              <a:ext uri="{FF2B5EF4-FFF2-40B4-BE49-F238E27FC236}">
                <a16:creationId xmlns:a16="http://schemas.microsoft.com/office/drawing/2014/main" id="{8468776D-7B8C-44B4-BA97-3C46260541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1962" y="0"/>
            <a:ext cx="990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4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D857B04-EC80-441B-8A57-0B9687A77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2180" y="624951"/>
            <a:ext cx="7053542" cy="1127649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Seri Bağlı R-L-C Devreleri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E76672-2A3E-40AC-8D94-B55B20938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30" y="1752600"/>
            <a:ext cx="6709906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Pisagor </a:t>
            </a:r>
            <a:r>
              <a:rPr lang="tr-TR" b="1" dirty="0"/>
              <a:t>Teoremine göre,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Veya ,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Burada,</a:t>
            </a:r>
          </a:p>
        </p:txBody>
      </p:sp>
      <p:pic>
        <p:nvPicPr>
          <p:cNvPr id="4" name="Resim 4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8DD5C8AA-4E98-4E67-A4D0-6E32B437CA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1183" y="2268290"/>
            <a:ext cx="2743200" cy="666750"/>
          </a:xfrm>
          <a:prstGeom prst="rect">
            <a:avLst/>
          </a:prstGeom>
        </p:spPr>
      </p:pic>
      <p:pic>
        <p:nvPicPr>
          <p:cNvPr id="6" name="Resim 6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A7587F52-F88C-4241-B5B0-B34C716C16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2037" y="2851976"/>
            <a:ext cx="2744282" cy="885825"/>
          </a:xfrm>
          <a:prstGeom prst="rect">
            <a:avLst/>
          </a:prstGeom>
        </p:spPr>
      </p:pic>
      <p:pic>
        <p:nvPicPr>
          <p:cNvPr id="8" name="Resim 8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3FBD1909-5C97-41D9-B4D4-2BEE695162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6382" y="4366959"/>
            <a:ext cx="1924809" cy="2381250"/>
          </a:xfrm>
          <a:prstGeom prst="rect">
            <a:avLst/>
          </a:prstGeom>
        </p:spPr>
      </p:pic>
      <p:pic>
        <p:nvPicPr>
          <p:cNvPr id="10" name="Resim 10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12CA7E51-2F0C-489C-B9FC-F81F257621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7875" y="4517381"/>
            <a:ext cx="4449763" cy="2278707"/>
          </a:xfrm>
          <a:prstGeom prst="rect">
            <a:avLst/>
          </a:prstGeom>
        </p:spPr>
      </p:pic>
      <p:pic>
        <p:nvPicPr>
          <p:cNvPr id="12" name="Resim 12" descr="nesne, anten içeren bir resim&#10;&#10;Yüksek güvenilirlikle oluşturulmuş açıklama">
            <a:extLst>
              <a:ext uri="{FF2B5EF4-FFF2-40B4-BE49-F238E27FC236}">
                <a16:creationId xmlns:a16="http://schemas.microsoft.com/office/drawing/2014/main" id="{CD5CFFCC-7DC4-4BC1-8AB8-67EFDB0A4298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0244" t="10092" r="10829" b="17489"/>
          <a:stretch/>
        </p:blipFill>
        <p:spPr>
          <a:xfrm>
            <a:off x="4587875" y="3846513"/>
            <a:ext cx="4442212" cy="693737"/>
          </a:xfrm>
          <a:prstGeom prst="rect">
            <a:avLst/>
          </a:prstGeom>
        </p:spPr>
      </p:pic>
      <p:pic>
        <p:nvPicPr>
          <p:cNvPr id="5" name="Resim 8">
            <a:extLst>
              <a:ext uri="{FF2B5EF4-FFF2-40B4-BE49-F238E27FC236}">
                <a16:creationId xmlns:a16="http://schemas.microsoft.com/office/drawing/2014/main" id="{9E7E50AB-A738-43C1-8EB6-3538F3D5913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14377" y="-14377"/>
            <a:ext cx="990600" cy="990600"/>
          </a:xfrm>
          <a:prstGeom prst="rect">
            <a:avLst/>
          </a:prstGeom>
        </p:spPr>
      </p:pic>
      <p:pic>
        <p:nvPicPr>
          <p:cNvPr id="7" name="Resim 10">
            <a:extLst>
              <a:ext uri="{FF2B5EF4-FFF2-40B4-BE49-F238E27FC236}">
                <a16:creationId xmlns:a16="http://schemas.microsoft.com/office/drawing/2014/main" id="{B00036F0-262B-4D82-8875-352CB934752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1962" y="0"/>
            <a:ext cx="990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206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511E242-5650-443E-A341-C930C80F5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543" y="359614"/>
            <a:ext cx="7053542" cy="1400530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Seri Bağlı R-L-C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7D1430-26C9-4C06-92AA-8010FD0EA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0010" y="1174968"/>
            <a:ext cx="9561563" cy="419576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tr-TR" sz="1600" b="1" dirty="0" smtClean="0"/>
          </a:p>
          <a:p>
            <a:pPr>
              <a:buNone/>
            </a:pPr>
            <a:endParaRPr lang="tr-TR" sz="1600" b="1" dirty="0"/>
          </a:p>
          <a:p>
            <a:pPr>
              <a:buNone/>
            </a:pPr>
            <a:r>
              <a:rPr lang="tr-TR" sz="1600" b="1" dirty="0" smtClean="0"/>
              <a:t>a</a:t>
            </a:r>
            <a:r>
              <a:rPr lang="tr-TR" sz="1600" b="1" dirty="0"/>
              <a:t>) </a:t>
            </a:r>
            <a:r>
              <a:rPr lang="tr-TR" sz="1600" b="1" dirty="0" err="1"/>
              <a:t>Endüktif</a:t>
            </a:r>
            <a:r>
              <a:rPr lang="tr-TR" sz="1600" b="1" dirty="0"/>
              <a:t> </a:t>
            </a:r>
            <a:r>
              <a:rPr lang="tr-TR" sz="1600" b="1" dirty="0" err="1"/>
              <a:t>reaktansın</a:t>
            </a:r>
            <a:r>
              <a:rPr lang="tr-TR" sz="1600" b="1" dirty="0"/>
              <a:t> </a:t>
            </a:r>
            <a:r>
              <a:rPr lang="tr-TR" sz="1600" b="1" dirty="0" err="1"/>
              <a:t>kapasitif</a:t>
            </a:r>
            <a:r>
              <a:rPr lang="tr-TR" sz="1600" b="1" dirty="0"/>
              <a:t> </a:t>
            </a:r>
            <a:r>
              <a:rPr lang="tr-TR" sz="1600" b="1" dirty="0" err="1"/>
              <a:t>reaktanstan</a:t>
            </a:r>
            <a:r>
              <a:rPr lang="tr-TR" sz="1600" b="1" dirty="0"/>
              <a:t> büyük olması durumunda devre </a:t>
            </a:r>
            <a:r>
              <a:rPr lang="tr-TR" sz="1600" b="1" dirty="0" err="1"/>
              <a:t>endüktif</a:t>
            </a:r>
            <a:r>
              <a:rPr lang="tr-TR" sz="1600" b="1" dirty="0"/>
              <a:t> özellik gösterir. Yani akım gerilimden geridedir.                      olması durumunda,</a:t>
            </a:r>
          </a:p>
        </p:txBody>
      </p:sp>
      <p:pic>
        <p:nvPicPr>
          <p:cNvPr id="4" name="Resim 4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DEFABE3C-EAA0-4D18-997D-58047A0AD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8328" y="3097881"/>
            <a:ext cx="934500" cy="274638"/>
          </a:xfrm>
          <a:prstGeom prst="rect">
            <a:avLst/>
          </a:prstGeom>
        </p:spPr>
      </p:pic>
      <p:pic>
        <p:nvPicPr>
          <p:cNvPr id="6" name="Resim 6">
            <a:extLst>
              <a:ext uri="{FF2B5EF4-FFF2-40B4-BE49-F238E27FC236}">
                <a16:creationId xmlns:a16="http://schemas.microsoft.com/office/drawing/2014/main" id="{79A3C5A6-D8CB-497D-A8A5-BF721BFC2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953" y="2353686"/>
            <a:ext cx="2744282" cy="1838325"/>
          </a:xfrm>
          <a:prstGeom prst="rect">
            <a:avLst/>
          </a:prstGeom>
        </p:spPr>
      </p:pic>
      <p:pic>
        <p:nvPicPr>
          <p:cNvPr id="8" name="Resim 8" descr="nesne, anten içeren bir resim&#10;&#10;Çok yüksek güvenilirlikle oluşturulmuş açıklama">
            <a:extLst>
              <a:ext uri="{FF2B5EF4-FFF2-40B4-BE49-F238E27FC236}">
                <a16:creationId xmlns:a16="http://schemas.microsoft.com/office/drawing/2014/main" id="{110AE008-F40A-4B4E-AFD5-EBD57E5A61A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704" t="3562" r="1493" b="16786"/>
          <a:stretch/>
        </p:blipFill>
        <p:spPr>
          <a:xfrm>
            <a:off x="5345446" y="2237249"/>
            <a:ext cx="2724150" cy="1824040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43AAC01B-2C1B-4A52-97A4-AB93AAF96E1B}"/>
              </a:ext>
            </a:extLst>
          </p:cNvPr>
          <p:cNvSpPr txBox="1"/>
          <p:nvPr/>
        </p:nvSpPr>
        <p:spPr>
          <a:xfrm>
            <a:off x="69937" y="3917515"/>
            <a:ext cx="8585350" cy="830997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tr-TR" sz="1600" b="1" dirty="0" smtClean="0"/>
          </a:p>
          <a:p>
            <a:r>
              <a:rPr lang="tr-TR" sz="1600" b="1" dirty="0" smtClean="0"/>
              <a:t>b</a:t>
            </a:r>
            <a:r>
              <a:rPr lang="tr-TR" sz="1600" b="1" dirty="0"/>
              <a:t>.) </a:t>
            </a:r>
            <a:r>
              <a:rPr lang="tr-TR" sz="1600" b="1" dirty="0" err="1"/>
              <a:t>Kapasitif</a:t>
            </a:r>
            <a:r>
              <a:rPr lang="tr-TR" sz="1600" b="1" dirty="0"/>
              <a:t> </a:t>
            </a:r>
            <a:r>
              <a:rPr lang="tr-TR" sz="1600" b="1" dirty="0" err="1"/>
              <a:t>reaktansın</a:t>
            </a:r>
            <a:r>
              <a:rPr lang="tr-TR" sz="1600" b="1" dirty="0"/>
              <a:t> </a:t>
            </a:r>
            <a:r>
              <a:rPr lang="tr-TR" sz="1600" b="1" dirty="0" err="1"/>
              <a:t>endüktif</a:t>
            </a:r>
            <a:r>
              <a:rPr lang="tr-TR" sz="1600" b="1" dirty="0"/>
              <a:t> </a:t>
            </a:r>
            <a:r>
              <a:rPr lang="tr-TR" sz="1600" b="1" dirty="0" err="1"/>
              <a:t>reaktanstan</a:t>
            </a:r>
            <a:r>
              <a:rPr lang="tr-TR" sz="1600" b="1" dirty="0"/>
              <a:t> büyük olması durumunda devre </a:t>
            </a:r>
            <a:r>
              <a:rPr lang="tr-TR" sz="1600" b="1" dirty="0" err="1"/>
              <a:t>kapasitif</a:t>
            </a:r>
            <a:r>
              <a:rPr lang="tr-TR" sz="1600" b="1" dirty="0"/>
              <a:t> özellik gösterir. Yani gerilim akımdan geridedir.                olması durumunda , </a:t>
            </a:r>
            <a:endParaRPr lang="tr-TR" b="1" dirty="0"/>
          </a:p>
        </p:txBody>
      </p:sp>
      <p:pic>
        <p:nvPicPr>
          <p:cNvPr id="11" name="Resim 11" descr="nesne, saat içeren bir resim&#10;&#10;Çok yüksek güvenilirlikle oluşturulmuş açıklama">
            <a:extLst>
              <a:ext uri="{FF2B5EF4-FFF2-40B4-BE49-F238E27FC236}">
                <a16:creationId xmlns:a16="http://schemas.microsoft.com/office/drawing/2014/main" id="{09E3B4A7-075A-45D1-A90C-FA02E99F61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09572" y="4205062"/>
            <a:ext cx="747713" cy="259065"/>
          </a:xfrm>
          <a:prstGeom prst="rect">
            <a:avLst/>
          </a:prstGeom>
        </p:spPr>
      </p:pic>
      <p:pic>
        <p:nvPicPr>
          <p:cNvPr id="13" name="Resim 13">
            <a:extLst>
              <a:ext uri="{FF2B5EF4-FFF2-40B4-BE49-F238E27FC236}">
                <a16:creationId xmlns:a16="http://schemas.microsoft.com/office/drawing/2014/main" id="{77D642EB-7D45-4694-BA69-0214A7D9157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5966" y="4737845"/>
            <a:ext cx="2744282" cy="1924050"/>
          </a:xfrm>
          <a:prstGeom prst="rect">
            <a:avLst/>
          </a:prstGeom>
        </p:spPr>
      </p:pic>
      <p:pic>
        <p:nvPicPr>
          <p:cNvPr id="15" name="Resim 15" descr="nesne, anten içeren bir resim&#10;&#10;Çok yüksek güvenilirlikle oluşturulmuş açıklama">
            <a:extLst>
              <a:ext uri="{FF2B5EF4-FFF2-40B4-BE49-F238E27FC236}">
                <a16:creationId xmlns:a16="http://schemas.microsoft.com/office/drawing/2014/main" id="{44739265-5177-44C4-9F73-C8D19D25DD6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2373" y="4799373"/>
            <a:ext cx="2819589" cy="1884363"/>
          </a:xfrm>
          <a:prstGeom prst="rect">
            <a:avLst/>
          </a:prstGeom>
        </p:spPr>
      </p:pic>
      <p:pic>
        <p:nvPicPr>
          <p:cNvPr id="5" name="Resim 8">
            <a:extLst>
              <a:ext uri="{FF2B5EF4-FFF2-40B4-BE49-F238E27FC236}">
                <a16:creationId xmlns:a16="http://schemas.microsoft.com/office/drawing/2014/main" id="{C2846705-9311-44F6-9441-E07A33B1BBA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14377" y="-14377"/>
            <a:ext cx="990600" cy="990600"/>
          </a:xfrm>
          <a:prstGeom prst="rect">
            <a:avLst/>
          </a:prstGeom>
        </p:spPr>
      </p:pic>
      <p:pic>
        <p:nvPicPr>
          <p:cNvPr id="7" name="Resim 10">
            <a:extLst>
              <a:ext uri="{FF2B5EF4-FFF2-40B4-BE49-F238E27FC236}">
                <a16:creationId xmlns:a16="http://schemas.microsoft.com/office/drawing/2014/main" id="{10662D2E-1082-4830-8245-70286F69BF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51962" y="0"/>
            <a:ext cx="990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796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95FAF7F-58CD-4115-BDA4-2D88FECAB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040" y="546663"/>
            <a:ext cx="7053542" cy="1187544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Seri Bağlı R-L-C Devreleri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79477B-7072-46C0-B9FE-2D92539EC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" y="1600200"/>
            <a:ext cx="9075162" cy="419576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smtClean="0"/>
              <a:t>c</a:t>
            </a:r>
            <a:r>
              <a:rPr lang="tr-TR" b="1" dirty="0"/>
              <a:t>.) </a:t>
            </a:r>
            <a:r>
              <a:rPr lang="tr-TR" b="1" dirty="0" err="1"/>
              <a:t>Kapasitif</a:t>
            </a:r>
            <a:r>
              <a:rPr lang="tr-TR" b="1" dirty="0"/>
              <a:t> </a:t>
            </a:r>
            <a:r>
              <a:rPr lang="tr-TR" b="1" dirty="0" err="1"/>
              <a:t>reaktansın</a:t>
            </a:r>
            <a:r>
              <a:rPr lang="tr-TR" b="1" dirty="0"/>
              <a:t> </a:t>
            </a:r>
            <a:r>
              <a:rPr lang="tr-TR" b="1" dirty="0" err="1"/>
              <a:t>endüktif</a:t>
            </a:r>
            <a:r>
              <a:rPr lang="tr-TR" b="1" dirty="0"/>
              <a:t> </a:t>
            </a:r>
            <a:r>
              <a:rPr lang="tr-TR" b="1" dirty="0" err="1"/>
              <a:t>reaktanstansa</a:t>
            </a:r>
            <a:r>
              <a:rPr lang="tr-TR" b="1" dirty="0"/>
              <a:t> eşit olması durumunda,                </a:t>
            </a:r>
          </a:p>
        </p:txBody>
      </p:sp>
      <p:pic>
        <p:nvPicPr>
          <p:cNvPr id="6" name="Resim 6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7FA61789-2DE9-4A17-A224-157AD2807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002" y="2323465"/>
            <a:ext cx="1753088" cy="1380242"/>
          </a:xfrm>
          <a:prstGeom prst="rect">
            <a:avLst/>
          </a:prstGeom>
        </p:spPr>
      </p:pic>
      <p:pic>
        <p:nvPicPr>
          <p:cNvPr id="8" name="Resim 8" descr="nesne, anten içeren bir resim&#10;&#10;Çok yüksek güvenilirlikle oluşturulmuş açıklama">
            <a:extLst>
              <a:ext uri="{FF2B5EF4-FFF2-40B4-BE49-F238E27FC236}">
                <a16:creationId xmlns:a16="http://schemas.microsoft.com/office/drawing/2014/main" id="{E8695E94-4DD9-4A03-A7F0-A6B45CC1E5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8721" y="2323465"/>
            <a:ext cx="2744282" cy="2447925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A0B429BC-615A-468F-ABDD-763A8CC80BB9}"/>
              </a:ext>
            </a:extLst>
          </p:cNvPr>
          <p:cNvSpPr txBox="1"/>
          <p:nvPr/>
        </p:nvSpPr>
        <p:spPr>
          <a:xfrm>
            <a:off x="1105336" y="5210175"/>
            <a:ext cx="6598799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b="1" dirty="0"/>
              <a:t>Bu durum Rezonans  konusunda daha sonra  işlenecektir.</a:t>
            </a:r>
          </a:p>
        </p:txBody>
      </p:sp>
      <p:pic>
        <p:nvPicPr>
          <p:cNvPr id="4" name="Resim 8">
            <a:extLst>
              <a:ext uri="{FF2B5EF4-FFF2-40B4-BE49-F238E27FC236}">
                <a16:creationId xmlns:a16="http://schemas.microsoft.com/office/drawing/2014/main" id="{EB7A6865-AFA9-4324-BADA-16A6C26DC5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4377" y="-14377"/>
            <a:ext cx="990600" cy="990600"/>
          </a:xfrm>
          <a:prstGeom prst="rect">
            <a:avLst/>
          </a:prstGeom>
        </p:spPr>
      </p:pic>
      <p:pic>
        <p:nvPicPr>
          <p:cNvPr id="5" name="Resim 10">
            <a:extLst>
              <a:ext uri="{FF2B5EF4-FFF2-40B4-BE49-F238E27FC236}">
                <a16:creationId xmlns:a16="http://schemas.microsoft.com/office/drawing/2014/main" id="{DD4E42B5-3A71-455D-90F2-9AD5677677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1962" y="0"/>
            <a:ext cx="990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26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EEA3837-7DCD-4B3A-96B9-B8DDB889D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970" y="687581"/>
            <a:ext cx="7053542" cy="1103119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Seri Bağlı R-L-C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  <a:endParaRPr lang="tr-TR" sz="4000" b="1" u="sng" dirty="0">
              <a:solidFill>
                <a:srgbClr val="4FB8C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3BE7B2-EC48-4BD0-9BCF-DE4560978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8" y="1790700"/>
            <a:ext cx="8622936" cy="41957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rgbClr val="4FB8C1"/>
                </a:solidFill>
              </a:rPr>
              <a:t>     </a:t>
            </a:r>
            <a:endParaRPr lang="tr-TR" b="1" dirty="0" smtClean="0">
              <a:solidFill>
                <a:srgbClr val="4FB8C1"/>
              </a:solidFill>
            </a:endParaRPr>
          </a:p>
          <a:p>
            <a:pPr marL="0" indent="0">
              <a:buNone/>
            </a:pPr>
            <a:r>
              <a:rPr lang="tr-TR" b="1" dirty="0" smtClean="0">
                <a:solidFill>
                  <a:srgbClr val="4FB8C1"/>
                </a:solidFill>
              </a:rPr>
              <a:t> </a:t>
            </a:r>
            <a:r>
              <a:rPr lang="tr-TR" b="1" dirty="0">
                <a:solidFill>
                  <a:srgbClr val="4FB8C1"/>
                </a:solidFill>
              </a:rPr>
              <a:t>Örnek:   </a:t>
            </a:r>
            <a:r>
              <a:rPr lang="tr-TR" b="1" dirty="0"/>
              <a:t>Direnci 15Ω, </a:t>
            </a:r>
            <a:r>
              <a:rPr lang="tr-TR" b="1" dirty="0" err="1"/>
              <a:t>endüktansı</a:t>
            </a:r>
            <a:r>
              <a:rPr lang="tr-TR" b="1" dirty="0"/>
              <a:t> 0,2H olan bobin ve kapasitesi 300µF olan </a:t>
            </a:r>
            <a:r>
              <a:rPr lang="tr-TR" b="1" dirty="0" err="1"/>
              <a:t>kondansantör</a:t>
            </a:r>
            <a:r>
              <a:rPr lang="tr-TR" b="1" dirty="0"/>
              <a:t> seri bağlanmıştır. </a:t>
            </a:r>
            <a:endParaRPr lang="tr-TR" dirty="0"/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>
                <a:solidFill>
                  <a:srgbClr val="4FB8C1"/>
                </a:solidFill>
              </a:rPr>
              <a:t>a)</a:t>
            </a:r>
            <a:r>
              <a:rPr lang="tr-TR" b="1" dirty="0"/>
              <a:t> Devrenin empedansını,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>
                <a:solidFill>
                  <a:srgbClr val="4FB8C1"/>
                </a:solidFill>
              </a:rPr>
              <a:t>b)</a:t>
            </a:r>
            <a:r>
              <a:rPr lang="tr-TR" b="1" dirty="0"/>
              <a:t> Devre akımını,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>
                <a:solidFill>
                  <a:srgbClr val="4FB8C1"/>
                </a:solidFill>
              </a:rPr>
              <a:t>c)</a:t>
            </a:r>
            <a:r>
              <a:rPr lang="tr-TR" b="1" dirty="0"/>
              <a:t> Bobin uçlarındaki gerilimi,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>
                <a:solidFill>
                  <a:srgbClr val="8AD0D5"/>
                </a:solidFill>
              </a:rPr>
              <a:t>d) </a:t>
            </a:r>
            <a:r>
              <a:rPr lang="tr-TR" b="1" dirty="0"/>
              <a:t>Kondansatör uçlarındaki gerilimi bulunuz.</a:t>
            </a:r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0E5A0134-1DB0-4DDB-AAF3-F62F4FFC5F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584" y="4515004"/>
            <a:ext cx="3031319" cy="2212975"/>
          </a:xfrm>
          <a:prstGeom prst="rect">
            <a:avLst/>
          </a:prstGeom>
        </p:spPr>
      </p:pic>
      <p:pic>
        <p:nvPicPr>
          <p:cNvPr id="6" name="Resim 6">
            <a:extLst>
              <a:ext uri="{FF2B5EF4-FFF2-40B4-BE49-F238E27FC236}">
                <a16:creationId xmlns:a16="http://schemas.microsoft.com/office/drawing/2014/main" id="{5BDFA4D5-0839-4310-AB87-1203554D2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3613" y="4425950"/>
            <a:ext cx="3446462" cy="2442849"/>
          </a:xfrm>
          <a:prstGeom prst="rect">
            <a:avLst/>
          </a:prstGeom>
        </p:spPr>
      </p:pic>
      <p:pic>
        <p:nvPicPr>
          <p:cNvPr id="5" name="Resim 8">
            <a:extLst>
              <a:ext uri="{FF2B5EF4-FFF2-40B4-BE49-F238E27FC236}">
                <a16:creationId xmlns:a16="http://schemas.microsoft.com/office/drawing/2014/main" id="{A67ECEF0-A517-4D08-9209-541496FB05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4377" y="-14377"/>
            <a:ext cx="990600" cy="990600"/>
          </a:xfrm>
          <a:prstGeom prst="rect">
            <a:avLst/>
          </a:prstGeom>
        </p:spPr>
      </p:pic>
      <p:pic>
        <p:nvPicPr>
          <p:cNvPr id="9" name="Resim 10">
            <a:extLst>
              <a:ext uri="{FF2B5EF4-FFF2-40B4-BE49-F238E27FC236}">
                <a16:creationId xmlns:a16="http://schemas.microsoft.com/office/drawing/2014/main" id="{9656F19E-4D9F-41DB-A336-E2F020618A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1962" y="0"/>
            <a:ext cx="990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09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018E5A0-11F4-4151-AC9C-91F4165E9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3516" y="437060"/>
            <a:ext cx="7053542" cy="1161538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Seri Bağlı R-L-C Devreleri</a:t>
            </a:r>
          </a:p>
        </p:txBody>
      </p:sp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6CABEB75-5D5E-4402-9BFF-9B48515B6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6230" y="1285875"/>
            <a:ext cx="6710362" cy="50146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Devrenin </a:t>
            </a:r>
            <a:r>
              <a:rPr lang="tr-TR" b="1" dirty="0"/>
              <a:t>akımı,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Direnç gerilimi,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Bobin gerilimi ,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Kondansatör gerilimi ,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</p:txBody>
      </p:sp>
      <p:pic>
        <p:nvPicPr>
          <p:cNvPr id="8" name="Resim 8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CF69ED63-C66A-4589-9F2C-A320061C1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7084" y="1837590"/>
            <a:ext cx="2743200" cy="762000"/>
          </a:xfrm>
          <a:prstGeom prst="rect">
            <a:avLst/>
          </a:prstGeom>
        </p:spPr>
      </p:pic>
      <p:pic>
        <p:nvPicPr>
          <p:cNvPr id="10" name="Resim 10">
            <a:extLst>
              <a:ext uri="{FF2B5EF4-FFF2-40B4-BE49-F238E27FC236}">
                <a16:creationId xmlns:a16="http://schemas.microsoft.com/office/drawing/2014/main" id="{462FDB87-62E8-45D1-B1B6-E095533A9F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7084" y="3174791"/>
            <a:ext cx="2743200" cy="689933"/>
          </a:xfrm>
          <a:prstGeom prst="rect">
            <a:avLst/>
          </a:prstGeom>
        </p:spPr>
      </p:pic>
      <p:pic>
        <p:nvPicPr>
          <p:cNvPr id="12" name="Resim 12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9DB173EC-DEE8-4BCD-A026-0AA593379B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4650" y="4472722"/>
            <a:ext cx="2743200" cy="518852"/>
          </a:xfrm>
          <a:prstGeom prst="rect">
            <a:avLst/>
          </a:prstGeom>
        </p:spPr>
      </p:pic>
      <p:pic>
        <p:nvPicPr>
          <p:cNvPr id="14" name="Resim 14" descr="gök içeren bir resim&#10;&#10;Yüksek güvenilirlikle oluşturulmuş açıklama">
            <a:extLst>
              <a:ext uri="{FF2B5EF4-FFF2-40B4-BE49-F238E27FC236}">
                <a16:creationId xmlns:a16="http://schemas.microsoft.com/office/drawing/2014/main" id="{3AF8B2BB-AAF3-4231-9C37-5B9010D5A0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14650" y="5462434"/>
            <a:ext cx="2743200" cy="447675"/>
          </a:xfrm>
          <a:prstGeom prst="rect">
            <a:avLst/>
          </a:prstGeom>
        </p:spPr>
      </p:pic>
      <p:pic>
        <p:nvPicPr>
          <p:cNvPr id="16" name="Resim 16">
            <a:extLst>
              <a:ext uri="{FF2B5EF4-FFF2-40B4-BE49-F238E27FC236}">
                <a16:creationId xmlns:a16="http://schemas.microsoft.com/office/drawing/2014/main" id="{2515D90F-593C-4A30-8A0C-45C11C171A5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03129" y="2581544"/>
            <a:ext cx="2744282" cy="1876425"/>
          </a:xfrm>
          <a:prstGeom prst="rect">
            <a:avLst/>
          </a:prstGeom>
        </p:spPr>
      </p:pic>
      <p:pic>
        <p:nvPicPr>
          <p:cNvPr id="3" name="Resim 8">
            <a:extLst>
              <a:ext uri="{FF2B5EF4-FFF2-40B4-BE49-F238E27FC236}">
                <a16:creationId xmlns:a16="http://schemas.microsoft.com/office/drawing/2014/main" id="{87AEAC1E-9291-44FD-970B-78E0D4313A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14377" y="-14377"/>
            <a:ext cx="990600" cy="990600"/>
          </a:xfrm>
          <a:prstGeom prst="rect">
            <a:avLst/>
          </a:prstGeom>
        </p:spPr>
      </p:pic>
      <p:pic>
        <p:nvPicPr>
          <p:cNvPr id="4" name="Resim 10">
            <a:extLst>
              <a:ext uri="{FF2B5EF4-FFF2-40B4-BE49-F238E27FC236}">
                <a16:creationId xmlns:a16="http://schemas.microsoft.com/office/drawing/2014/main" id="{C402B562-A897-4F2D-AF11-420A30431C1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1962" y="0"/>
            <a:ext cx="990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080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 Tema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 Tema" id="{3109E6BF-E65E-4E6F-9D13-38F18A5C6AAF}" vid="{35E7D8A0-46EF-400C-AC50-393CE5D630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 Tema</Template>
  <TotalTime>0</TotalTime>
  <Words>131</Words>
  <Application>Microsoft Office PowerPoint</Application>
  <PresentationFormat>Ekran Gösterisi (4:3)</PresentationFormat>
  <Paragraphs>76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Calibri</vt:lpstr>
      <vt:lpstr>Times New Roman</vt:lpstr>
      <vt:lpstr>NMYO Tema</vt:lpstr>
      <vt:lpstr>PowerPoint Sunusu</vt:lpstr>
      <vt:lpstr>İçindekiler</vt:lpstr>
      <vt:lpstr>Seri Bağlı R-L-C Devreleri </vt:lpstr>
      <vt:lpstr>Seri Bağlı R-L-C Devreleri</vt:lpstr>
      <vt:lpstr>Seri Bağlı R-L-C Devreleri</vt:lpstr>
      <vt:lpstr>Seri Bağlı R-L-C Devreleri </vt:lpstr>
      <vt:lpstr>Seri Bağlı R-L-C Devreleri</vt:lpstr>
      <vt:lpstr>Seri Bağlı R-L-C Devreleri </vt:lpstr>
      <vt:lpstr>Seri Bağlı R-L-C Devreleri</vt:lpstr>
      <vt:lpstr>Seri Bağlı R-L-C Devreleri</vt:lpstr>
      <vt:lpstr>KAYNAKÇA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/>
  <cp:lastModifiedBy/>
  <cp:revision>8</cp:revision>
  <dcterms:created xsi:type="dcterms:W3CDTF">2012-08-15T22:53:30Z</dcterms:created>
  <dcterms:modified xsi:type="dcterms:W3CDTF">2020-01-28T19:11:26Z</dcterms:modified>
</cp:coreProperties>
</file>