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2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2" r:id="rId26"/>
    <p:sldId id="303" r:id="rId27"/>
    <p:sldId id="318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/>
    <p:restoredTop sz="94668"/>
  </p:normalViewPr>
  <p:slideViewPr>
    <p:cSldViewPr snapToGrid="0" snapToObjects="1" showGuides="1">
      <p:cViewPr varScale="1">
        <p:scale>
          <a:sx n="129" d="100"/>
          <a:sy n="129" d="100"/>
        </p:scale>
        <p:origin x="2208" y="20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ve Altyaz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şlık Metni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Başlık Metni</a:t>
            </a:r>
          </a:p>
        </p:txBody>
      </p:sp>
      <p:sp>
        <p:nvSpPr>
          <p:cNvPr id="12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Buraya bir alıntı yazın.”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“Buraya bir alıntı yazın.” </a:t>
            </a:r>
          </a:p>
        </p:txBody>
      </p:sp>
      <p:sp>
        <p:nvSpPr>
          <p:cNvPr id="9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örüntü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Altyazı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aşlık Metni"/>
          <p:cNvSpPr txBox="1">
            <a:spLocks noGrp="1"/>
          </p:cNvSpPr>
          <p:nvPr>
            <p:ph type="title"/>
          </p:nvPr>
        </p:nvSpPr>
        <p:spPr>
          <a:xfrm>
            <a:off x="1892299" y="2752724"/>
            <a:ext cx="9220202" cy="2428876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 sz="7000" cap="all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Başlık Metni</a:t>
            </a:r>
          </a:p>
        </p:txBody>
      </p:sp>
      <p:sp>
        <p:nvSpPr>
          <p:cNvPr id="118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892299" y="5172075"/>
            <a:ext cx="9220202" cy="971551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19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51587" y="8172450"/>
            <a:ext cx="292101" cy="304800"/>
          </a:xfrm>
          <a:prstGeom prst="rect">
            <a:avLst/>
          </a:prstGeom>
        </p:spPr>
        <p:txBody>
          <a:bodyPr lIns="38100" tIns="38100" rIns="38100" bIns="38100">
            <a:normAutofit/>
          </a:bodyPr>
          <a:lstStyle>
            <a:lvl1pPr>
              <a:defRPr sz="1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- Ort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aşlık Metni"/>
          <p:cNvSpPr txBox="1">
            <a:spLocks noGrp="1"/>
          </p:cNvSpPr>
          <p:nvPr>
            <p:ph type="title"/>
          </p:nvPr>
        </p:nvSpPr>
        <p:spPr>
          <a:xfrm>
            <a:off x="1892299" y="3657600"/>
            <a:ext cx="9220202" cy="2428876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000" cap="all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Başlık Metni</a:t>
            </a:r>
          </a:p>
        </p:txBody>
      </p:sp>
      <p:sp>
        <p:nvSpPr>
          <p:cNvPr id="127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51587" y="8172450"/>
            <a:ext cx="292101" cy="304800"/>
          </a:xfrm>
          <a:prstGeom prst="rect">
            <a:avLst/>
          </a:prstGeom>
        </p:spPr>
        <p:txBody>
          <a:bodyPr lIns="38100" tIns="38100" rIns="38100" bIns="38100">
            <a:normAutofit/>
          </a:bodyPr>
          <a:lstStyle>
            <a:lvl1pPr>
              <a:defRPr sz="1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, Madde İşaretleri ve Fotoğraf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örüntü"/>
          <p:cNvSpPr>
            <a:spLocks noGrp="1"/>
          </p:cNvSpPr>
          <p:nvPr>
            <p:ph type="pic" sz="quarter" idx="13"/>
          </p:nvPr>
        </p:nvSpPr>
        <p:spPr>
          <a:xfrm>
            <a:off x="6778624" y="3305175"/>
            <a:ext cx="3962402" cy="46386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5" name="Başlık Metni"/>
          <p:cNvSpPr txBox="1">
            <a:spLocks noGrp="1"/>
          </p:cNvSpPr>
          <p:nvPr>
            <p:ph type="title"/>
          </p:nvPr>
        </p:nvSpPr>
        <p:spPr>
          <a:xfrm>
            <a:off x="1892299" y="1409699"/>
            <a:ext cx="9220202" cy="18288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000" cap="all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Başlık Metni</a:t>
            </a:r>
          </a:p>
        </p:txBody>
      </p:sp>
      <p:sp>
        <p:nvSpPr>
          <p:cNvPr id="136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892299" y="3267075"/>
            <a:ext cx="4419602" cy="4724401"/>
          </a:xfrm>
          <a:prstGeom prst="rect">
            <a:avLst/>
          </a:prstGeom>
        </p:spPr>
        <p:txBody>
          <a:bodyPr lIns="38100" tIns="38100" rIns="38100" bIns="38100"/>
          <a:lstStyle>
            <a:lvl1pPr marL="0" indent="0">
              <a:spcBef>
                <a:spcPts val="3800"/>
              </a:spcBef>
              <a:buSzTx/>
              <a:buNone/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0" indent="431800">
              <a:spcBef>
                <a:spcPts val="3800"/>
              </a:spcBef>
              <a:buSzTx/>
              <a:buNone/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indent="863600">
              <a:spcBef>
                <a:spcPts val="3800"/>
              </a:spcBef>
              <a:buSzTx/>
              <a:buNone/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0" indent="1295400">
              <a:spcBef>
                <a:spcPts val="3800"/>
              </a:spcBef>
              <a:buSzTx/>
              <a:buNone/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indent="1727200">
              <a:spcBef>
                <a:spcPts val="3800"/>
              </a:spcBef>
              <a:buSzTx/>
              <a:buNone/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37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51587" y="8172450"/>
            <a:ext cx="292101" cy="304800"/>
          </a:xfrm>
          <a:prstGeom prst="rect">
            <a:avLst/>
          </a:prstGeom>
        </p:spPr>
        <p:txBody>
          <a:bodyPr lIns="38100" tIns="38100" rIns="38100" bIns="38100">
            <a:normAutofit/>
          </a:bodyPr>
          <a:lstStyle>
            <a:lvl1pPr>
              <a:defRPr sz="1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 - Yat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örüntü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Başlık Metni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Başlık Metni</a:t>
            </a:r>
          </a:p>
        </p:txBody>
      </p:sp>
      <p:sp>
        <p:nvSpPr>
          <p:cNvPr id="22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23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- Or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şlık Metni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3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 - Düş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örüntü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Başlık Metni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Başlık Metni</a:t>
            </a:r>
          </a:p>
        </p:txBody>
      </p:sp>
      <p:sp>
        <p:nvSpPr>
          <p:cNvPr id="40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- Ü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49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Madde İşaret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57" name="Gövde Düzeyi Bi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8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, Madde İşaretleri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örüntü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67" name="Gövde Düzeyi Bir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8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dde İşaret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6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 - 3 Yukar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örüntü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örüntü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Görüntü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Metni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Başlık Metni</a:t>
            </a:r>
          </a:p>
        </p:txBody>
      </p:sp>
      <p:sp>
        <p:nvSpPr>
          <p:cNvPr id="3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tif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meme rekonstrüksİyonu"/>
          <p:cNvSpPr txBox="1">
            <a:spLocks noGrp="1"/>
          </p:cNvSpPr>
          <p:nvPr>
            <p:ph type="title"/>
          </p:nvPr>
        </p:nvSpPr>
        <p:spPr>
          <a:xfrm>
            <a:off x="2197099" y="2517034"/>
            <a:ext cx="9220202" cy="2306532"/>
          </a:xfrm>
          <a:prstGeom prst="rect">
            <a:avLst/>
          </a:prstGeom>
        </p:spPr>
        <p:txBody>
          <a:bodyPr/>
          <a:lstStyle/>
          <a:p>
            <a:pPr lvl="1">
              <a:defRPr sz="5800" cap="all">
                <a:latin typeface="Consolas"/>
                <a:ea typeface="Consolas"/>
                <a:cs typeface="Consolas"/>
                <a:sym typeface="Consolas"/>
              </a:defRPr>
            </a:pPr>
            <a:r>
              <a:t>meme rekonstrüksİyonu</a:t>
            </a:r>
          </a:p>
        </p:txBody>
      </p:sp>
      <p:sp>
        <p:nvSpPr>
          <p:cNvPr id="147" name="Prof. Dr. Savaş SEREL…"/>
          <p:cNvSpPr txBox="1">
            <a:spLocks noGrp="1"/>
          </p:cNvSpPr>
          <p:nvPr>
            <p:ph type="body" sz="quarter" idx="1"/>
          </p:nvPr>
        </p:nvSpPr>
        <p:spPr>
          <a:xfrm>
            <a:off x="1892299" y="5755851"/>
            <a:ext cx="9220202" cy="2306533"/>
          </a:xfrm>
          <a:prstGeom prst="rect">
            <a:avLst/>
          </a:prstGeom>
        </p:spPr>
        <p:txBody>
          <a:bodyPr/>
          <a:lstStyle/>
          <a:p>
            <a:pPr defTabSz="303783">
              <a:defRPr sz="1871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Prof. Dr. Savaş SEREL</a:t>
            </a:r>
          </a:p>
          <a:p>
            <a:pPr defTabSz="303783">
              <a:defRPr sz="1871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303783">
              <a:defRPr sz="1871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Plastik, Rekonstrüktif ve Estetik Cerrahi</a:t>
            </a:r>
          </a:p>
          <a:p>
            <a:pPr defTabSz="303783">
              <a:defRPr sz="1871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Anabilim Dalı Öğretim Üyesi</a:t>
            </a:r>
          </a:p>
          <a:p>
            <a:pPr defTabSz="303783">
              <a:defRPr sz="1871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303783">
              <a:defRPr sz="1871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Meme Rekonstrüksiyonu Ünitesi Sorumlusu</a:t>
            </a:r>
          </a:p>
          <a:p>
            <a:pPr defTabSz="303783">
              <a:defRPr sz="187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</p:txBody>
      </p:sp>
      <p:sp>
        <p:nvSpPr>
          <p:cNvPr id="148" name="Slayt Numarası"/>
          <p:cNvSpPr txBox="1">
            <a:spLocks noGrp="1"/>
          </p:cNvSpPr>
          <p:nvPr>
            <p:ph type="sldNum" sz="quarter" idx="4294967295"/>
          </p:nvPr>
        </p:nvSpPr>
        <p:spPr>
          <a:xfrm>
            <a:off x="6402387" y="8172450"/>
            <a:ext cx="190501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>
              <a:defRPr sz="1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149" name="ankara_tiplogo-150x150.jpg" descr="ankara_tiplogo-150x1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8063" y="18352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pic>
        <p:nvPicPr>
          <p:cNvPr id="150" name="logo-ss 2.png" descr="logo-ss 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" name="IMG_0160-small.jpg"/>
          <p:cNvGrpSpPr/>
          <p:nvPr/>
        </p:nvGrpSpPr>
        <p:grpSpPr>
          <a:xfrm>
            <a:off x="8150511" y="-7171"/>
            <a:ext cx="4828889" cy="3761368"/>
            <a:chOff x="0" y="0"/>
            <a:chExt cx="4828888" cy="3761366"/>
          </a:xfrm>
        </p:grpSpPr>
        <p:pic>
          <p:nvPicPr>
            <p:cNvPr id="152" name="IMG_0160-small.jpg" descr="IMG_0160-small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4574889" cy="34311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1" name="IMG_0160-small.jpg" descr="IMG_0160-small.jp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28889" cy="376136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1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2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3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Yeterli Deri Örtüsü Varsa: Tek Başına SİLİKON PROTEZ"/>
          <p:cNvSpPr/>
          <p:nvPr/>
        </p:nvSpPr>
        <p:spPr>
          <a:xfrm>
            <a:off x="2301651" y="1504057"/>
            <a:ext cx="8807898" cy="5876429"/>
          </a:xfrm>
          <a:prstGeom prst="roundRect">
            <a:avLst>
              <a:gd name="adj" fmla="val 3827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57200">
              <a:lnSpc>
                <a:spcPct val="200000"/>
              </a:lnSpc>
              <a:defRPr sz="2700" u="sng">
                <a:latin typeface="Helvetica"/>
                <a:ea typeface="Helvetica"/>
                <a:cs typeface="Helvetica"/>
                <a:sym typeface="Helvetica"/>
              </a:defRPr>
            </a:pPr>
            <a:r>
              <a:t>Yeterli Deri Örtüsü Varsa: Tek Başına SİLİKON PROTEZ</a:t>
            </a:r>
          </a:p>
        </p:txBody>
      </p:sp>
      <p:pic>
        <p:nvPicPr>
          <p:cNvPr id="265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grpSp>
        <p:nvGrpSpPr>
          <p:cNvPr id="268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267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6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2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3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5" name="ankara_tiplogo-150x150.jpg" descr="ankara_tiplogo-150x15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grpSp>
        <p:nvGrpSpPr>
          <p:cNvPr id="278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277" name="Görüntü" descr="Görüntü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6" name="Görüntü" descr="Görüntü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  <p:sp>
        <p:nvSpPr>
          <p:cNvPr id="279" name="Silikon İmplantlar"/>
          <p:cNvSpPr/>
          <p:nvPr/>
        </p:nvSpPr>
        <p:spPr>
          <a:xfrm>
            <a:off x="2425700" y="284857"/>
            <a:ext cx="7881888" cy="1498055"/>
          </a:xfrm>
          <a:prstGeom prst="roundRect">
            <a:avLst>
              <a:gd name="adj" fmla="val 13433"/>
            </a:avLst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Silikon İmplantlar</a:t>
            </a:r>
          </a:p>
        </p:txBody>
      </p:sp>
      <p:pic>
        <p:nvPicPr>
          <p:cNvPr id="280" name="iStock_000012470644_Large.jpg" descr="iStock_000012470644_Large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41372" y="5728638"/>
            <a:ext cx="5918766" cy="2929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_MG_4618.jpg" descr="_MG_4618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19749" y="2806916"/>
            <a:ext cx="5950912" cy="2929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9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0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1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2" name="DOKU GENİŞLETİCİ VE İMPLANT…"/>
          <p:cNvSpPr/>
          <p:nvPr/>
        </p:nvSpPr>
        <p:spPr>
          <a:xfrm>
            <a:off x="2301651" y="1504057"/>
            <a:ext cx="8807898" cy="5876429"/>
          </a:xfrm>
          <a:prstGeom prst="roundRect">
            <a:avLst>
              <a:gd name="adj" fmla="val 3827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DOKU GENİŞLETİCİ VE İMPLANT</a:t>
            </a:r>
          </a:p>
          <a:p>
            <a:pPr defTabSz="457200">
              <a:lnSpc>
                <a:spcPct val="200000"/>
              </a:lnSpc>
              <a:defRPr sz="2700" u="sng">
                <a:latin typeface="Helvetica"/>
                <a:ea typeface="Helvetica"/>
                <a:cs typeface="Helvetica"/>
                <a:sym typeface="Helvetica"/>
              </a:defRPr>
            </a:pPr>
            <a:r>
              <a:t>Yeterli Deri Örtüsü Yoksa: Önce DOKU GENİŞLETİCİ (EKPANDER)</a:t>
            </a:r>
          </a:p>
        </p:txBody>
      </p:sp>
      <p:pic>
        <p:nvPicPr>
          <p:cNvPr id="343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grpSp>
        <p:nvGrpSpPr>
          <p:cNvPr id="346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345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4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7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8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9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0" name="Radyoterapi ve Rekonstrüksiyon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Radyoterapi ve Rekonstrüksiyon</a:t>
            </a:r>
          </a:p>
        </p:txBody>
      </p:sp>
      <p:pic>
        <p:nvPicPr>
          <p:cNvPr id="541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sp>
        <p:nvSpPr>
          <p:cNvPr id="542" name="RT’in rekürrensi azaltıcı ve sağ kalımı arttırıcı etkileri vardır,…"/>
          <p:cNvSpPr/>
          <p:nvPr/>
        </p:nvSpPr>
        <p:spPr>
          <a:xfrm>
            <a:off x="2893900" y="2838600"/>
            <a:ext cx="8698088" cy="5029157"/>
          </a:xfrm>
          <a:prstGeom prst="roundRect">
            <a:avLst>
              <a:gd name="adj" fmla="val 14425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228600" indent="-228600" algn="l" defTabSz="45720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600" indent="-228600" algn="l" defTabSz="45720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RT’in rekürrensi azaltıcı ve sağ kalımı arttırıcı etkileri vardır,</a:t>
            </a:r>
          </a:p>
          <a:p>
            <a:pPr marL="228600" indent="-228600" algn="l" defTabSz="45720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600" indent="-228600" algn="l" defTabSz="45720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Doku genişletici ve implantlar ile rekonstrüksiyonda RT’ye bağlı komplikasyon oranları &gt; %40,</a:t>
            </a:r>
          </a:p>
          <a:p>
            <a:pPr marL="228600" indent="-228600" algn="l" defTabSz="45720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600" indent="-228600" algn="l" defTabSz="45720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Otolog dokular ile rekonstrüksiyonda RT sonrası estetik sonuçlar daha iyi</a:t>
            </a:r>
          </a:p>
          <a:p>
            <a:pPr marL="228600" indent="-228600" algn="l" defTabSz="45720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6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7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8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9" name="Radyoterapi ve Rekonstrüksiyon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Radyoterapi ve Rekonstrüksiyon</a:t>
            </a:r>
          </a:p>
        </p:txBody>
      </p:sp>
      <p:pic>
        <p:nvPicPr>
          <p:cNvPr id="550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pic>
        <p:nvPicPr>
          <p:cNvPr id="553" name="Sulehan Canakci (3).JPG" descr="Sulehan Canakci (3)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83271" y="3623655"/>
            <a:ext cx="5509190" cy="4131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7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8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9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0" name="Meme Rekonstrüksiyonu (Onarımı)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Meme Rekonstrüksiyonu (Onarımı)</a:t>
            </a:r>
          </a:p>
        </p:txBody>
      </p:sp>
      <p:pic>
        <p:nvPicPr>
          <p:cNvPr id="561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sp>
        <p:nvSpPr>
          <p:cNvPr id="562" name="OTOLOG (ÖZDOKU)…"/>
          <p:cNvSpPr/>
          <p:nvPr/>
        </p:nvSpPr>
        <p:spPr>
          <a:xfrm>
            <a:off x="2893900" y="2838600"/>
            <a:ext cx="8698088" cy="5029157"/>
          </a:xfrm>
          <a:prstGeom prst="roundRect">
            <a:avLst>
              <a:gd name="adj" fmla="val 14425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OTOLOG (ÖZDOKU) </a:t>
            </a:r>
          </a:p>
          <a:p>
            <a:pPr defTabSz="457200">
              <a:lnSpc>
                <a:spcPct val="200000"/>
              </a:lnSpc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İLE REKONSTRÜKSİYON</a:t>
            </a:r>
          </a:p>
        </p:txBody>
      </p:sp>
      <p:grpSp>
        <p:nvGrpSpPr>
          <p:cNvPr id="565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564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3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  <p:pic>
        <p:nvPicPr>
          <p:cNvPr id="566" name="Görüntü" descr="Görüntü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978" y="1503204"/>
            <a:ext cx="2004032" cy="2768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0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1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2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3" name="OTOLOG (ÖZDOKU)…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OTOLOG (ÖZDOKU)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 ile Rekonstrüksiyonun Avantajları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ile  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İLE REKONSTRÜKSİYON</a:t>
            </a:r>
          </a:p>
        </p:txBody>
      </p:sp>
      <p:pic>
        <p:nvPicPr>
          <p:cNvPr id="574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sp>
        <p:nvSpPr>
          <p:cNvPr id="575" name="Vücudun bir parçasıdır,…"/>
          <p:cNvSpPr/>
          <p:nvPr/>
        </p:nvSpPr>
        <p:spPr>
          <a:xfrm>
            <a:off x="2893900" y="2838600"/>
            <a:ext cx="8698088" cy="5029157"/>
          </a:xfrm>
          <a:prstGeom prst="roundRect">
            <a:avLst>
              <a:gd name="adj" fmla="val 14425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228600" indent="-228600" algn="l" defTabSz="457200">
              <a:lnSpc>
                <a:spcPct val="20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Vücudun bir parçasıdır,</a:t>
            </a:r>
          </a:p>
          <a:p>
            <a:pPr marL="228600" indent="-228600" algn="l" defTabSz="457200">
              <a:lnSpc>
                <a:spcPct val="20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Yabancı cisim reaksiyonuna neden olmaz,</a:t>
            </a:r>
          </a:p>
          <a:p>
            <a:pPr marL="228600" indent="-228600" algn="l" defTabSz="457200">
              <a:lnSpc>
                <a:spcPct val="20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Kapsül oluşumu ve kontraktür görülmez,</a:t>
            </a:r>
          </a:p>
          <a:p>
            <a:pPr marL="228600" indent="-228600" algn="l" defTabSz="457200">
              <a:lnSpc>
                <a:spcPct val="20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Hareketleri doğaldır.</a:t>
            </a:r>
          </a:p>
        </p:txBody>
      </p:sp>
      <p:grpSp>
        <p:nvGrpSpPr>
          <p:cNvPr id="578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577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6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  <p:pic>
        <p:nvPicPr>
          <p:cNvPr id="579" name="Görüntü" descr="Görüntü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978" y="1503204"/>
            <a:ext cx="2004032" cy="2768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3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4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5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6" name="OTOLOG (ÖZDOKU)…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OTOLOG (ÖZDOKU)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 ile Rekonstrüksiyonun Dezavantajları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ile  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İLE REKONSTRÜKSİYON</a:t>
            </a:r>
          </a:p>
        </p:txBody>
      </p:sp>
      <p:pic>
        <p:nvPicPr>
          <p:cNvPr id="587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sp>
        <p:nvSpPr>
          <p:cNvPr id="588" name="Kompleks bir operasyondur,…"/>
          <p:cNvSpPr/>
          <p:nvPr/>
        </p:nvSpPr>
        <p:spPr>
          <a:xfrm>
            <a:off x="2893900" y="2838600"/>
            <a:ext cx="8698088" cy="5029157"/>
          </a:xfrm>
          <a:prstGeom prst="roundRect">
            <a:avLst>
              <a:gd name="adj" fmla="val 14425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228600" indent="-228600" algn="l" defTabSz="457200">
              <a:lnSpc>
                <a:spcPct val="20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Kompleks bir operasyondur,</a:t>
            </a:r>
          </a:p>
          <a:p>
            <a:pPr marL="228600" indent="-228600" algn="l" defTabSz="457200">
              <a:lnSpc>
                <a:spcPct val="20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Operasyon süresi uzundur,</a:t>
            </a:r>
          </a:p>
          <a:p>
            <a:pPr marL="228600" indent="-228600" algn="l" defTabSz="457200">
              <a:lnSpc>
                <a:spcPct val="20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Deneyim gerektirir.</a:t>
            </a:r>
          </a:p>
        </p:txBody>
      </p:sp>
      <p:grpSp>
        <p:nvGrpSpPr>
          <p:cNvPr id="591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590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9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  <p:pic>
        <p:nvPicPr>
          <p:cNvPr id="592" name="Görüntü" descr="Görüntü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978" y="1503204"/>
            <a:ext cx="2004032" cy="2768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6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7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8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9" name="OTOLOG (ÖZDOKU)…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OTOLOG (ÖZDOKU)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 ile Rekonstrüksiyonun Seçenekleri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ile  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İLE REKONSTRÜKSİYON</a:t>
            </a:r>
          </a:p>
        </p:txBody>
      </p:sp>
      <p:pic>
        <p:nvPicPr>
          <p:cNvPr id="600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sp>
        <p:nvSpPr>
          <p:cNvPr id="601" name="latissimus dorsi kas-deri flebi…"/>
          <p:cNvSpPr/>
          <p:nvPr/>
        </p:nvSpPr>
        <p:spPr>
          <a:xfrm>
            <a:off x="2893900" y="2838600"/>
            <a:ext cx="8698088" cy="5029157"/>
          </a:xfrm>
          <a:prstGeom prst="roundRect">
            <a:avLst>
              <a:gd name="adj" fmla="val 14425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228600" indent="-228600" algn="l" defTabSz="457200">
              <a:lnSpc>
                <a:spcPct val="15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latissimus dorsi kas-deri flebi</a:t>
            </a:r>
          </a:p>
          <a:p>
            <a:pPr marL="228600" indent="-228600" algn="l" defTabSz="457200">
              <a:lnSpc>
                <a:spcPct val="15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pediküllü-serbest TRAM flep</a:t>
            </a:r>
          </a:p>
          <a:p>
            <a:pPr marL="228600" indent="-228600" algn="l" defTabSz="457200">
              <a:lnSpc>
                <a:spcPct val="15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DİEP flep </a:t>
            </a:r>
            <a:r>
              <a:rPr b="1" i="1" u="sng">
                <a:solidFill>
                  <a:srgbClr val="FFFB00"/>
                </a:solidFill>
              </a:rPr>
              <a:t>(ALTIN STANDART)</a:t>
            </a:r>
          </a:p>
          <a:p>
            <a:pPr marL="228600" indent="-228600" algn="l" defTabSz="457200">
              <a:lnSpc>
                <a:spcPct val="15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sGAP-iGAP flebi</a:t>
            </a:r>
          </a:p>
          <a:p>
            <a:pPr marL="228600" indent="-228600" algn="l" defTabSz="457200">
              <a:lnSpc>
                <a:spcPct val="15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profunda femoris perforatör flep</a:t>
            </a:r>
          </a:p>
        </p:txBody>
      </p:sp>
      <p:grpSp>
        <p:nvGrpSpPr>
          <p:cNvPr id="604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603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2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  <p:pic>
        <p:nvPicPr>
          <p:cNvPr id="605" name="Görüntü" descr="Görüntü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978" y="1503204"/>
            <a:ext cx="2004032" cy="2768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9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0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1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2" name="OTOLOG (ÖZDOKU) REKONSTRÜKSİYON…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OTOLOG (ÖZDOKU) REKONSTRÜKSİYON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Alt Abdominal Dokuların Kullanımı</a:t>
            </a:r>
          </a:p>
        </p:txBody>
      </p:sp>
      <p:pic>
        <p:nvPicPr>
          <p:cNvPr id="613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grpSp>
        <p:nvGrpSpPr>
          <p:cNvPr id="616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615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14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  <p:pic>
        <p:nvPicPr>
          <p:cNvPr id="617" name="Görüntü" descr="Görüntü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04648" y="2824335"/>
            <a:ext cx="3276592" cy="6111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" name="Meme Kanseri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Meme Kanseri</a:t>
            </a:r>
          </a:p>
        </p:txBody>
      </p:sp>
      <p:pic>
        <p:nvPicPr>
          <p:cNvPr id="161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sp>
        <p:nvSpPr>
          <p:cNvPr id="162" name="Her 8 kadından 1’inde…"/>
          <p:cNvSpPr/>
          <p:nvPr/>
        </p:nvSpPr>
        <p:spPr>
          <a:xfrm>
            <a:off x="2893900" y="2838600"/>
            <a:ext cx="8698088" cy="5029157"/>
          </a:xfrm>
          <a:prstGeom prst="roundRect">
            <a:avLst>
              <a:gd name="adj" fmla="val 14425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228600" indent="-228600" algn="l" defTabSz="45720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Her 8 kadından 1’inde</a:t>
            </a:r>
          </a:p>
          <a:p>
            <a:pPr marL="228600" indent="-228600" algn="l" defTabSz="45720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600" indent="-228600" algn="l" defTabSz="45720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Kadının </a:t>
            </a:r>
            <a:r>
              <a:rPr b="1" u="sng">
                <a:solidFill>
                  <a:srgbClr val="CD665F"/>
                </a:solidFill>
              </a:rPr>
              <a:t>en sık</a:t>
            </a:r>
            <a:r>
              <a:t> görülen 2.</a:t>
            </a:r>
            <a:r>
              <a:rPr>
                <a:solidFill>
                  <a:srgbClr val="D81E00"/>
                </a:solidFill>
              </a:rPr>
              <a:t> </a:t>
            </a:r>
            <a:r>
              <a:t>kanseri</a:t>
            </a:r>
          </a:p>
          <a:p>
            <a:pPr marL="228600" indent="-228600" algn="l" defTabSz="45720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600" indent="-228600" algn="l" defTabSz="45720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Her yıl 200.000 yeni olgu</a:t>
            </a:r>
          </a:p>
          <a:p>
            <a:pPr marL="228600" indent="-228600" algn="l" defTabSz="45720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600" indent="-228600" algn="l" defTabSz="45720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2020 yılında yeni tanı alanlar x 2</a:t>
            </a:r>
          </a:p>
        </p:txBody>
      </p:sp>
      <p:pic>
        <p:nvPicPr>
          <p:cNvPr id="163" name="Görüntü" descr="Görüntü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51651" y="5750315"/>
            <a:ext cx="2469532" cy="3095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1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2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3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4" name="OTOLOG (ÖZDOKU) REKONSTRÜKSİYON…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OTOLOG (ÖZDOKU) REKONSTRÜKSİYON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Alt Abdominal Dokuların Kullanımı</a:t>
            </a:r>
          </a:p>
        </p:txBody>
      </p:sp>
      <p:pic>
        <p:nvPicPr>
          <p:cNvPr id="625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grpSp>
        <p:nvGrpSpPr>
          <p:cNvPr id="628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627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6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  <p:sp>
        <p:nvSpPr>
          <p:cNvPr id="629" name="pediküllü-serbest TRAM flep…"/>
          <p:cNvSpPr/>
          <p:nvPr/>
        </p:nvSpPr>
        <p:spPr>
          <a:xfrm>
            <a:off x="2893900" y="2838600"/>
            <a:ext cx="8698088" cy="5029157"/>
          </a:xfrm>
          <a:prstGeom prst="roundRect">
            <a:avLst>
              <a:gd name="adj" fmla="val 14425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228600" indent="-228600" algn="l" defTabSz="457200">
              <a:lnSpc>
                <a:spcPct val="150000"/>
              </a:lnSpc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pediküllü-serbest TRAM flep</a:t>
            </a:r>
          </a:p>
          <a:p>
            <a:pPr marL="228600" indent="-228600" algn="l" defTabSz="457200">
              <a:lnSpc>
                <a:spcPct val="150000"/>
              </a:lnSpc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DİEP flep </a:t>
            </a:r>
            <a:r>
              <a:rPr b="1" i="1" u="sng">
                <a:solidFill>
                  <a:srgbClr val="FFFB00"/>
                </a:solidFill>
              </a:rPr>
              <a:t>(ALTIN STANDART)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3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4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5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6" name="OTOLOG (ÖZDOKU) REKONSTRÜKSİYON…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OTOLOG (ÖZDOKU) REKONSTRÜKSİYON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Karın Ön Duvarı</a:t>
            </a:r>
          </a:p>
        </p:txBody>
      </p:sp>
      <p:pic>
        <p:nvPicPr>
          <p:cNvPr id="637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grpSp>
        <p:nvGrpSpPr>
          <p:cNvPr id="640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639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38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  <p:pic>
        <p:nvPicPr>
          <p:cNvPr id="641" name="Görüntü" descr="Görüntü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9461" y="2385483"/>
            <a:ext cx="10895089" cy="5253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5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6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7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8" name="OTOLOG (ÖZDOKU) REKONSTRÜKSİYON…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OTOLOG (ÖZDOKU) REKONSTRÜKSİYON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Karın Ön Duvarı</a:t>
            </a:r>
          </a:p>
        </p:txBody>
      </p:sp>
      <p:pic>
        <p:nvPicPr>
          <p:cNvPr id="649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grpSp>
        <p:nvGrpSpPr>
          <p:cNvPr id="652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651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0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  <p:pic>
        <p:nvPicPr>
          <p:cNvPr id="653" name="Görüntü" descr="Görüntü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3279" y="2379379"/>
            <a:ext cx="11307271" cy="5401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7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8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9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0" name="OTOLOG (ÖZDOKU) REKONSTRÜKSİYON…"/>
          <p:cNvSpPr/>
          <p:nvPr/>
        </p:nvSpPr>
        <p:spPr>
          <a:xfrm>
            <a:off x="3302000" y="952500"/>
            <a:ext cx="7881888" cy="2239963"/>
          </a:xfrm>
          <a:prstGeom prst="roundRect">
            <a:avLst>
              <a:gd name="adj" fmla="val 8984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OTOLOG (ÖZDOKU) REKONSTRÜKSİYON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FF9300"/>
                </a:solidFill>
              </a:rPr>
              <a:t>T</a:t>
            </a:r>
            <a:r>
              <a:t>ransvers </a:t>
            </a:r>
            <a:r>
              <a:rPr>
                <a:solidFill>
                  <a:srgbClr val="FF9300"/>
                </a:solidFill>
              </a:rPr>
              <a:t>R</a:t>
            </a:r>
            <a:r>
              <a:t>ektus </a:t>
            </a:r>
            <a:r>
              <a:rPr>
                <a:solidFill>
                  <a:srgbClr val="FF9300"/>
                </a:solidFill>
              </a:rPr>
              <a:t>A</a:t>
            </a:r>
            <a:r>
              <a:t>bdominis </a:t>
            </a:r>
            <a:r>
              <a:rPr>
                <a:solidFill>
                  <a:srgbClr val="FF9300"/>
                </a:solidFill>
              </a:rPr>
              <a:t>K</a:t>
            </a:r>
            <a:r>
              <a:t>as-Deri Flebi (</a:t>
            </a:r>
            <a:r>
              <a:rPr>
                <a:solidFill>
                  <a:srgbClr val="FF9300"/>
                </a:solidFill>
              </a:rPr>
              <a:t>TRAM</a:t>
            </a:r>
            <a:r>
              <a:t>)</a:t>
            </a:r>
          </a:p>
        </p:txBody>
      </p:sp>
      <p:pic>
        <p:nvPicPr>
          <p:cNvPr id="661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grpSp>
        <p:nvGrpSpPr>
          <p:cNvPr id="664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663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62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  <p:pic>
        <p:nvPicPr>
          <p:cNvPr id="665" name="Görüntü" descr="Görüntü"/>
          <p:cNvPicPr>
            <a:picLocks noChangeAspect="1"/>
          </p:cNvPicPr>
          <p:nvPr/>
        </p:nvPicPr>
        <p:blipFill>
          <a:blip r:embed="rId7">
            <a:extLst/>
          </a:blip>
          <a:srcRect t="9576" b="9576"/>
          <a:stretch>
            <a:fillRect/>
          </a:stretch>
        </p:blipFill>
        <p:spPr>
          <a:xfrm>
            <a:off x="3540100" y="3177701"/>
            <a:ext cx="7405781" cy="6405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9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0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1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2" name="OTOLOG (ÖZDOKU) REKONSTRÜKSİYON…"/>
          <p:cNvSpPr/>
          <p:nvPr/>
        </p:nvSpPr>
        <p:spPr>
          <a:xfrm>
            <a:off x="3302000" y="952500"/>
            <a:ext cx="7881888" cy="2239963"/>
          </a:xfrm>
          <a:prstGeom prst="roundRect">
            <a:avLst>
              <a:gd name="adj" fmla="val 8984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OTOLOG (ÖZDOKU) REKONSTRÜKSİYON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FF9300"/>
                </a:solidFill>
              </a:rPr>
              <a:t>T</a:t>
            </a:r>
            <a:r>
              <a:t>ransvers </a:t>
            </a:r>
            <a:r>
              <a:rPr>
                <a:solidFill>
                  <a:srgbClr val="FF9300"/>
                </a:solidFill>
              </a:rPr>
              <a:t>R</a:t>
            </a:r>
            <a:r>
              <a:t>ektus </a:t>
            </a:r>
            <a:r>
              <a:rPr>
                <a:solidFill>
                  <a:srgbClr val="FF9300"/>
                </a:solidFill>
              </a:rPr>
              <a:t>A</a:t>
            </a:r>
            <a:r>
              <a:t>bdominis </a:t>
            </a:r>
            <a:r>
              <a:rPr>
                <a:solidFill>
                  <a:srgbClr val="FF9300"/>
                </a:solidFill>
              </a:rPr>
              <a:t>K</a:t>
            </a:r>
            <a:r>
              <a:t>as-Deri Flebi (</a:t>
            </a:r>
            <a:r>
              <a:rPr>
                <a:solidFill>
                  <a:srgbClr val="FF9300"/>
                </a:solidFill>
              </a:rPr>
              <a:t>TRAM</a:t>
            </a:r>
            <a:r>
              <a:t>)</a:t>
            </a:r>
          </a:p>
        </p:txBody>
      </p:sp>
      <p:pic>
        <p:nvPicPr>
          <p:cNvPr id="673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grpSp>
        <p:nvGrpSpPr>
          <p:cNvPr id="676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675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74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  <p:pic>
        <p:nvPicPr>
          <p:cNvPr id="677" name="Görüntü" descr="Görüntü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70943" y="3327400"/>
            <a:ext cx="9144001" cy="459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7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8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9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0" name="OTOLOG (ÖZDOKU) REKONSTRÜKSİYON…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OTOLOG (ÖZDOKU) REKONSTRÜKSİYON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Karın Ön Duvarı</a:t>
            </a:r>
          </a:p>
        </p:txBody>
      </p:sp>
      <p:pic>
        <p:nvPicPr>
          <p:cNvPr id="711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grpSp>
        <p:nvGrpSpPr>
          <p:cNvPr id="714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713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12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  <p:pic>
        <p:nvPicPr>
          <p:cNvPr id="715" name="Görüntü" descr="Görüntü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9461" y="2385483"/>
            <a:ext cx="10895089" cy="5253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9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0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1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2" name="OTOLOG (ÖZDOKU) REKONSTRÜKSİYON…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OTOLOG (ÖZDOKU) REKONSTRÜKSİYON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Karın Ön Duvarı</a:t>
            </a:r>
          </a:p>
        </p:txBody>
      </p:sp>
      <p:pic>
        <p:nvPicPr>
          <p:cNvPr id="723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grpSp>
        <p:nvGrpSpPr>
          <p:cNvPr id="726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725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24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  <p:pic>
        <p:nvPicPr>
          <p:cNvPr id="727" name="Görüntü" descr="Görüntü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3279" y="2379379"/>
            <a:ext cx="11307271" cy="5401242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Oval"/>
          <p:cNvSpPr/>
          <p:nvPr/>
        </p:nvSpPr>
        <p:spPr>
          <a:xfrm>
            <a:off x="5583237" y="4301380"/>
            <a:ext cx="6502401" cy="1421773"/>
          </a:xfrm>
          <a:prstGeom prst="ellipse">
            <a:avLst/>
          </a:prstGeom>
          <a:ln w="38100">
            <a:solidFill>
              <a:srgbClr val="FFF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887" name="ankara_tiplogo-150x150.jpg" descr="ankara_tiplogo-150x15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pic>
        <p:nvPicPr>
          <p:cNvPr id="888" name="Görüntü" descr="Görüntü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8865" y="3561407"/>
            <a:ext cx="12168344" cy="4383231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0" name="Meme Rekonstrüksiyonunda Hedef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Meme Rekonstrüksiyonunda Hedef</a:t>
            </a:r>
          </a:p>
        </p:txBody>
      </p:sp>
      <p:pic>
        <p:nvPicPr>
          <p:cNvPr id="171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sp>
        <p:nvSpPr>
          <p:cNvPr id="172" name="Dış protez kullanmadan, giyinik durumda görünümün düzgün olmak…"/>
          <p:cNvSpPr/>
          <p:nvPr/>
        </p:nvSpPr>
        <p:spPr>
          <a:xfrm>
            <a:off x="2893900" y="2838600"/>
            <a:ext cx="8698088" cy="5029157"/>
          </a:xfrm>
          <a:prstGeom prst="roundRect">
            <a:avLst>
              <a:gd name="adj" fmla="val 14425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228600" indent="-228600" algn="l" defTabSz="457200">
              <a:lnSpc>
                <a:spcPct val="200000"/>
              </a:lnSpc>
              <a:buSzPct val="100000"/>
              <a:buBlip>
                <a:blip r:embed="rId5"/>
              </a:buBlip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00025" indent="-200025" algn="l" defTabSz="457200">
              <a:lnSpc>
                <a:spcPct val="200000"/>
              </a:lnSpc>
              <a:buSzPct val="100000"/>
              <a:buBlip>
                <a:blip r:embed="rId5"/>
              </a:buBlip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Dış protez kullanmadan, giyinik durumda görünümün düzgün olmak</a:t>
            </a:r>
          </a:p>
          <a:p>
            <a:pPr marL="200025" indent="-200025" algn="l" defTabSz="457200">
              <a:lnSpc>
                <a:spcPct val="200000"/>
              </a:lnSpc>
              <a:buSzPct val="100000"/>
              <a:buBlip>
                <a:blip r:embed="rId5"/>
              </a:buBlip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  <a:r>
              <a:rPr>
                <a:solidFill>
                  <a:srgbClr val="FF2600"/>
                </a:solidFill>
              </a:rPr>
              <a:t>GÜNCEL HEDEF</a:t>
            </a:r>
          </a:p>
          <a:p>
            <a:pPr marL="200025" indent="-200025" algn="l" defTabSz="457200">
              <a:lnSpc>
                <a:spcPct val="200000"/>
              </a:lnSpc>
              <a:buSzPct val="100000"/>
              <a:buBlip>
                <a:blip r:embed="rId5"/>
              </a:buBlip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Boyut, kontür, pozisyon açısından </a:t>
            </a:r>
            <a:r>
              <a:rPr b="1"/>
              <a:t>diğer memeyle benzer simetriyi</a:t>
            </a:r>
            <a:r>
              <a:t> yakalamak</a:t>
            </a:r>
          </a:p>
        </p:txBody>
      </p:sp>
      <p:pic>
        <p:nvPicPr>
          <p:cNvPr id="173" name="Görüntü" descr="Görüntü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17333" y="4118718"/>
            <a:ext cx="1444017" cy="1922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0" name="Meme Rekonstrüksiyonu Kimlere Yapılmaz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r>
              <a:t>Meme Rekonstrüksiyonu</a:t>
            </a:r>
            <a:br/>
            <a:r>
              <a:rPr u="sng">
                <a:solidFill>
                  <a:srgbClr val="FF4C00"/>
                </a:solidFill>
              </a:rPr>
              <a:t>Kimlere Yapılmaz </a:t>
            </a:r>
          </a:p>
        </p:txBody>
      </p:sp>
      <p:pic>
        <p:nvPicPr>
          <p:cNvPr id="181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sp>
        <p:nvSpPr>
          <p:cNvPr id="182" name="Cerrahi olarak çıkarılamayan lokal tümörler…"/>
          <p:cNvSpPr/>
          <p:nvPr/>
        </p:nvSpPr>
        <p:spPr>
          <a:xfrm>
            <a:off x="2893900" y="2838600"/>
            <a:ext cx="8698088" cy="5029157"/>
          </a:xfrm>
          <a:prstGeom prst="roundRect">
            <a:avLst>
              <a:gd name="adj" fmla="val 14425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395111" indent="-395111" algn="l" defTabSz="457200">
              <a:buSzPct val="45000"/>
              <a:buBlip>
                <a:blip r:embed="rId5"/>
              </a:buBlip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Cerrahi olarak çıkarılamayan lokal tümörler</a:t>
            </a:r>
          </a:p>
          <a:p>
            <a:pPr marL="395111" indent="-395111" algn="l" defTabSz="457200">
              <a:buSzPct val="45000"/>
              <a:buBlip>
                <a:blip r:embed="rId5"/>
              </a:buBlip>
              <a:defRPr sz="3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95111" indent="-395111" algn="l" defTabSz="457200">
              <a:buSzPct val="45000"/>
              <a:buBlip>
                <a:blip r:embed="rId5"/>
              </a:buBlip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Hızlı gelişim gösteren sistemik hastalıklar</a:t>
            </a:r>
          </a:p>
          <a:p>
            <a:pPr marL="395111" indent="-395111" algn="l" defTabSz="457200">
              <a:buSzPct val="45000"/>
              <a:buBlip>
                <a:blip r:embed="rId5"/>
              </a:buBlip>
              <a:defRPr sz="3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95111" indent="-395111" algn="l" defTabSz="457200">
              <a:buSzPct val="45000"/>
              <a:buBlip>
                <a:blip r:embed="rId5"/>
              </a:buBlip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Ciddi ek hastalıklar</a:t>
            </a:r>
          </a:p>
          <a:p>
            <a:pPr marL="395111" indent="-395111" algn="l" defTabSz="457200">
              <a:buSzPct val="45000"/>
              <a:buBlip>
                <a:blip r:embed="rId5"/>
              </a:buBlip>
              <a:defRPr sz="3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95111" indent="-395111" algn="l" defTabSz="457200">
              <a:lnSpc>
                <a:spcPct val="200000"/>
              </a:lnSpc>
              <a:buSzPct val="45000"/>
              <a:buBlip>
                <a:blip r:embed="rId5"/>
              </a:buBlip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Psikolojik olarak uygun olmayan kişiler</a:t>
            </a:r>
          </a:p>
        </p:txBody>
      </p:sp>
      <p:grpSp>
        <p:nvGrpSpPr>
          <p:cNvPr id="185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184" name="Görüntü" descr="Görüntü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3" name="Görüntü" descr="Görüntü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Meme Rekonstrüksiyonu (Onarımı)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Meme Rekonstrüksiyonu (Onarımı)</a:t>
            </a:r>
          </a:p>
        </p:txBody>
      </p:sp>
      <p:pic>
        <p:nvPicPr>
          <p:cNvPr id="205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sp>
        <p:nvSpPr>
          <p:cNvPr id="206" name="Rekonstrüksiyonun zamanlaması…"/>
          <p:cNvSpPr/>
          <p:nvPr/>
        </p:nvSpPr>
        <p:spPr>
          <a:xfrm>
            <a:off x="2893900" y="2838600"/>
            <a:ext cx="8698088" cy="5029157"/>
          </a:xfrm>
          <a:prstGeom prst="roundRect">
            <a:avLst>
              <a:gd name="adj" fmla="val 14425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228600" indent="-228600" algn="l" defTabSz="457200">
              <a:lnSpc>
                <a:spcPct val="200000"/>
              </a:lnSpc>
              <a:buSzPct val="100000"/>
              <a:buBlip>
                <a:blip r:embed="rId5"/>
              </a:buBlip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00025" indent="-200025" algn="l" defTabSz="457200">
              <a:lnSpc>
                <a:spcPct val="200000"/>
              </a:lnSpc>
              <a:buSzPct val="100000"/>
              <a:buBlip>
                <a:blip r:embed="rId5"/>
              </a:buBlip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Rekonstrüksiyonun zamanlaması</a:t>
            </a:r>
          </a:p>
          <a:p>
            <a:pPr marL="342900" lvl="5" indent="800100" algn="l" defTabSz="457200">
              <a:lnSpc>
                <a:spcPct val="200000"/>
              </a:lnSpc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Eş zamanlı X Gecikmiş Estetik</a:t>
            </a:r>
          </a:p>
          <a:p>
            <a:pPr marL="200025" indent="-200025" algn="l" defTabSz="457200">
              <a:lnSpc>
                <a:spcPct val="200000"/>
              </a:lnSpc>
              <a:buSzPct val="100000"/>
              <a:buBlip>
                <a:blip r:embed="rId5"/>
              </a:buBlip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Rekonstrüksiyon türü</a:t>
            </a:r>
          </a:p>
          <a:p>
            <a:pPr marL="342900" lvl="5" indent="800100" algn="l" defTabSz="457200">
              <a:lnSpc>
                <a:spcPct val="200000"/>
              </a:lnSpc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Otolog dokular X implant</a:t>
            </a:r>
          </a:p>
        </p:txBody>
      </p:sp>
      <p:grpSp>
        <p:nvGrpSpPr>
          <p:cNvPr id="209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208" name="Görüntü" descr="Görüntü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7" name="Görüntü" descr="Görüntü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Meme Rekonstrüksiyonu (Onarımı)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Meme Rekonstrüksiyonu (Onarımı)</a:t>
            </a:r>
          </a:p>
        </p:txBody>
      </p:sp>
      <p:pic>
        <p:nvPicPr>
          <p:cNvPr id="217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sp>
        <p:nvSpPr>
          <p:cNvPr id="218" name="İMPLANT…"/>
          <p:cNvSpPr/>
          <p:nvPr/>
        </p:nvSpPr>
        <p:spPr>
          <a:xfrm>
            <a:off x="2893900" y="2838600"/>
            <a:ext cx="8698088" cy="5029157"/>
          </a:xfrm>
          <a:prstGeom prst="roundRect">
            <a:avLst>
              <a:gd name="adj" fmla="val 14425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İMPLANT </a:t>
            </a:r>
          </a:p>
          <a:p>
            <a:pPr defTabSz="457200">
              <a:lnSpc>
                <a:spcPct val="200000"/>
              </a:lnSpc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ile REKONSTRÜKSİYON</a:t>
            </a:r>
          </a:p>
        </p:txBody>
      </p:sp>
      <p:grpSp>
        <p:nvGrpSpPr>
          <p:cNvPr id="221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220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9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DOKU GENİŞLETİCİ VE İMPLANT…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DOKU GENİŞLETİCİ VE İMPLANT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 ile Rekonstrüksiyonun Avantajları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ile  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İLE REKONSTRÜKSİYON</a:t>
            </a:r>
          </a:p>
        </p:txBody>
      </p:sp>
      <p:pic>
        <p:nvPicPr>
          <p:cNvPr id="229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sp>
        <p:nvSpPr>
          <p:cNvPr id="230" name="Cerrahi işlemin basit olması,…"/>
          <p:cNvSpPr/>
          <p:nvPr/>
        </p:nvSpPr>
        <p:spPr>
          <a:xfrm>
            <a:off x="2893900" y="2838600"/>
            <a:ext cx="8698088" cy="5029157"/>
          </a:xfrm>
          <a:prstGeom prst="roundRect">
            <a:avLst>
              <a:gd name="adj" fmla="val 14425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228600" indent="-228600" algn="l" defTabSz="457200">
              <a:lnSpc>
                <a:spcPct val="15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Cerrahi işlemin basit olması,</a:t>
            </a:r>
          </a:p>
          <a:p>
            <a:pPr marL="228600" indent="-228600" algn="l" defTabSz="457200">
              <a:lnSpc>
                <a:spcPct val="15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Renk, doku, duyu bakımından benzer çevre dokuların kullanılması,</a:t>
            </a:r>
          </a:p>
          <a:p>
            <a:pPr marL="228600" indent="-228600" algn="l" defTabSz="457200">
              <a:lnSpc>
                <a:spcPct val="15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Donör saha morbiditesinin olmaması,</a:t>
            </a:r>
          </a:p>
          <a:p>
            <a:pPr marL="228600" indent="-228600" algn="l" defTabSz="457200">
              <a:lnSpc>
                <a:spcPct val="15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Minimal insizyonel skar,</a:t>
            </a:r>
          </a:p>
          <a:p>
            <a:pPr marL="228600" indent="-228600" algn="l" defTabSz="457200">
              <a:lnSpc>
                <a:spcPct val="15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Azalmış operasyon süresi, azalmış iyileşme süreci,</a:t>
            </a:r>
          </a:p>
        </p:txBody>
      </p:sp>
      <p:grpSp>
        <p:nvGrpSpPr>
          <p:cNvPr id="233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232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1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" name="DOKU GENİŞLETİCİ VE İMPLANT…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DOKU GENİŞLETİCİ VE İMPLANT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 ile Rekonstrüksiyonun Dezavantajları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ile  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İLE REKONSTRÜKSİYON</a:t>
            </a:r>
          </a:p>
        </p:txBody>
      </p:sp>
      <p:pic>
        <p:nvPicPr>
          <p:cNvPr id="241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sp>
        <p:nvSpPr>
          <p:cNvPr id="242" name="Görünüm daha az doğaldır,…"/>
          <p:cNvSpPr/>
          <p:nvPr/>
        </p:nvSpPr>
        <p:spPr>
          <a:xfrm>
            <a:off x="2893900" y="2838600"/>
            <a:ext cx="8698088" cy="5029157"/>
          </a:xfrm>
          <a:prstGeom prst="roundRect">
            <a:avLst>
              <a:gd name="adj" fmla="val 14425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228600" indent="-228600" algn="l" defTabSz="457200">
              <a:lnSpc>
                <a:spcPct val="15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Görünüm daha az doğaldır,</a:t>
            </a:r>
          </a:p>
          <a:p>
            <a:pPr marL="228600" indent="-228600" algn="l" defTabSz="457200">
              <a:lnSpc>
                <a:spcPct val="15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Kapsül oluşumu ve kontraktür,</a:t>
            </a:r>
          </a:p>
          <a:p>
            <a:pPr marL="228600" indent="-228600" algn="l" defTabSz="457200">
              <a:lnSpc>
                <a:spcPct val="15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Yabancı cisim reaksiyonu,</a:t>
            </a:r>
          </a:p>
          <a:p>
            <a:pPr marL="228600" indent="-228600" algn="l" defTabSz="457200">
              <a:lnSpc>
                <a:spcPct val="150000"/>
              </a:lnSpc>
              <a:buSzPct val="100000"/>
              <a:buAutoNum type="arabicPeriod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Hatalı üretilmiş olma riski.</a:t>
            </a:r>
          </a:p>
        </p:txBody>
      </p:sp>
      <p:grpSp>
        <p:nvGrpSpPr>
          <p:cNvPr id="245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244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3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logo-ss 2.png" descr="logo-s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195" y="7943563"/>
            <a:ext cx="3048001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Çizgi"/>
          <p:cNvSpPr/>
          <p:nvPr/>
        </p:nvSpPr>
        <p:spPr>
          <a:xfrm flipV="1">
            <a:off x="6231466" y="46058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Çizgi"/>
          <p:cNvSpPr/>
          <p:nvPr/>
        </p:nvSpPr>
        <p:spPr>
          <a:xfrm flipV="1">
            <a:off x="6299199" y="4673599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0" name="Metin"/>
          <p:cNvSpPr txBox="1"/>
          <p:nvPr/>
        </p:nvSpPr>
        <p:spPr>
          <a:xfrm>
            <a:off x="6144281" y="4792556"/>
            <a:ext cx="1122638" cy="574888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pPr defTabSz="825500">
              <a:defRPr sz="3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1" name="Çizgi"/>
          <p:cNvSpPr/>
          <p:nvPr/>
        </p:nvSpPr>
        <p:spPr>
          <a:xfrm flipV="1">
            <a:off x="6637866" y="5012266"/>
            <a:ext cx="677335" cy="67733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 defTabSz="8255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2" name="DOKU GENİŞLETİCİ VE İMPLANT…"/>
          <p:cNvSpPr/>
          <p:nvPr/>
        </p:nvSpPr>
        <p:spPr>
          <a:xfrm>
            <a:off x="3302000" y="952500"/>
            <a:ext cx="7881888" cy="1341587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DOKU GENİŞLETİCİ VE İMPLANT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Sık Kullanılan İmplant Tipleri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ile  </a:t>
            </a:r>
          </a:p>
          <a:p>
            <a:pPr defTabSz="457200">
              <a:lnSpc>
                <a:spcPct val="200000"/>
              </a:lnSpc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İLE REKONSTRÜKSİYON</a:t>
            </a:r>
          </a:p>
        </p:txBody>
      </p:sp>
      <p:pic>
        <p:nvPicPr>
          <p:cNvPr id="253" name="ankara_tiplogo-150x150.jpg" descr="ankara_tiplogo-150x1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63" y="108082"/>
            <a:ext cx="1016001" cy="10160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sp>
        <p:nvSpPr>
          <p:cNvPr id="254" name="1. Silikon implantlar,…"/>
          <p:cNvSpPr/>
          <p:nvPr/>
        </p:nvSpPr>
        <p:spPr>
          <a:xfrm>
            <a:off x="2893900" y="2838600"/>
            <a:ext cx="8698088" cy="5029157"/>
          </a:xfrm>
          <a:prstGeom prst="roundRect">
            <a:avLst>
              <a:gd name="adj" fmla="val 14425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342900" indent="-342900" algn="l" defTabSz="457200"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1. Silikon implantlar,</a:t>
            </a:r>
          </a:p>
          <a:p>
            <a:pPr marL="342900" indent="-342900" algn="l" defTabSz="457200"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342900" indent="-342900" algn="l" defTabSz="457200"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2. Ekspander (doku genişletici).</a:t>
            </a:r>
          </a:p>
          <a:p>
            <a:pPr marL="342900" indent="-342900" algn="l" defTabSz="457200"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257" name="Görüntü"/>
          <p:cNvGrpSpPr/>
          <p:nvPr/>
        </p:nvGrpSpPr>
        <p:grpSpPr>
          <a:xfrm>
            <a:off x="10130833" y="7002304"/>
            <a:ext cx="2683468" cy="2768344"/>
            <a:chOff x="0" y="0"/>
            <a:chExt cx="2683466" cy="2768342"/>
          </a:xfrm>
        </p:grpSpPr>
        <p:pic>
          <p:nvPicPr>
            <p:cNvPr id="256" name="Görüntü" descr="Görüntü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429467" cy="2438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5" name="Görüntü" descr="Görüntü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83467" cy="27683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488</Words>
  <Application>Microsoft Macintosh PowerPoint</Application>
  <PresentationFormat>Özel</PresentationFormat>
  <Paragraphs>120</Paragraphs>
  <Slides>27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34" baseType="lpstr">
      <vt:lpstr>Arial</vt:lpstr>
      <vt:lpstr>Consolas</vt:lpstr>
      <vt:lpstr>Gill Sans Light</vt:lpstr>
      <vt:lpstr>Helvetica</vt:lpstr>
      <vt:lpstr>Helvetica Light</vt:lpstr>
      <vt:lpstr>Helvetica Neue</vt:lpstr>
      <vt:lpstr>White</vt:lpstr>
      <vt:lpstr>meme rekonstrüksİyonu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meme rekonstrüksİyonu</dc:title>
  <cp:lastModifiedBy>Microsoft Office Kullanıcısı</cp:lastModifiedBy>
  <cp:revision>1</cp:revision>
  <dcterms:modified xsi:type="dcterms:W3CDTF">2018-05-02T09:01:57Z</dcterms:modified>
</cp:coreProperties>
</file>