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278" r:id="rId3"/>
    <p:sldId id="280" r:id="rId4"/>
    <p:sldId id="281" r:id="rId5"/>
    <p:sldId id="303" r:id="rId6"/>
    <p:sldId id="282" r:id="rId7"/>
    <p:sldId id="285" r:id="rId8"/>
    <p:sldId id="287"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755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E2A9A3B-39D4-44C9-81D1-FAC69EA3FFA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3822805-E8B8-4067-9912-06D10AC25EB2}"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E2A9A3B-39D4-44C9-81D1-FAC69EA3FFA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188640"/>
            <a:ext cx="7772400" cy="720080"/>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5076056" y="764704"/>
            <a:ext cx="3923928" cy="5328592"/>
          </a:xfrm>
        </p:spPr>
        <p:txBody>
          <a:bodyPr>
            <a:normAutofit fontScale="92500" lnSpcReduction="10000"/>
          </a:bodyPr>
          <a:lstStyle/>
          <a:p>
            <a:pPr>
              <a:buNone/>
            </a:pPr>
            <a:r>
              <a:rPr lang="tr-TR" sz="2400" dirty="0" smtClean="0">
                <a:latin typeface="Book Antiqua" pitchFamily="18" charset="0"/>
              </a:rPr>
              <a:t>	</a:t>
            </a:r>
            <a:r>
              <a:rPr lang="tr-TR" sz="2400" b="1" dirty="0" smtClean="0">
                <a:latin typeface="Book Antiqua" pitchFamily="18" charset="0"/>
              </a:rPr>
              <a:t>Standart Kuver Malzemeleri :</a:t>
            </a:r>
          </a:p>
          <a:p>
            <a:pPr algn="just">
              <a:buNone/>
            </a:pPr>
            <a:endParaRPr lang="tr-TR" sz="2400" dirty="0" smtClean="0">
              <a:latin typeface="Book Antiqua" pitchFamily="18" charset="0"/>
            </a:endParaRPr>
          </a:p>
          <a:p>
            <a:pPr algn="just"/>
            <a:r>
              <a:rPr lang="tr-TR" sz="2400" dirty="0" smtClean="0">
                <a:latin typeface="Book Antiqua" pitchFamily="18" charset="0"/>
              </a:rPr>
              <a:t> </a:t>
            </a:r>
            <a:r>
              <a:rPr lang="tr-TR" sz="2400" dirty="0" err="1" smtClean="0">
                <a:latin typeface="Book Antiqua" pitchFamily="18" charset="0"/>
              </a:rPr>
              <a:t>Molton</a:t>
            </a:r>
            <a:endParaRPr lang="tr-TR" sz="2400" dirty="0" smtClean="0">
              <a:latin typeface="Book Antiqua" pitchFamily="18" charset="0"/>
            </a:endParaRPr>
          </a:p>
          <a:p>
            <a:pPr algn="just"/>
            <a:r>
              <a:rPr lang="tr-TR" sz="2400" dirty="0" smtClean="0">
                <a:latin typeface="Book Antiqua" pitchFamily="18" charset="0"/>
              </a:rPr>
              <a:t> Masa örtüsü</a:t>
            </a:r>
          </a:p>
          <a:p>
            <a:pPr algn="just"/>
            <a:r>
              <a:rPr lang="tr-TR" sz="2400" dirty="0" smtClean="0">
                <a:latin typeface="Book Antiqua" pitchFamily="18" charset="0"/>
              </a:rPr>
              <a:t> Kapak örtü</a:t>
            </a:r>
          </a:p>
          <a:p>
            <a:pPr algn="just"/>
            <a:r>
              <a:rPr lang="tr-TR" sz="2400" dirty="0" smtClean="0">
                <a:latin typeface="Book Antiqua" pitchFamily="18" charset="0"/>
              </a:rPr>
              <a:t> Kuver tabağı</a:t>
            </a:r>
          </a:p>
          <a:p>
            <a:pPr algn="just"/>
            <a:r>
              <a:rPr lang="tr-TR" sz="2400" dirty="0" smtClean="0">
                <a:latin typeface="Book Antiqua" pitchFamily="18" charset="0"/>
              </a:rPr>
              <a:t> Peçete</a:t>
            </a:r>
          </a:p>
          <a:p>
            <a:pPr algn="just"/>
            <a:r>
              <a:rPr lang="tr-TR" sz="2400" dirty="0" smtClean="0">
                <a:latin typeface="Book Antiqua" pitchFamily="18" charset="0"/>
              </a:rPr>
              <a:t> Metal servis takımları;  çatal, kaşık ve bıçaklar</a:t>
            </a:r>
          </a:p>
          <a:p>
            <a:pPr algn="just"/>
            <a:r>
              <a:rPr lang="tr-TR" sz="2400" dirty="0" smtClean="0">
                <a:latin typeface="Book Antiqua" pitchFamily="18" charset="0"/>
              </a:rPr>
              <a:t> Ekmek tabağı ve tereyağı    bıçağı</a:t>
            </a:r>
          </a:p>
          <a:p>
            <a:pPr algn="just"/>
            <a:r>
              <a:rPr lang="tr-TR" sz="2400" dirty="0" smtClean="0">
                <a:latin typeface="Book Antiqua" pitchFamily="18" charset="0"/>
              </a:rPr>
              <a:t> Bardaklar</a:t>
            </a:r>
          </a:p>
          <a:p>
            <a:pPr algn="just"/>
            <a:r>
              <a:rPr lang="tr-TR" sz="2400" dirty="0" smtClean="0">
                <a:latin typeface="Book Antiqua" pitchFamily="18" charset="0"/>
              </a:rPr>
              <a:t> </a:t>
            </a:r>
            <a:r>
              <a:rPr lang="tr-TR" sz="2400" dirty="0" err="1" smtClean="0">
                <a:latin typeface="Book Antiqua" pitchFamily="18" charset="0"/>
              </a:rPr>
              <a:t>Menaj</a:t>
            </a:r>
            <a:endParaRPr lang="tr-TR" sz="2400" dirty="0">
              <a:latin typeface="Book Antiqua" pitchFamily="18" charset="0"/>
            </a:endParaRPr>
          </a:p>
        </p:txBody>
      </p:sp>
      <p:pic>
        <p:nvPicPr>
          <p:cNvPr id="15362" name="Picture 2" descr="C:\Users\fransız mutfağı\Desktop\resimler\9e86f6922248aa9d4c6467616a13ebe3.jpg"/>
          <p:cNvPicPr>
            <a:picLocks noChangeAspect="1" noChangeArrowheads="1"/>
          </p:cNvPicPr>
          <p:nvPr/>
        </p:nvPicPr>
        <p:blipFill>
          <a:blip r:embed="rId2" cstate="print"/>
          <a:srcRect/>
          <a:stretch>
            <a:fillRect/>
          </a:stretch>
        </p:blipFill>
        <p:spPr bwMode="auto">
          <a:xfrm>
            <a:off x="0" y="1556792"/>
            <a:ext cx="5039544" cy="405937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p:txBody>
          <a:bodyPr/>
          <a:lstStyle/>
          <a:p>
            <a:pPr algn="just">
              <a:buNone/>
            </a:pPr>
            <a:r>
              <a:rPr lang="tr-TR" sz="2400" dirty="0" smtClean="0">
                <a:latin typeface="Book Antiqua" pitchFamily="18" charset="0"/>
              </a:rPr>
              <a:t>	</a:t>
            </a:r>
            <a:r>
              <a:rPr lang="tr-TR" sz="2400" b="1" dirty="0" smtClean="0">
                <a:latin typeface="Book Antiqua" pitchFamily="18" charset="0"/>
              </a:rPr>
              <a:t>Kuver Çeşitleri:</a:t>
            </a:r>
          </a:p>
          <a:p>
            <a:pPr algn="just">
              <a:buNone/>
            </a:pPr>
            <a:r>
              <a:rPr lang="tr-TR" sz="2400" dirty="0" smtClean="0">
                <a:latin typeface="Book Antiqua" pitchFamily="18" charset="0"/>
              </a:rPr>
              <a:t>	Hazırlanış amaçlarına göre dört çeşit kuver bulunmaktadır:</a:t>
            </a:r>
          </a:p>
          <a:p>
            <a:pPr algn="just">
              <a:buNone/>
            </a:pPr>
            <a:endParaRPr lang="tr-TR" sz="2400" dirty="0" smtClean="0">
              <a:latin typeface="Book Antiqua" pitchFamily="18" charset="0"/>
            </a:endParaRPr>
          </a:p>
          <a:p>
            <a:pPr algn="just"/>
            <a:r>
              <a:rPr lang="tr-TR" sz="2400" dirty="0">
                <a:latin typeface="Book Antiqua" pitchFamily="18" charset="0"/>
              </a:rPr>
              <a:t>1</a:t>
            </a:r>
            <a:r>
              <a:rPr lang="tr-TR" sz="2400" dirty="0" smtClean="0">
                <a:latin typeface="Book Antiqua" pitchFamily="18" charset="0"/>
              </a:rPr>
              <a:t>) Tabldot (</a:t>
            </a:r>
            <a:r>
              <a:rPr lang="tr-TR" sz="2400" dirty="0" err="1" smtClean="0">
                <a:latin typeface="Book Antiqua" pitchFamily="18" charset="0"/>
              </a:rPr>
              <a:t>Table</a:t>
            </a:r>
            <a:r>
              <a:rPr lang="tr-TR" sz="2400" dirty="0" smtClean="0">
                <a:latin typeface="Book Antiqua" pitchFamily="18" charset="0"/>
              </a:rPr>
              <a:t> de </a:t>
            </a:r>
            <a:r>
              <a:rPr lang="tr-TR" sz="2400" dirty="0" err="1" smtClean="0">
                <a:latin typeface="Book Antiqua" pitchFamily="18" charset="0"/>
              </a:rPr>
              <a:t>hote</a:t>
            </a:r>
            <a:r>
              <a:rPr lang="tr-TR" sz="2400" dirty="0" smtClean="0">
                <a:latin typeface="Book Antiqua" pitchFamily="18" charset="0"/>
              </a:rPr>
              <a:t> ) kuver</a:t>
            </a:r>
          </a:p>
          <a:p>
            <a:pPr algn="just"/>
            <a:r>
              <a:rPr lang="tr-TR" sz="2400" dirty="0">
                <a:latin typeface="Book Antiqua" pitchFamily="18" charset="0"/>
              </a:rPr>
              <a:t>2</a:t>
            </a:r>
            <a:r>
              <a:rPr lang="tr-TR" sz="2400" dirty="0" smtClean="0">
                <a:latin typeface="Book Antiqua" pitchFamily="18" charset="0"/>
              </a:rPr>
              <a:t>) Alakart (</a:t>
            </a:r>
            <a:r>
              <a:rPr lang="tr-TR" sz="2400" dirty="0" err="1" smtClean="0">
                <a:latin typeface="Book Antiqua" pitchFamily="18" charset="0"/>
              </a:rPr>
              <a:t>A’la</a:t>
            </a:r>
            <a:r>
              <a:rPr lang="tr-TR" sz="2400" dirty="0" smtClean="0">
                <a:latin typeface="Book Antiqua" pitchFamily="18" charset="0"/>
              </a:rPr>
              <a:t> </a:t>
            </a:r>
            <a:r>
              <a:rPr lang="tr-TR" sz="2400" dirty="0" err="1" smtClean="0">
                <a:latin typeface="Book Antiqua" pitchFamily="18" charset="0"/>
              </a:rPr>
              <a:t>Carte</a:t>
            </a:r>
            <a:r>
              <a:rPr lang="tr-TR" sz="2400" dirty="0" smtClean="0">
                <a:latin typeface="Book Antiqua" pitchFamily="18" charset="0"/>
              </a:rPr>
              <a:t>) kuver</a:t>
            </a:r>
          </a:p>
          <a:p>
            <a:pPr algn="just"/>
            <a:r>
              <a:rPr lang="tr-TR" sz="2400" dirty="0">
                <a:latin typeface="Book Antiqua" pitchFamily="18" charset="0"/>
              </a:rPr>
              <a:t>3</a:t>
            </a:r>
            <a:r>
              <a:rPr lang="tr-TR" sz="2400" dirty="0" smtClean="0">
                <a:latin typeface="Book Antiqua" pitchFamily="18" charset="0"/>
              </a:rPr>
              <a:t>) Açık büfe kuveri</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490066"/>
          </a:xfrm>
        </p:spPr>
        <p:txBody>
          <a:bodyPr>
            <a:normAutofit fontScale="90000"/>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107504" y="1447800"/>
            <a:ext cx="8892480" cy="5149552"/>
          </a:xfrm>
        </p:spPr>
        <p:txBody>
          <a:bodyPr>
            <a:normAutofit/>
          </a:bodyPr>
          <a:lstStyle/>
          <a:p>
            <a:pPr algn="just">
              <a:buNone/>
            </a:pPr>
            <a:r>
              <a:rPr lang="tr-TR" sz="2400" dirty="0" smtClean="0">
                <a:latin typeface="Book Antiqua" pitchFamily="18" charset="0"/>
              </a:rPr>
              <a:t>	</a:t>
            </a:r>
            <a:r>
              <a:rPr lang="en-US" sz="2400" b="1" dirty="0" err="1" smtClean="0">
                <a:latin typeface="Book Antiqua" pitchFamily="18" charset="0"/>
              </a:rPr>
              <a:t>Tabldot</a:t>
            </a:r>
            <a:r>
              <a:rPr lang="en-US" sz="2400" b="1" dirty="0" smtClean="0">
                <a:latin typeface="Book Antiqua" pitchFamily="18" charset="0"/>
              </a:rPr>
              <a:t> </a:t>
            </a:r>
            <a:r>
              <a:rPr lang="en-US" sz="2400" b="1" dirty="0" err="1" smtClean="0">
                <a:latin typeface="Book Antiqua" pitchFamily="18" charset="0"/>
              </a:rPr>
              <a:t>Kuver</a:t>
            </a:r>
            <a:r>
              <a:rPr lang="en-US" sz="2400" b="1" dirty="0" smtClean="0">
                <a:latin typeface="Book Antiqua" pitchFamily="18" charset="0"/>
              </a:rPr>
              <a:t> ( Table D’ </a:t>
            </a:r>
            <a:r>
              <a:rPr lang="en-US" sz="2400" b="1" dirty="0" err="1" smtClean="0">
                <a:latin typeface="Book Antiqua" pitchFamily="18" charset="0"/>
              </a:rPr>
              <a:t>Hote</a:t>
            </a:r>
            <a:r>
              <a:rPr lang="en-US" sz="2400" b="1" dirty="0" smtClean="0">
                <a:latin typeface="Book Antiqua" pitchFamily="18" charset="0"/>
              </a:rPr>
              <a:t> ):</a:t>
            </a:r>
            <a:endParaRPr lang="tr-TR" sz="2400" b="1" dirty="0" smtClean="0">
              <a:latin typeface="Book Antiqua" pitchFamily="18" charset="0"/>
            </a:endParaRPr>
          </a:p>
          <a:p>
            <a:pPr algn="just"/>
            <a:r>
              <a:rPr lang="tr-TR" sz="2400" dirty="0" smtClean="0">
                <a:latin typeface="Book Antiqua" pitchFamily="18" charset="0"/>
              </a:rPr>
              <a:t>Menüsü önceden belli olan yemekleri yiyebilmek için gerekli olan masa üstü servis takımlarının kullanım sırası ve kolaylığına göre yerleştirilmesine tabldot kuver denir. Bir öğünde servis edilen tabldot mönüleri genel olarak başlangıç yemeği, ana yemek ve salata, tatlı veya meyveden oluşur. Tabldot kuverde mönü bilindiği için kuver önceden masaya yerleştirilir. Önemli olan mönüde bulunan yiyecek ve içeceklerin yenilmesinde, kullanılacak tüm masa üstü takımların eksiksiz konulmasıdır. Masaya yerleştirilecek takımların eksik veya fazla olması servis sırasında sorunlara neden olur.</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179512" y="1447800"/>
            <a:ext cx="8507288" cy="5221560"/>
          </a:xfrm>
        </p:spPr>
        <p:txBody>
          <a:bodyPr>
            <a:normAutofit/>
          </a:bodyPr>
          <a:lstStyle/>
          <a:p>
            <a:pPr algn="just">
              <a:buNone/>
            </a:pPr>
            <a:r>
              <a:rPr lang="tr-TR" sz="2400" dirty="0" smtClean="0">
                <a:latin typeface="Book Antiqua" pitchFamily="18" charset="0"/>
              </a:rPr>
              <a:t>	</a:t>
            </a:r>
            <a:r>
              <a:rPr lang="tr-TR" sz="2400" b="1" dirty="0" smtClean="0">
                <a:latin typeface="Book Antiqua" pitchFamily="18" charset="0"/>
              </a:rPr>
              <a:t>Alakart (</a:t>
            </a:r>
            <a:r>
              <a:rPr lang="tr-TR" sz="2400" b="1" dirty="0" err="1" smtClean="0">
                <a:latin typeface="Book Antiqua" pitchFamily="18" charset="0"/>
              </a:rPr>
              <a:t>A’la</a:t>
            </a:r>
            <a:r>
              <a:rPr lang="tr-TR" sz="2400" b="1" dirty="0" smtClean="0">
                <a:latin typeface="Book Antiqua" pitchFamily="18" charset="0"/>
              </a:rPr>
              <a:t> </a:t>
            </a:r>
            <a:r>
              <a:rPr lang="tr-TR" sz="2400" b="1" dirty="0" err="1" smtClean="0">
                <a:latin typeface="Book Antiqua" pitchFamily="18" charset="0"/>
              </a:rPr>
              <a:t>Carte</a:t>
            </a:r>
            <a:r>
              <a:rPr lang="tr-TR" sz="2400" b="1" dirty="0" smtClean="0">
                <a:latin typeface="Book Antiqua" pitchFamily="18" charset="0"/>
              </a:rPr>
              <a:t> ) Kuver :</a:t>
            </a:r>
          </a:p>
          <a:p>
            <a:pPr algn="just"/>
            <a:endParaRPr lang="tr-TR" sz="2400" dirty="0" smtClean="0">
              <a:latin typeface="Book Antiqua" pitchFamily="18" charset="0"/>
            </a:endParaRPr>
          </a:p>
          <a:p>
            <a:pPr algn="just"/>
            <a:r>
              <a:rPr lang="tr-TR" sz="2400" dirty="0" smtClean="0">
                <a:latin typeface="Book Antiqua" pitchFamily="18" charset="0"/>
              </a:rPr>
              <a:t>Menüsü önceden belli olmayan, misafirden sipariş alındıktan sonra hazırlanan yemekleri yiyebilmek için gerekli olan masa üstü servis takımlarının kullanım sırası ve kolaylığına göre yerleştirilmesine alakart kuver denir. Alakart sistem misafirlerin yiyecek ve içecek siparişlerini kendilerine sunulan menü kartından seçmelerine dayalı bir servis sistemidir. Alakart serviste, tatlılar için ana yemekten sonra ikinci defa sipariş alınır. Tatlı ve kahve siparişleri için gerekli olan servis takımı, ana yemek servisinden sonra masaya ilave edilir.</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130622"/>
            <a:ext cx="7772400" cy="562074"/>
          </a:xfrm>
        </p:spPr>
        <p:txBody>
          <a:bodyPr>
            <a:normAutofit fontScale="90000"/>
          </a:bodyPr>
          <a:lstStyle/>
          <a:p>
            <a:r>
              <a:rPr lang="tr-TR" sz="2800" dirty="0" smtClean="0"/>
              <a:t>KUVER AÇMA</a:t>
            </a:r>
            <a:endParaRPr lang="tr-TR" sz="2800" dirty="0"/>
          </a:p>
        </p:txBody>
      </p:sp>
      <p:sp>
        <p:nvSpPr>
          <p:cNvPr id="7" name="6 İçerik Yer Tutucusu"/>
          <p:cNvSpPr>
            <a:spLocks noGrp="1"/>
          </p:cNvSpPr>
          <p:nvPr>
            <p:ph sz="quarter" idx="1"/>
          </p:nvPr>
        </p:nvSpPr>
        <p:spPr>
          <a:xfrm>
            <a:off x="467544" y="764704"/>
            <a:ext cx="7272808" cy="6093296"/>
          </a:xfrm>
        </p:spPr>
        <p:txBody>
          <a:bodyPr>
            <a:normAutofit fontScale="92500" lnSpcReduction="10000"/>
          </a:bodyPr>
          <a:lstStyle/>
          <a:p>
            <a:pPr>
              <a:buNone/>
            </a:pPr>
            <a:r>
              <a:rPr lang="tr-TR" sz="2800" dirty="0" smtClean="0">
                <a:latin typeface="Book Antiqua" pitchFamily="18" charset="0"/>
              </a:rPr>
              <a:t>	Servis öncesi alakart kuverde, şunlar bulunur:</a:t>
            </a:r>
          </a:p>
          <a:p>
            <a:pPr>
              <a:buNone/>
            </a:pPr>
            <a:endParaRPr lang="tr-TR" sz="2800" dirty="0" smtClean="0">
              <a:latin typeface="Book Antiqua" pitchFamily="18" charset="0"/>
            </a:endParaRPr>
          </a:p>
          <a:p>
            <a:pPr algn="just"/>
            <a:r>
              <a:rPr lang="tr-TR" sz="2800" dirty="0" err="1" smtClean="0">
                <a:latin typeface="Book Antiqua" pitchFamily="18" charset="0"/>
              </a:rPr>
              <a:t>Molton</a:t>
            </a:r>
            <a:endParaRPr lang="tr-TR" sz="2800" dirty="0" smtClean="0">
              <a:latin typeface="Book Antiqua" pitchFamily="18" charset="0"/>
            </a:endParaRPr>
          </a:p>
          <a:p>
            <a:pPr algn="just"/>
            <a:r>
              <a:rPr lang="tr-TR" sz="2800" dirty="0" smtClean="0">
                <a:latin typeface="Book Antiqua" pitchFamily="18" charset="0"/>
              </a:rPr>
              <a:t>Masa örtüsü</a:t>
            </a:r>
          </a:p>
          <a:p>
            <a:pPr algn="just"/>
            <a:r>
              <a:rPr lang="tr-TR" sz="2800" dirty="0" smtClean="0">
                <a:latin typeface="Book Antiqua" pitchFamily="18" charset="0"/>
              </a:rPr>
              <a:t>Kapak örtü</a:t>
            </a:r>
          </a:p>
          <a:p>
            <a:pPr algn="just"/>
            <a:r>
              <a:rPr lang="tr-TR" sz="2800" dirty="0" smtClean="0">
                <a:latin typeface="Book Antiqua" pitchFamily="18" charset="0"/>
              </a:rPr>
              <a:t> Servis tabağı</a:t>
            </a:r>
          </a:p>
          <a:p>
            <a:pPr algn="just"/>
            <a:r>
              <a:rPr lang="tr-TR" sz="2800" dirty="0" smtClean="0">
                <a:latin typeface="Book Antiqua" pitchFamily="18" charset="0"/>
              </a:rPr>
              <a:t>Peçete</a:t>
            </a:r>
          </a:p>
          <a:p>
            <a:pPr algn="just"/>
            <a:r>
              <a:rPr lang="tr-TR" sz="2800" dirty="0" smtClean="0">
                <a:latin typeface="Book Antiqua" pitchFamily="18" charset="0"/>
              </a:rPr>
              <a:t>Ana yemek bıçağı</a:t>
            </a:r>
          </a:p>
          <a:p>
            <a:pPr algn="just"/>
            <a:r>
              <a:rPr lang="tr-TR" sz="2800" dirty="0" smtClean="0">
                <a:latin typeface="Book Antiqua" pitchFamily="18" charset="0"/>
              </a:rPr>
              <a:t>Ana yemek çatalı</a:t>
            </a:r>
          </a:p>
          <a:p>
            <a:pPr algn="just"/>
            <a:r>
              <a:rPr lang="tr-TR" sz="2800" dirty="0" smtClean="0">
                <a:latin typeface="Book Antiqua" pitchFamily="18" charset="0"/>
              </a:rPr>
              <a:t>Ekmek tabağı</a:t>
            </a:r>
          </a:p>
          <a:p>
            <a:pPr algn="just"/>
            <a:r>
              <a:rPr lang="tr-TR" sz="2800" dirty="0" smtClean="0">
                <a:latin typeface="Book Antiqua" pitchFamily="18" charset="0"/>
              </a:rPr>
              <a:t>Tereyağı bıçağı</a:t>
            </a:r>
          </a:p>
          <a:p>
            <a:pPr algn="just"/>
            <a:r>
              <a:rPr lang="tr-TR" sz="2800" dirty="0" smtClean="0">
                <a:latin typeface="Book Antiqua" pitchFamily="18" charset="0"/>
              </a:rPr>
              <a:t> Su ve şarap bardağı konur.</a:t>
            </a:r>
          </a:p>
          <a:p>
            <a:pPr algn="just"/>
            <a:r>
              <a:rPr lang="tr-TR" sz="2800" dirty="0" err="1" smtClean="0">
                <a:latin typeface="Book Antiqua" pitchFamily="18" charset="0"/>
              </a:rPr>
              <a:t>Menaj</a:t>
            </a:r>
            <a:endParaRPr lang="tr-TR" sz="2800" dirty="0" smtClean="0">
              <a:latin typeface="Book Antiqua" pitchFamily="18" charset="0"/>
            </a:endParaRP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28662" y="0"/>
            <a:ext cx="7772400" cy="706090"/>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179512" y="1000108"/>
            <a:ext cx="8507288" cy="5669252"/>
          </a:xfrm>
        </p:spPr>
        <p:txBody>
          <a:bodyPr>
            <a:normAutofit fontScale="92500" lnSpcReduction="20000"/>
          </a:bodyPr>
          <a:lstStyle/>
          <a:p>
            <a:pPr algn="just"/>
            <a:r>
              <a:rPr lang="tr-TR" sz="2400" dirty="0" smtClean="0">
                <a:latin typeface="Book Antiqua" pitchFamily="18" charset="0"/>
              </a:rPr>
              <a:t>Alakart serviste konuğun yiyecek ve içecek isteği, yemek sonuna kadar kademe kademe öğrenilir. Bu nedenle her kademede siparişe göre kuver hazırlamak gerekir. Ancak servis sırasında sıkışıklığı önlemek, konuğa salonun hazır olduğunu göstermek ve personele zaman kazandırmak için servisten önce kuverleri hazırlamak gerekir.</a:t>
            </a:r>
          </a:p>
          <a:p>
            <a:pPr algn="just"/>
            <a:endParaRPr lang="tr-TR" sz="2400" dirty="0" smtClean="0">
              <a:latin typeface="Book Antiqua" pitchFamily="18" charset="0"/>
            </a:endParaRPr>
          </a:p>
          <a:p>
            <a:pPr algn="just"/>
            <a:r>
              <a:rPr lang="tr-TR" sz="2400" dirty="0" smtClean="0">
                <a:latin typeface="Book Antiqua" pitchFamily="18" charset="0"/>
              </a:rPr>
              <a:t>Bu kuver, sadece ana yemek için gerekli olan servis hazırlığıdır. Siparişi alınan diğer yemeklerin servis takımları ilaveler yapılarak kuver tamamlanır. Restoranda içki servisi de yapılıyorsa daha önceki tecrübeler göz önünde bulundurularak en çok tercih edilen içkiye uygun bardaklarda kuvere yerleştirilir. Bu bardaklar su ve şarap bardaklarıdır.</a:t>
            </a:r>
          </a:p>
          <a:p>
            <a:pPr algn="just"/>
            <a:endParaRPr lang="tr-TR" sz="2400" dirty="0" smtClean="0">
              <a:latin typeface="Book Antiqua" pitchFamily="18" charset="0"/>
            </a:endParaRPr>
          </a:p>
          <a:p>
            <a:pPr algn="just"/>
            <a:r>
              <a:rPr lang="tr-TR" sz="2400" dirty="0" smtClean="0">
                <a:latin typeface="Book Antiqua" pitchFamily="18" charset="0"/>
              </a:rPr>
              <a:t>Siparişler mutfak ve barda hazırlanırken servis elemanı bu siparişler doğrultusunda kuverde gerekli ekleme veya çıkarmaları yapar. Sipariş alma, kuveri tamamlama ve istenilen yiyecek ve içeceklerin servisi yemek süresince tekrarlanır.</a:t>
            </a:r>
          </a:p>
          <a:p>
            <a:pPr algn="just"/>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706090"/>
          </a:xfrm>
        </p:spPr>
        <p:txBody>
          <a:bodyPr>
            <a:normAutofit/>
          </a:bodyPr>
          <a:lstStyle/>
          <a:p>
            <a:pPr algn="just"/>
            <a:r>
              <a:rPr lang="tr-TR" sz="2400" dirty="0" smtClean="0">
                <a:latin typeface="Book Antiqua" pitchFamily="18" charset="0"/>
              </a:rPr>
              <a:t>KUVER AÇMA</a:t>
            </a:r>
            <a:endParaRPr lang="tr-TR" sz="2400" dirty="0">
              <a:latin typeface="Book Antiqua" pitchFamily="18" charset="0"/>
            </a:endParaRPr>
          </a:p>
        </p:txBody>
      </p:sp>
      <p:sp>
        <p:nvSpPr>
          <p:cNvPr id="3" name="2 İçerik Yer Tutucusu"/>
          <p:cNvSpPr>
            <a:spLocks noGrp="1"/>
          </p:cNvSpPr>
          <p:nvPr>
            <p:ph sz="quarter" idx="1"/>
          </p:nvPr>
        </p:nvSpPr>
        <p:spPr>
          <a:xfrm>
            <a:off x="539552" y="1340768"/>
            <a:ext cx="8147248" cy="5544616"/>
          </a:xfrm>
        </p:spPr>
        <p:txBody>
          <a:bodyPr>
            <a:normAutofit/>
          </a:bodyPr>
          <a:lstStyle/>
          <a:p>
            <a:pPr algn="just">
              <a:buNone/>
            </a:pPr>
            <a:r>
              <a:rPr lang="tr-TR" sz="2400" dirty="0" smtClean="0">
                <a:latin typeface="Book Antiqua" pitchFamily="18" charset="0"/>
              </a:rPr>
              <a:t>	</a:t>
            </a:r>
            <a:r>
              <a:rPr lang="tr-TR" sz="2400" b="1" dirty="0" smtClean="0">
                <a:latin typeface="Book Antiqua" pitchFamily="18" charset="0"/>
              </a:rPr>
              <a:t>Açık Büfe Kuveri:</a:t>
            </a:r>
          </a:p>
          <a:p>
            <a:pPr algn="just">
              <a:buNone/>
            </a:pPr>
            <a:endParaRPr lang="tr-TR" sz="2400" dirty="0" smtClean="0">
              <a:latin typeface="Book Antiqua" pitchFamily="18" charset="0"/>
            </a:endParaRPr>
          </a:p>
          <a:p>
            <a:pPr algn="just">
              <a:buNone/>
            </a:pPr>
            <a:r>
              <a:rPr lang="tr-TR" sz="2400" dirty="0" smtClean="0">
                <a:latin typeface="Book Antiqua" pitchFamily="18" charset="0"/>
              </a:rPr>
              <a:t> </a:t>
            </a:r>
          </a:p>
          <a:p>
            <a:pPr algn="just">
              <a:buNone/>
            </a:pPr>
            <a:r>
              <a:rPr lang="tr-TR" sz="2400" dirty="0" smtClean="0">
                <a:latin typeface="Book Antiqua" pitchFamily="18" charset="0"/>
              </a:rPr>
              <a:t> 	Misafirlerin açık büfe servisi yapılan restoranlarda yemeklerini yemeleri için hazırlanan kuver çeşididir. Misafir salona gelmeden kuver hazırlandığı için fazla sayıda takım gerektirir. Açık büfe kuverinde her misafirin ordövr, çorba, ana yemek, tatlı ve meyve yiyeceği düşünülerek hareket edilir. </a:t>
            </a:r>
            <a:endParaRPr lang="tr-TR" sz="2400" dirty="0">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88640"/>
            <a:ext cx="7772400" cy="576064"/>
          </a:xfrm>
        </p:spPr>
        <p:txBody>
          <a:bodyPr>
            <a:normAutofit/>
          </a:bodyPr>
          <a:lstStyle/>
          <a:p>
            <a:r>
              <a:rPr lang="tr-TR" sz="2800" dirty="0" smtClean="0">
                <a:latin typeface="Book Antiqua" pitchFamily="18" charset="0"/>
              </a:rPr>
              <a:t>KUVER AÇMA</a:t>
            </a:r>
            <a:endParaRPr lang="tr-TR" sz="2800" dirty="0"/>
          </a:p>
        </p:txBody>
      </p:sp>
      <p:sp>
        <p:nvSpPr>
          <p:cNvPr id="3" name="2 İçerik Yer Tutucusu"/>
          <p:cNvSpPr>
            <a:spLocks noGrp="1"/>
          </p:cNvSpPr>
          <p:nvPr>
            <p:ph sz="quarter" idx="1"/>
          </p:nvPr>
        </p:nvSpPr>
        <p:spPr>
          <a:xfrm>
            <a:off x="0" y="980728"/>
            <a:ext cx="8964488" cy="5877272"/>
          </a:xfrm>
        </p:spPr>
        <p:txBody>
          <a:bodyPr>
            <a:normAutofit fontScale="85000" lnSpcReduction="20000"/>
          </a:bodyPr>
          <a:lstStyle/>
          <a:p>
            <a:r>
              <a:rPr lang="tr-TR" b="1" dirty="0" smtClean="0">
                <a:latin typeface="Book Antiqua" pitchFamily="18" charset="0"/>
              </a:rPr>
              <a:t>Tabakların Kuvere Yerleştirilmesi:</a:t>
            </a:r>
          </a:p>
          <a:p>
            <a:endParaRPr lang="tr-TR" b="1"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Kuver tabağı, tüm servis takımlarının ve kuver yerinin belirlenmesinde en önemli unsurdur. Kuver tabağı sandalye arkalığının orta hizasına, konuğun tam önünde olacak şekilde konur. Kuver tabağı masaya konurken masa kenarından bir parmak (yaklaşık 2 cm) içeride olacak şekilde yerleştirilir. Masada karşılık gelen kuverin tabakları da ilk konan tabağa simetrik gelecek şekilde yerleştirilir</a:t>
            </a:r>
            <a:endParaRPr lang="tr-TR" b="1" dirty="0" smtClean="0">
              <a:latin typeface="Book Antiqua" pitchFamily="18" charset="0"/>
            </a:endParaRPr>
          </a:p>
          <a:p>
            <a:endParaRPr lang="tr-TR" b="1" dirty="0" smtClean="0"/>
          </a:p>
          <a:p>
            <a:endParaRPr lang="tr-TR" b="1" dirty="0" smtClean="0"/>
          </a:p>
          <a:p>
            <a:endParaRPr lang="tr-TR" dirty="0"/>
          </a:p>
        </p:txBody>
      </p:sp>
      <p:pic>
        <p:nvPicPr>
          <p:cNvPr id="18436" name="Picture 4" descr="C:\Users\fransız mutfağı\Desktop\resimler\Formal_Place_Setting.jpg"/>
          <p:cNvPicPr>
            <a:picLocks noChangeAspect="1" noChangeArrowheads="1"/>
          </p:cNvPicPr>
          <p:nvPr/>
        </p:nvPicPr>
        <p:blipFill>
          <a:blip r:embed="rId2" cstate="print"/>
          <a:srcRect/>
          <a:stretch>
            <a:fillRect/>
          </a:stretch>
        </p:blipFill>
        <p:spPr bwMode="auto">
          <a:xfrm>
            <a:off x="1008112" y="1409456"/>
            <a:ext cx="5796136" cy="324368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619</TotalTime>
  <Words>209</Words>
  <Application>Microsoft Office PowerPoint</Application>
  <PresentationFormat>Ekran Gösterisi (4:3)</PresentationFormat>
  <Paragraphs>65</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Book Antiqua</vt:lpstr>
      <vt:lpstr>Franklin Gothic Book</vt:lpstr>
      <vt:lpstr>Perpetua</vt:lpstr>
      <vt:lpstr>Wingdings 2</vt:lpstr>
      <vt:lpstr>Hisse Senedi</vt:lpstr>
      <vt:lpstr>KUVER AÇMA</vt:lpstr>
      <vt:lpstr>KUVER AÇMA</vt:lpstr>
      <vt:lpstr>KUVER AÇMA</vt:lpstr>
      <vt:lpstr>KUVER AÇMA</vt:lpstr>
      <vt:lpstr>KUVER AÇMA</vt:lpstr>
      <vt:lpstr>KUVER AÇMA</vt:lpstr>
      <vt:lpstr>KUVER AÇMA</vt:lpstr>
      <vt:lpstr>KUVER AÇMA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104</cp:revision>
  <dcterms:created xsi:type="dcterms:W3CDTF">2015-09-25T09:58:42Z</dcterms:created>
  <dcterms:modified xsi:type="dcterms:W3CDTF">2017-10-29T10:02:49Z</dcterms:modified>
</cp:coreProperties>
</file>