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85D67-CB4F-48E6-A7F0-7B549DF5C63B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75D58F8-968D-4470-9718-3940CC48FB62}">
      <dgm:prSet phldrT="[Metin]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b="1" smtClean="0"/>
            <a:t>İLERİ YETİŞKİNLİK DÖNEMİNDE FİZİKSEL GELİŞİM</a:t>
          </a:r>
          <a:endParaRPr lang="tr-TR" b="1"/>
        </a:p>
      </dgm:t>
    </dgm:pt>
    <dgm:pt modelId="{0AA9DB5A-F53A-4BB4-9328-C69C347F86AC}" type="parTrans" cxnId="{4FFF2706-C493-431F-90CF-BDA12B635187}">
      <dgm:prSet/>
      <dgm:spPr/>
      <dgm:t>
        <a:bodyPr/>
        <a:lstStyle/>
        <a:p>
          <a:endParaRPr lang="tr-TR"/>
        </a:p>
      </dgm:t>
    </dgm:pt>
    <dgm:pt modelId="{4CBBB3B0-7283-4C41-B15C-7840F7A4F685}" type="sibTrans" cxnId="{4FFF2706-C493-431F-90CF-BDA12B635187}">
      <dgm:prSet/>
      <dgm:spPr/>
      <dgm:t>
        <a:bodyPr/>
        <a:lstStyle/>
        <a:p>
          <a:endParaRPr lang="tr-TR"/>
        </a:p>
      </dgm:t>
    </dgm:pt>
    <dgm:pt modelId="{E9BB807F-A2A1-405D-8971-40DFFC97E74F}">
      <dgm:prSet phldrT="[Metin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4000" b="1" smtClean="0"/>
            <a:t>Uzun Ömür</a:t>
          </a:r>
          <a:endParaRPr lang="tr-TR" sz="4000" b="1"/>
        </a:p>
      </dgm:t>
    </dgm:pt>
    <dgm:pt modelId="{50456A9B-345A-450F-B26E-C0EFF33A5B37}" type="parTrans" cxnId="{5538B7C5-6276-4954-B47D-FCAC6C4570A0}">
      <dgm:prSet/>
      <dgm:spPr/>
      <dgm:t>
        <a:bodyPr/>
        <a:lstStyle/>
        <a:p>
          <a:endParaRPr lang="tr-TR"/>
        </a:p>
      </dgm:t>
    </dgm:pt>
    <dgm:pt modelId="{5A5D218B-E450-4DCE-9871-B911D19FAB14}" type="sibTrans" cxnId="{5538B7C5-6276-4954-B47D-FCAC6C4570A0}">
      <dgm:prSet/>
      <dgm:spPr/>
      <dgm:t>
        <a:bodyPr/>
        <a:lstStyle/>
        <a:p>
          <a:endParaRPr lang="tr-TR"/>
        </a:p>
      </dgm:t>
    </dgm:pt>
    <dgm:pt modelId="{EFA217F5-E22D-403F-8751-8EBD1129B8C5}">
      <dgm:prSet phldrT="[Metin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4000" b="1" smtClean="0"/>
            <a:t>İleri Yetişkinlikte Fiziksel Gelişimin Seyri</a:t>
          </a:r>
          <a:endParaRPr lang="tr-TR" sz="4000" b="1"/>
        </a:p>
      </dgm:t>
    </dgm:pt>
    <dgm:pt modelId="{64139FA5-26E6-48EB-B737-DAE95F134A2D}" type="parTrans" cxnId="{4AD3D130-9F33-426B-B8ED-B9E92FC3F617}">
      <dgm:prSet/>
      <dgm:spPr/>
      <dgm:t>
        <a:bodyPr/>
        <a:lstStyle/>
        <a:p>
          <a:endParaRPr lang="tr-TR"/>
        </a:p>
      </dgm:t>
    </dgm:pt>
    <dgm:pt modelId="{801EBCD6-39A8-4C83-BED4-06F9BF5AD53D}" type="sibTrans" cxnId="{4AD3D130-9F33-426B-B8ED-B9E92FC3F617}">
      <dgm:prSet/>
      <dgm:spPr/>
      <dgm:t>
        <a:bodyPr/>
        <a:lstStyle/>
        <a:p>
          <a:endParaRPr lang="tr-TR"/>
        </a:p>
      </dgm:t>
    </dgm:pt>
    <dgm:pt modelId="{C4028960-A9A1-4B83-BDA5-BF2FCCC817B1}">
      <dgm:prSet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4000" b="1" smtClean="0"/>
            <a:t>Sağlık</a:t>
          </a:r>
          <a:endParaRPr lang="tr-TR" sz="4000" b="1"/>
        </a:p>
      </dgm:t>
    </dgm:pt>
    <dgm:pt modelId="{7C561FC4-2475-44E7-8A28-481D9C643442}" type="parTrans" cxnId="{75FB6B37-D480-4ACC-8544-08CF1D9937A0}">
      <dgm:prSet/>
      <dgm:spPr/>
      <dgm:t>
        <a:bodyPr/>
        <a:lstStyle/>
        <a:p>
          <a:endParaRPr lang="tr-TR"/>
        </a:p>
      </dgm:t>
    </dgm:pt>
    <dgm:pt modelId="{90ADB154-BC0B-499F-904D-79F011405848}" type="sibTrans" cxnId="{75FB6B37-D480-4ACC-8544-08CF1D9937A0}">
      <dgm:prSet/>
      <dgm:spPr/>
      <dgm:t>
        <a:bodyPr/>
        <a:lstStyle/>
        <a:p>
          <a:endParaRPr lang="tr-TR"/>
        </a:p>
      </dgm:t>
    </dgm:pt>
    <dgm:pt modelId="{E8E0DBF6-234D-4F8F-8543-0FC84AB027B3}" type="pres">
      <dgm:prSet presAssocID="{76485D67-CB4F-48E6-A7F0-7B549DF5C63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9518B7D-AB34-4F5D-B717-4C473DBA3CB4}" type="pres">
      <dgm:prSet presAssocID="{B75D58F8-968D-4470-9718-3940CC48FB62}" presName="root" presStyleCnt="0">
        <dgm:presLayoutVars>
          <dgm:chMax/>
          <dgm:chPref val="4"/>
        </dgm:presLayoutVars>
      </dgm:prSet>
      <dgm:spPr/>
    </dgm:pt>
    <dgm:pt modelId="{FC47DE5E-6D93-4E7B-9825-F69FF3D045B2}" type="pres">
      <dgm:prSet presAssocID="{B75D58F8-968D-4470-9718-3940CC48FB62}" presName="rootComposite" presStyleCnt="0">
        <dgm:presLayoutVars/>
      </dgm:prSet>
      <dgm:spPr/>
    </dgm:pt>
    <dgm:pt modelId="{AC9F41C5-017A-4414-BF1A-2703B5171267}" type="pres">
      <dgm:prSet presAssocID="{B75D58F8-968D-4470-9718-3940CC48FB6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tr-TR"/>
        </a:p>
      </dgm:t>
    </dgm:pt>
    <dgm:pt modelId="{57E12D32-179C-4793-8D69-46DC2091527F}" type="pres">
      <dgm:prSet presAssocID="{B75D58F8-968D-4470-9718-3940CC48FB62}" presName="childShape" presStyleCnt="0">
        <dgm:presLayoutVars>
          <dgm:chMax val="0"/>
          <dgm:chPref val="0"/>
        </dgm:presLayoutVars>
      </dgm:prSet>
      <dgm:spPr/>
    </dgm:pt>
    <dgm:pt modelId="{3C20920B-2F9F-485C-95C5-9489FB9A4372}" type="pres">
      <dgm:prSet presAssocID="{E9BB807F-A2A1-405D-8971-40DFFC97E74F}" presName="childComposite" presStyleCnt="0">
        <dgm:presLayoutVars>
          <dgm:chMax val="0"/>
          <dgm:chPref val="0"/>
        </dgm:presLayoutVars>
      </dgm:prSet>
      <dgm:spPr/>
    </dgm:pt>
    <dgm:pt modelId="{FD271EEC-D0C5-49B2-B122-72BD89040B51}" type="pres">
      <dgm:prSet presAssocID="{E9BB807F-A2A1-405D-8971-40DFFC97E74F}" presName="Imag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r-TR"/>
        </a:p>
      </dgm:t>
    </dgm:pt>
    <dgm:pt modelId="{B8A74710-7640-410F-914E-522D4D8CEE9F}" type="pres">
      <dgm:prSet presAssocID="{E9BB807F-A2A1-405D-8971-40DFFC97E74F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2A33E2-3A77-4159-B172-BA3CD2A1EFD9}" type="pres">
      <dgm:prSet presAssocID="{EFA217F5-E22D-403F-8751-8EBD1129B8C5}" presName="childComposite" presStyleCnt="0">
        <dgm:presLayoutVars>
          <dgm:chMax val="0"/>
          <dgm:chPref val="0"/>
        </dgm:presLayoutVars>
      </dgm:prSet>
      <dgm:spPr/>
    </dgm:pt>
    <dgm:pt modelId="{6FEBD97E-1704-46E1-AE13-D2B3B767C200}" type="pres">
      <dgm:prSet presAssocID="{EFA217F5-E22D-403F-8751-8EBD1129B8C5}" presName="Image" presStyleLbl="nod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r-TR"/>
        </a:p>
      </dgm:t>
    </dgm:pt>
    <dgm:pt modelId="{C8FBAA10-BAC3-49DA-82D8-8A67CC5D1772}" type="pres">
      <dgm:prSet presAssocID="{EFA217F5-E22D-403F-8751-8EBD1129B8C5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812B8D-336E-49F1-ABBC-763705FD0BA0}" type="pres">
      <dgm:prSet presAssocID="{C4028960-A9A1-4B83-BDA5-BF2FCCC817B1}" presName="childComposite" presStyleCnt="0">
        <dgm:presLayoutVars>
          <dgm:chMax val="0"/>
          <dgm:chPref val="0"/>
        </dgm:presLayoutVars>
      </dgm:prSet>
      <dgm:spPr/>
    </dgm:pt>
    <dgm:pt modelId="{E83C51BC-DC1E-4CD3-B5DA-74895A4BBBC7}" type="pres">
      <dgm:prSet presAssocID="{C4028960-A9A1-4B83-BDA5-BF2FCCC817B1}" presName="Image" presStyleLbl="nod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r-TR"/>
        </a:p>
      </dgm:t>
    </dgm:pt>
    <dgm:pt modelId="{8547BB27-B232-44AF-8698-D288CD2FEE20}" type="pres">
      <dgm:prSet presAssocID="{C4028960-A9A1-4B83-BDA5-BF2FCCC817B1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DCFD0B4-7713-4160-8931-F05917F55EE1}" type="presOf" srcId="{EFA217F5-E22D-403F-8751-8EBD1129B8C5}" destId="{C8FBAA10-BAC3-49DA-82D8-8A67CC5D1772}" srcOrd="0" destOrd="0" presId="urn:microsoft.com/office/officeart/2008/layout/PictureAccentList"/>
    <dgm:cxn modelId="{5538B7C5-6276-4954-B47D-FCAC6C4570A0}" srcId="{B75D58F8-968D-4470-9718-3940CC48FB62}" destId="{E9BB807F-A2A1-405D-8971-40DFFC97E74F}" srcOrd="0" destOrd="0" parTransId="{50456A9B-345A-450F-B26E-C0EFF33A5B37}" sibTransId="{5A5D218B-E450-4DCE-9871-B911D19FAB14}"/>
    <dgm:cxn modelId="{75FB6B37-D480-4ACC-8544-08CF1D9937A0}" srcId="{B75D58F8-968D-4470-9718-3940CC48FB62}" destId="{C4028960-A9A1-4B83-BDA5-BF2FCCC817B1}" srcOrd="2" destOrd="0" parTransId="{7C561FC4-2475-44E7-8A28-481D9C643442}" sibTransId="{90ADB154-BC0B-499F-904D-79F011405848}"/>
    <dgm:cxn modelId="{4AD3D130-9F33-426B-B8ED-B9E92FC3F617}" srcId="{B75D58F8-968D-4470-9718-3940CC48FB62}" destId="{EFA217F5-E22D-403F-8751-8EBD1129B8C5}" srcOrd="1" destOrd="0" parTransId="{64139FA5-26E6-48EB-B737-DAE95F134A2D}" sibTransId="{801EBCD6-39A8-4C83-BED4-06F9BF5AD53D}"/>
    <dgm:cxn modelId="{79F5CA35-88BB-4D0E-A4DF-CC5DBEC781E9}" type="presOf" srcId="{C4028960-A9A1-4B83-BDA5-BF2FCCC817B1}" destId="{8547BB27-B232-44AF-8698-D288CD2FEE20}" srcOrd="0" destOrd="0" presId="urn:microsoft.com/office/officeart/2008/layout/PictureAccentList"/>
    <dgm:cxn modelId="{CEABDBE8-45C6-46EF-A7F2-C17C034D4642}" type="presOf" srcId="{B75D58F8-968D-4470-9718-3940CC48FB62}" destId="{AC9F41C5-017A-4414-BF1A-2703B5171267}" srcOrd="0" destOrd="0" presId="urn:microsoft.com/office/officeart/2008/layout/PictureAccentList"/>
    <dgm:cxn modelId="{2CB65230-C659-4022-BF06-E1B2095E0CDA}" type="presOf" srcId="{76485D67-CB4F-48E6-A7F0-7B549DF5C63B}" destId="{E8E0DBF6-234D-4F8F-8543-0FC84AB027B3}" srcOrd="0" destOrd="0" presId="urn:microsoft.com/office/officeart/2008/layout/PictureAccentList"/>
    <dgm:cxn modelId="{4FFF2706-C493-431F-90CF-BDA12B635187}" srcId="{76485D67-CB4F-48E6-A7F0-7B549DF5C63B}" destId="{B75D58F8-968D-4470-9718-3940CC48FB62}" srcOrd="0" destOrd="0" parTransId="{0AA9DB5A-F53A-4BB4-9328-C69C347F86AC}" sibTransId="{4CBBB3B0-7283-4C41-B15C-7840F7A4F685}"/>
    <dgm:cxn modelId="{6A2BA41A-A6F1-4703-BB3F-00971C4A07E4}" type="presOf" srcId="{E9BB807F-A2A1-405D-8971-40DFFC97E74F}" destId="{B8A74710-7640-410F-914E-522D4D8CEE9F}" srcOrd="0" destOrd="0" presId="urn:microsoft.com/office/officeart/2008/layout/PictureAccentList"/>
    <dgm:cxn modelId="{05B9CFE4-BC4A-4EA7-803A-7FB7D5A9D04E}" type="presParOf" srcId="{E8E0DBF6-234D-4F8F-8543-0FC84AB027B3}" destId="{B9518B7D-AB34-4F5D-B717-4C473DBA3CB4}" srcOrd="0" destOrd="0" presId="urn:microsoft.com/office/officeart/2008/layout/PictureAccentList"/>
    <dgm:cxn modelId="{CC271FB0-D8DC-4497-9985-45006A54E2B1}" type="presParOf" srcId="{B9518B7D-AB34-4F5D-B717-4C473DBA3CB4}" destId="{FC47DE5E-6D93-4E7B-9825-F69FF3D045B2}" srcOrd="0" destOrd="0" presId="urn:microsoft.com/office/officeart/2008/layout/PictureAccentList"/>
    <dgm:cxn modelId="{C53C1D5C-1A66-4244-A7EB-FC03588428CE}" type="presParOf" srcId="{FC47DE5E-6D93-4E7B-9825-F69FF3D045B2}" destId="{AC9F41C5-017A-4414-BF1A-2703B5171267}" srcOrd="0" destOrd="0" presId="urn:microsoft.com/office/officeart/2008/layout/PictureAccentList"/>
    <dgm:cxn modelId="{14FBC0ED-F7D2-480A-B15E-1E390D43FA0B}" type="presParOf" srcId="{B9518B7D-AB34-4F5D-B717-4C473DBA3CB4}" destId="{57E12D32-179C-4793-8D69-46DC2091527F}" srcOrd="1" destOrd="0" presId="urn:microsoft.com/office/officeart/2008/layout/PictureAccentList"/>
    <dgm:cxn modelId="{9CDCAE95-2550-4ECA-8E08-C748BF018DC1}" type="presParOf" srcId="{57E12D32-179C-4793-8D69-46DC2091527F}" destId="{3C20920B-2F9F-485C-95C5-9489FB9A4372}" srcOrd="0" destOrd="0" presId="urn:microsoft.com/office/officeart/2008/layout/PictureAccentList"/>
    <dgm:cxn modelId="{111E5ACA-69D5-455F-8547-C2609F1CE4CC}" type="presParOf" srcId="{3C20920B-2F9F-485C-95C5-9489FB9A4372}" destId="{FD271EEC-D0C5-49B2-B122-72BD89040B51}" srcOrd="0" destOrd="0" presId="urn:microsoft.com/office/officeart/2008/layout/PictureAccentList"/>
    <dgm:cxn modelId="{AA45590D-F529-4491-A2F0-57E2C8ECCFCC}" type="presParOf" srcId="{3C20920B-2F9F-485C-95C5-9489FB9A4372}" destId="{B8A74710-7640-410F-914E-522D4D8CEE9F}" srcOrd="1" destOrd="0" presId="urn:microsoft.com/office/officeart/2008/layout/PictureAccentList"/>
    <dgm:cxn modelId="{03E11A65-495E-47C3-94A0-EAB586B57767}" type="presParOf" srcId="{57E12D32-179C-4793-8D69-46DC2091527F}" destId="{662A33E2-3A77-4159-B172-BA3CD2A1EFD9}" srcOrd="1" destOrd="0" presId="urn:microsoft.com/office/officeart/2008/layout/PictureAccentList"/>
    <dgm:cxn modelId="{4CC84659-F72B-4579-8F11-B5876D65A8E6}" type="presParOf" srcId="{662A33E2-3A77-4159-B172-BA3CD2A1EFD9}" destId="{6FEBD97E-1704-46E1-AE13-D2B3B767C200}" srcOrd="0" destOrd="0" presId="urn:microsoft.com/office/officeart/2008/layout/PictureAccentList"/>
    <dgm:cxn modelId="{174DCA83-0425-41FF-92FF-EF118B1FC20A}" type="presParOf" srcId="{662A33E2-3A77-4159-B172-BA3CD2A1EFD9}" destId="{C8FBAA10-BAC3-49DA-82D8-8A67CC5D1772}" srcOrd="1" destOrd="0" presId="urn:microsoft.com/office/officeart/2008/layout/PictureAccentList"/>
    <dgm:cxn modelId="{EEBAC315-3948-41A5-8788-D893444ECECF}" type="presParOf" srcId="{57E12D32-179C-4793-8D69-46DC2091527F}" destId="{B4812B8D-336E-49F1-ABBC-763705FD0BA0}" srcOrd="2" destOrd="0" presId="urn:microsoft.com/office/officeart/2008/layout/PictureAccentList"/>
    <dgm:cxn modelId="{4A85EAAD-53DD-44E0-A0F1-14FC821B7E54}" type="presParOf" srcId="{B4812B8D-336E-49F1-ABBC-763705FD0BA0}" destId="{E83C51BC-DC1E-4CD3-B5DA-74895A4BBBC7}" srcOrd="0" destOrd="0" presId="urn:microsoft.com/office/officeart/2008/layout/PictureAccentList"/>
    <dgm:cxn modelId="{67A7D81F-5C7F-44F3-AE72-1BF8CE01A820}" type="presParOf" srcId="{B4812B8D-336E-49F1-ABBC-763705FD0BA0}" destId="{8547BB27-B232-44AF-8698-D288CD2FEE2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F41C5-017A-4414-BF1A-2703B5171267}">
      <dsp:nvSpPr>
        <dsp:cNvPr id="0" name=""/>
        <dsp:cNvSpPr/>
      </dsp:nvSpPr>
      <dsp:spPr>
        <a:xfrm>
          <a:off x="423820" y="2003"/>
          <a:ext cx="8009342" cy="120465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b="1" kern="1200" smtClean="0"/>
            <a:t>İLERİ YETİŞKİNLİK DÖNEMİNDE FİZİKSEL GELİŞİM</a:t>
          </a:r>
          <a:endParaRPr lang="tr-TR" sz="3700" b="1" kern="1200"/>
        </a:p>
      </dsp:txBody>
      <dsp:txXfrm>
        <a:off x="459103" y="37286"/>
        <a:ext cx="7938776" cy="1134091"/>
      </dsp:txXfrm>
    </dsp:sp>
    <dsp:sp modelId="{FD271EEC-D0C5-49B2-B122-72BD89040B51}">
      <dsp:nvSpPr>
        <dsp:cNvPr id="0" name=""/>
        <dsp:cNvSpPr/>
      </dsp:nvSpPr>
      <dsp:spPr>
        <a:xfrm>
          <a:off x="423820" y="1423499"/>
          <a:ext cx="1204657" cy="120465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74710-7640-410F-914E-522D4D8CEE9F}">
      <dsp:nvSpPr>
        <dsp:cNvPr id="0" name=""/>
        <dsp:cNvSpPr/>
      </dsp:nvSpPr>
      <dsp:spPr>
        <a:xfrm>
          <a:off x="1700757" y="1423499"/>
          <a:ext cx="6732406" cy="1204657"/>
        </a:xfrm>
        <a:prstGeom prst="roundRect">
          <a:avLst>
            <a:gd name="adj" fmla="val 1667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smtClean="0"/>
            <a:t>Uzun Ömür</a:t>
          </a:r>
          <a:endParaRPr lang="tr-TR" sz="4000" b="1" kern="1200"/>
        </a:p>
      </dsp:txBody>
      <dsp:txXfrm>
        <a:off x="1759574" y="1482316"/>
        <a:ext cx="6614772" cy="1087023"/>
      </dsp:txXfrm>
    </dsp:sp>
    <dsp:sp modelId="{6FEBD97E-1704-46E1-AE13-D2B3B767C200}">
      <dsp:nvSpPr>
        <dsp:cNvPr id="0" name=""/>
        <dsp:cNvSpPr/>
      </dsp:nvSpPr>
      <dsp:spPr>
        <a:xfrm>
          <a:off x="423820" y="2772715"/>
          <a:ext cx="1204657" cy="120465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BAA10-BAC3-49DA-82D8-8A67CC5D1772}">
      <dsp:nvSpPr>
        <dsp:cNvPr id="0" name=""/>
        <dsp:cNvSpPr/>
      </dsp:nvSpPr>
      <dsp:spPr>
        <a:xfrm>
          <a:off x="1700757" y="2772715"/>
          <a:ext cx="6732406" cy="1204657"/>
        </a:xfrm>
        <a:prstGeom prst="roundRect">
          <a:avLst>
            <a:gd name="adj" fmla="val 1667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smtClean="0"/>
            <a:t>İleri Yetişkinlikte Fiziksel Gelişimin Seyri</a:t>
          </a:r>
          <a:endParaRPr lang="tr-TR" sz="4000" b="1" kern="1200"/>
        </a:p>
      </dsp:txBody>
      <dsp:txXfrm>
        <a:off x="1759574" y="2831532"/>
        <a:ext cx="6614772" cy="1087023"/>
      </dsp:txXfrm>
    </dsp:sp>
    <dsp:sp modelId="{E83C51BC-DC1E-4CD3-B5DA-74895A4BBBC7}">
      <dsp:nvSpPr>
        <dsp:cNvPr id="0" name=""/>
        <dsp:cNvSpPr/>
      </dsp:nvSpPr>
      <dsp:spPr>
        <a:xfrm>
          <a:off x="423820" y="4121931"/>
          <a:ext cx="1204657" cy="120465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7BB27-B232-44AF-8698-D288CD2FEE20}">
      <dsp:nvSpPr>
        <dsp:cNvPr id="0" name=""/>
        <dsp:cNvSpPr/>
      </dsp:nvSpPr>
      <dsp:spPr>
        <a:xfrm>
          <a:off x="1700757" y="4121931"/>
          <a:ext cx="6732406" cy="1204657"/>
        </a:xfrm>
        <a:prstGeom prst="roundRect">
          <a:avLst>
            <a:gd name="adj" fmla="val 1667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smtClean="0"/>
            <a:t>Sağlık</a:t>
          </a:r>
          <a:endParaRPr lang="tr-TR" sz="4000" b="1" kern="1200"/>
        </a:p>
      </dsp:txBody>
      <dsp:txXfrm>
        <a:off x="1759574" y="4180748"/>
        <a:ext cx="6614772" cy="1087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375AC-9A9C-4E63-97B6-1BEE146346F7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3257E-F8CC-4919-987F-42CE4C28F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774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3257E-F8CC-4919-987F-42CE4C28F2E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90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" y="44624"/>
            <a:ext cx="903649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200234"/>
            <a:ext cx="659456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Yaşlanmanın Biyolojik Kuramları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40162" y="2193245"/>
            <a:ext cx="88963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Yaşlanmaya ilişkin biyolojik açıklamalar nelerdir? </a:t>
            </a:r>
            <a:r>
              <a:rPr lang="tr-TR" sz="3500" b="1"/>
              <a:t>Beş</a:t>
            </a:r>
            <a:r>
              <a:rPr lang="tr-TR" sz="3500"/>
              <a:t> </a:t>
            </a:r>
            <a:r>
              <a:rPr lang="tr-TR" sz="3500" smtClean="0"/>
              <a:t>biyolojik kuram </a:t>
            </a:r>
            <a:r>
              <a:rPr lang="tr-TR" sz="3500"/>
              <a:t>neden yaşlandığımız konusunda etkileyici açıklamalar sunmaktadır:</a:t>
            </a:r>
          </a:p>
          <a:p>
            <a:r>
              <a:rPr lang="tr-TR" sz="3500"/>
              <a:t>Evrimsel kuram, hücresel saat kuramı, serbest radikal kuramı, mitokondrial </a:t>
            </a:r>
            <a:r>
              <a:rPr lang="tr-TR" sz="3500" smtClean="0"/>
              <a:t>yaşlanma kuramı </a:t>
            </a:r>
            <a:r>
              <a:rPr lang="tr-TR" sz="3500"/>
              <a:t>ve hormonal stres kuramı.</a:t>
            </a:r>
          </a:p>
        </p:txBody>
      </p:sp>
    </p:spTree>
    <p:extLst>
      <p:ext uri="{BB962C8B-B14F-4D97-AF65-F5344CB8AC3E}">
        <p14:creationId xmlns:p14="http://schemas.microsoft.com/office/powerpoint/2010/main" val="19957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0162" y="1268760"/>
            <a:ext cx="889633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Yaşlanmanın evrimsel kuramı: </a:t>
            </a:r>
            <a:r>
              <a:rPr lang="tr-TR" sz="3500"/>
              <a:t>Bu kuram doğal </a:t>
            </a:r>
            <a:r>
              <a:rPr lang="tr-TR" sz="3500" smtClean="0"/>
              <a:t>seçilimin yaşlı </a:t>
            </a:r>
            <a:r>
              <a:rPr lang="tr-TR" sz="3500"/>
              <a:t>yetişkinlerde görülen pek çok zararlı </a:t>
            </a:r>
            <a:r>
              <a:rPr lang="tr-TR" sz="3500" smtClean="0"/>
              <a:t>durum ve </a:t>
            </a:r>
            <a:r>
              <a:rPr lang="tr-TR" sz="3500"/>
              <a:t>uyumsuz özelliği ayıklamamış olduğunu, </a:t>
            </a:r>
            <a:r>
              <a:rPr lang="tr-TR" sz="3500" smtClean="0"/>
              <a:t>bu nedenle </a:t>
            </a:r>
            <a:r>
              <a:rPr lang="tr-TR" sz="3500"/>
              <a:t>evrimsel seçilimin sunduğu faydaların </a:t>
            </a:r>
            <a:r>
              <a:rPr lang="tr-TR" sz="3500" smtClean="0"/>
              <a:t>yaş ilerledikçe </a:t>
            </a:r>
            <a:r>
              <a:rPr lang="tr-TR" sz="3500"/>
              <a:t>azaldığını çünkü doğal seçilimin </a:t>
            </a:r>
            <a:r>
              <a:rPr lang="tr-TR" sz="3500" smtClean="0"/>
              <a:t>üreme gücü </a:t>
            </a:r>
            <a:r>
              <a:rPr lang="tr-TR" sz="3500"/>
              <a:t>ile bağlantılı olduğunu savunur.</a:t>
            </a:r>
          </a:p>
        </p:txBody>
      </p:sp>
    </p:spTree>
    <p:extLst>
      <p:ext uri="{BB962C8B-B14F-4D97-AF65-F5344CB8AC3E}">
        <p14:creationId xmlns:p14="http://schemas.microsoft.com/office/powerpoint/2010/main" val="317124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0162" y="1795750"/>
            <a:ext cx="889633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Hücresel saat kuramı: </a:t>
            </a:r>
            <a:r>
              <a:rPr lang="tr-TR" sz="3500"/>
              <a:t>Leonard Hayflick’in bir </a:t>
            </a:r>
            <a:r>
              <a:rPr lang="tr-TR" sz="3500" smtClean="0"/>
              <a:t>insan hücresinin </a:t>
            </a:r>
            <a:r>
              <a:rPr lang="tr-TR" sz="3500"/>
              <a:t>yaklaşık olarak en fazla 75 ila 80 kez </a:t>
            </a:r>
            <a:r>
              <a:rPr lang="tr-TR" sz="3500" smtClean="0"/>
              <a:t>bölünebildiği yönündeki </a:t>
            </a:r>
            <a:r>
              <a:rPr lang="tr-TR" sz="3500"/>
              <a:t>kuramıdır. Biz yaşlandıkça </a:t>
            </a:r>
            <a:r>
              <a:rPr lang="tr-TR" sz="3500" smtClean="0"/>
              <a:t>hücrelerimizin bölünme </a:t>
            </a:r>
            <a:r>
              <a:rPr lang="tr-TR" sz="3500"/>
              <a:t>kabiliyeti azalır.</a:t>
            </a:r>
          </a:p>
        </p:txBody>
      </p:sp>
    </p:spTree>
    <p:extLst>
      <p:ext uri="{BB962C8B-B14F-4D97-AF65-F5344CB8AC3E}">
        <p14:creationId xmlns:p14="http://schemas.microsoft.com/office/powerpoint/2010/main" val="20105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9276" y="1268760"/>
            <a:ext cx="890722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Serbest radikal kuramı: </a:t>
            </a:r>
            <a:r>
              <a:rPr lang="tr-TR" sz="3500"/>
              <a:t>İnsanların, hücreleri </a:t>
            </a:r>
            <a:r>
              <a:rPr lang="tr-TR" sz="3500" smtClean="0"/>
              <a:t>içindeki normal </a:t>
            </a:r>
            <a:r>
              <a:rPr lang="tr-TR" sz="3500"/>
              <a:t>metabolizmanın serbest radikaller </a:t>
            </a:r>
            <a:r>
              <a:rPr lang="tr-TR" sz="3500" smtClean="0"/>
              <a:t>olarak bilinen </a:t>
            </a:r>
            <a:r>
              <a:rPr lang="tr-TR" sz="3500"/>
              <a:t>kararsız oksijen molekülleri üretmeleri </a:t>
            </a:r>
            <a:r>
              <a:rPr lang="tr-TR" sz="3500" smtClean="0"/>
              <a:t>nedeniyle yaşlandıklarını </a:t>
            </a:r>
            <a:r>
              <a:rPr lang="tr-TR" sz="3500"/>
              <a:t>savunan bir </a:t>
            </a:r>
            <a:r>
              <a:rPr lang="tr-TR" sz="3500" smtClean="0"/>
              <a:t>mikrobiyolojik kuramdır</a:t>
            </a:r>
            <a:r>
              <a:rPr lang="tr-TR" sz="3500"/>
              <a:t>. Bu moleküller hücreler arasında </a:t>
            </a:r>
            <a:r>
              <a:rPr lang="tr-TR" sz="3500" smtClean="0"/>
              <a:t>sekerek DNA </a:t>
            </a:r>
            <a:r>
              <a:rPr lang="tr-TR" sz="3500"/>
              <a:t>ve diğer hücresel yapılara zarar verirler.</a:t>
            </a:r>
          </a:p>
        </p:txBody>
      </p:sp>
    </p:spTree>
    <p:extLst>
      <p:ext uri="{BB962C8B-B14F-4D97-AF65-F5344CB8AC3E}">
        <p14:creationId xmlns:p14="http://schemas.microsoft.com/office/powerpoint/2010/main" val="221154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4196" y="1974319"/>
            <a:ext cx="8922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Mitokondrial kuram: </a:t>
            </a:r>
            <a:r>
              <a:rPr lang="tr-TR" sz="3500"/>
              <a:t>Yaşlanmanın işlev, büyüme </a:t>
            </a:r>
            <a:r>
              <a:rPr lang="tr-TR" sz="3500" smtClean="0"/>
              <a:t>ve onarım </a:t>
            </a:r>
            <a:r>
              <a:rPr lang="tr-TR" sz="3500"/>
              <a:t>için enerji sağlayan küçük hücresel </a:t>
            </a:r>
            <a:r>
              <a:rPr lang="tr-TR" sz="3500" smtClean="0"/>
              <a:t>cisimler olan </a:t>
            </a:r>
            <a:r>
              <a:rPr lang="tr-TR" sz="3500"/>
              <a:t>mitokondrianın bozulmasından </a:t>
            </a:r>
            <a:r>
              <a:rPr lang="tr-TR" sz="3500" smtClean="0"/>
              <a:t>kaynaklandığını savunan </a:t>
            </a:r>
            <a:r>
              <a:rPr lang="tr-TR" sz="3500"/>
              <a:t>kuramdır.</a:t>
            </a:r>
          </a:p>
        </p:txBody>
      </p:sp>
    </p:spTree>
    <p:extLst>
      <p:ext uri="{BB962C8B-B14F-4D97-AF65-F5344CB8AC3E}">
        <p14:creationId xmlns:p14="http://schemas.microsoft.com/office/powerpoint/2010/main" val="37203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0162" y="2060848"/>
            <a:ext cx="88963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Hormonal stres kuramı: </a:t>
            </a:r>
            <a:r>
              <a:rPr lang="tr-TR" sz="3500"/>
              <a:t>Vücudun hormonal </a:t>
            </a:r>
            <a:r>
              <a:rPr lang="tr-TR" sz="3500" smtClean="0"/>
              <a:t>sistemindeki yaşlanmanın </a:t>
            </a:r>
            <a:r>
              <a:rPr lang="tr-TR" sz="3500"/>
              <a:t>strese karşı direnci </a:t>
            </a:r>
            <a:r>
              <a:rPr lang="tr-TR" sz="3500" smtClean="0"/>
              <a:t>azaltabileceği ve </a:t>
            </a:r>
            <a:r>
              <a:rPr lang="tr-TR" sz="3500"/>
              <a:t>hastalık olasılığını arttırabileceğini </a:t>
            </a:r>
            <a:r>
              <a:rPr lang="tr-TR" sz="3500" smtClean="0"/>
              <a:t>savunan kuramdır</a:t>
            </a:r>
            <a:r>
              <a:rPr lang="tr-TR" sz="35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13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81272"/>
            <a:ext cx="8495356" cy="489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0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332656"/>
            <a:ext cx="803931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B) İleri </a:t>
            </a:r>
            <a:r>
              <a:rPr lang="tr-TR" sz="3500" b="1">
                <a:solidFill>
                  <a:schemeClr val="accent3">
                    <a:lumMod val="75000"/>
                  </a:schemeClr>
                </a:solidFill>
              </a:rPr>
              <a:t>Yetişkinlikte Fiziksel Gelişimin Seyri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1700808"/>
            <a:ext cx="892899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Yaşlanmaya eşlik eden fiziksel zayıflama genellikle yavaş gerçekleşir ve hatta bazen</a:t>
            </a:r>
          </a:p>
          <a:p>
            <a:r>
              <a:rPr lang="tr-TR" sz="3500"/>
              <a:t>kaybedilen işlevi geri kazanmak mümkündür. İleri yetişkinliğin kayıplarının </a:t>
            </a:r>
            <a:r>
              <a:rPr lang="tr-TR" sz="3500" smtClean="0"/>
              <a:t>arkasında yatan </a:t>
            </a:r>
            <a:r>
              <a:rPr lang="tr-TR" sz="3500"/>
              <a:t>başlıca fiziksel değişiklikleri inceleyecek ve yaşlı yetişkinlerin başarılı bir </a:t>
            </a:r>
            <a:r>
              <a:rPr lang="tr-TR" sz="3500" smtClean="0"/>
              <a:t>şekilde yaşlanmalarının </a:t>
            </a:r>
            <a:r>
              <a:rPr lang="tr-TR" sz="3500"/>
              <a:t>yollarını açıklayacağız.</a:t>
            </a:r>
          </a:p>
        </p:txBody>
      </p:sp>
    </p:spTree>
    <p:extLst>
      <p:ext uri="{BB962C8B-B14F-4D97-AF65-F5344CB8AC3E}">
        <p14:creationId xmlns:p14="http://schemas.microsoft.com/office/powerpoint/2010/main" val="40171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606167"/>
            <a:ext cx="342151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Yaşlanan Beyin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9276" y="1758295"/>
            <a:ext cx="89072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Beyin ileri yetişkinlikte nasıl değişir? Esnekliğini korur mu?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29276" y="3486487"/>
            <a:ext cx="89072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Büzüşen, Yavaşlayan Beyin: </a:t>
            </a:r>
            <a:r>
              <a:rPr lang="tr-TR" sz="3500"/>
              <a:t>Beyin 20 ila 90 yaşları arasında ortalama olarak ağırlığının</a:t>
            </a:r>
          </a:p>
          <a:p>
            <a:r>
              <a:rPr lang="tr-TR" sz="3500"/>
              <a:t>yüzde 5 ila 10’unu kaybeder. Beynin hacmi de azalır (Bondare, 2007).</a:t>
            </a:r>
          </a:p>
        </p:txBody>
      </p:sp>
    </p:spTree>
    <p:extLst>
      <p:ext uri="{BB962C8B-B14F-4D97-AF65-F5344CB8AC3E}">
        <p14:creationId xmlns:p14="http://schemas.microsoft.com/office/powerpoint/2010/main" val="326786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5082" y="1939766"/>
            <a:ext cx="891141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Uyum Sağlayan Beyin: </a:t>
            </a:r>
            <a:r>
              <a:rPr lang="tr-TR" sz="3500"/>
              <a:t>Beyin bir bilgisayar olsaydı yaşlanmakta olan beynin </a:t>
            </a:r>
            <a:r>
              <a:rPr lang="tr-TR" sz="3500" smtClean="0"/>
              <a:t>bu tanımlaması </a:t>
            </a:r>
            <a:r>
              <a:rPr lang="tr-TR" sz="3500"/>
              <a:t>artık pek bir şey yapamayacağını düşünmenize yol açabilirdi. Ancak, </a:t>
            </a:r>
            <a:r>
              <a:rPr lang="tr-TR" sz="3500" smtClean="0"/>
              <a:t>bilgisayarın aksine </a:t>
            </a:r>
            <a:r>
              <a:rPr lang="tr-TR" sz="3500"/>
              <a:t>beynin olağanüstü bir onarım kapasitesi </a:t>
            </a:r>
            <a:r>
              <a:rPr lang="tr-TR" sz="3500" smtClean="0"/>
              <a:t>vardır.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34733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695508302"/>
              </p:ext>
            </p:extLst>
          </p:nvPr>
        </p:nvGraphicFramePr>
        <p:xfrm>
          <a:off x="107504" y="764704"/>
          <a:ext cx="885698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89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71EEC-D0C5-49B2-B122-72BD89040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271EEC-D0C5-49B2-B122-72BD89040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A74710-7640-410F-914E-522D4D8CE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B8A74710-7640-410F-914E-522D4D8CE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EBD97E-1704-46E1-AE13-D2B3B767C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FEBD97E-1704-46E1-AE13-D2B3B767C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BAA10-BAC3-49DA-82D8-8A67CC5D1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8FBAA10-BAC3-49DA-82D8-8A67CC5D1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3C51BC-DC1E-4CD3-B5DA-74895A4BB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83C51BC-DC1E-4CD3-B5DA-74895A4BB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47BB27-B232-44AF-8698-D288CD2FE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547BB27-B232-44AF-8698-D288CD2FE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52" y="1051149"/>
            <a:ext cx="8346110" cy="475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1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375871"/>
            <a:ext cx="281782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A) Uzun </a:t>
            </a:r>
            <a:r>
              <a:rPr lang="tr-TR" sz="3500" b="1">
                <a:solidFill>
                  <a:schemeClr val="accent3">
                    <a:lumMod val="75000"/>
                  </a:schemeClr>
                </a:solidFill>
              </a:rPr>
              <a:t>Ömür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5968" y="1404059"/>
            <a:ext cx="8900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Nobel ödülü sahibi kimyacı Linus Pauling seksenli yaşlarında C vitaminin yaşlanma</a:t>
            </a:r>
          </a:p>
          <a:p>
            <a:r>
              <a:rPr lang="tr-TR" sz="3500"/>
              <a:t>sürecini yavaşlattığını savunmuştur. Yaşlanma konusunda araştırmalar yapan </a:t>
            </a:r>
            <a:r>
              <a:rPr lang="tr-TR" sz="3500" smtClean="0"/>
              <a:t>Roy Walford </a:t>
            </a:r>
            <a:r>
              <a:rPr lang="tr-TR" sz="3500"/>
              <a:t>ise kalori kısıtlamasının yaşlanma sürecini yavaşlattığına inandığı için </a:t>
            </a:r>
            <a:r>
              <a:rPr lang="tr-TR" sz="3500" smtClean="0"/>
              <a:t>haftada iki </a:t>
            </a:r>
            <a:r>
              <a:rPr lang="tr-TR" sz="3500"/>
              <a:t>gün perhiz yapmıştır (oruç tutmuştur). Uzun ömürle ilgili gerçekten ne biliyoruz?</a:t>
            </a:r>
          </a:p>
        </p:txBody>
      </p:sp>
    </p:spTree>
    <p:extLst>
      <p:ext uri="{BB962C8B-B14F-4D97-AF65-F5344CB8AC3E}">
        <p14:creationId xmlns:p14="http://schemas.microsoft.com/office/powerpoint/2010/main" val="153933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" y="1339182"/>
            <a:ext cx="8356088" cy="4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5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95536" y="1052736"/>
            <a:ext cx="688226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Yaşam Beklentisi Ve Yaşam Uzamı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7740" y="2279202"/>
            <a:ext cx="88787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/>
              <a:t>Artık genç bir toplum </a:t>
            </a:r>
            <a:r>
              <a:rPr lang="tr-TR" sz="3200" smtClean="0"/>
              <a:t>değiliz ( A.B.D için) . </a:t>
            </a:r>
            <a:r>
              <a:rPr lang="tr-TR" sz="3200"/>
              <a:t>Farklı yaşlardaki kişilerin oranları giderek daha fazla</a:t>
            </a:r>
          </a:p>
          <a:p>
            <a:r>
              <a:rPr lang="tr-TR" sz="3200"/>
              <a:t>birbirlerine yaklaşıyor. Kayıtlı </a:t>
            </a:r>
            <a:r>
              <a:rPr lang="tr-TR" sz="3200" smtClean="0"/>
              <a:t>tarihin başlangıcından </a:t>
            </a:r>
            <a:r>
              <a:rPr lang="tr-TR" sz="3200"/>
              <a:t>bu yana </a:t>
            </a:r>
            <a:r>
              <a:rPr lang="tr-TR" sz="3200" b="1"/>
              <a:t>yaşam uzamı, </a:t>
            </a:r>
            <a:r>
              <a:rPr lang="tr-TR" sz="3200" smtClean="0"/>
              <a:t>yani bir </a:t>
            </a:r>
            <a:r>
              <a:rPr lang="tr-TR" sz="3200"/>
              <a:t>kişinin yaşayabileceği maksimum yıl yaklaşık 120 ila 125 yıl arasında olmuştur.</a:t>
            </a:r>
          </a:p>
        </p:txBody>
      </p:sp>
    </p:spTree>
    <p:extLst>
      <p:ext uri="{BB962C8B-B14F-4D97-AF65-F5344CB8AC3E}">
        <p14:creationId xmlns:p14="http://schemas.microsoft.com/office/powerpoint/2010/main" val="233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5" y="1484785"/>
            <a:ext cx="840859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6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0162" y="1196752"/>
            <a:ext cx="88963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Yaşam uzamı: </a:t>
            </a:r>
            <a:r>
              <a:rPr lang="tr-TR" sz="3500"/>
              <a:t>Yaşamın üst sınırı, bir kişinin </a:t>
            </a:r>
            <a:r>
              <a:rPr lang="tr-TR" sz="3500" smtClean="0"/>
              <a:t>yaşayabileceği maksimum </a:t>
            </a:r>
            <a:r>
              <a:rPr lang="tr-TR" sz="3500"/>
              <a:t>yıl sayısıdır. İnsanların </a:t>
            </a:r>
            <a:r>
              <a:rPr lang="tr-TR" sz="3500" smtClean="0"/>
              <a:t>maksimum yaşam </a:t>
            </a:r>
            <a:r>
              <a:rPr lang="tr-TR" sz="3500"/>
              <a:t>uzamı 120 ila 125 yıl arasında değişmektedir.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40162" y="3731553"/>
            <a:ext cx="88854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Yaşam beklentisi: </a:t>
            </a:r>
            <a:r>
              <a:rPr lang="tr-TR" sz="3500"/>
              <a:t>Belirli bir yılda doğan ortalama </a:t>
            </a:r>
            <a:r>
              <a:rPr lang="tr-TR" sz="3500" smtClean="0"/>
              <a:t>bir kişinin </a:t>
            </a:r>
            <a:r>
              <a:rPr lang="tr-TR" sz="3500"/>
              <a:t>yaşayabileceği yıl sayısıdır.</a:t>
            </a:r>
          </a:p>
        </p:txBody>
      </p:sp>
    </p:spTree>
    <p:extLst>
      <p:ext uri="{BB962C8B-B14F-4D97-AF65-F5344CB8AC3E}">
        <p14:creationId xmlns:p14="http://schemas.microsoft.com/office/powerpoint/2010/main" val="34600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16458"/>
            <a:ext cx="8351340" cy="422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4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23748" y="1041117"/>
            <a:ext cx="759951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Genç-yaşlı, Yaşlı-yaşlı Ve En Yaşlı-yaşlı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9276" y="2337261"/>
            <a:ext cx="89072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100 ya da 90 yaşına kadar yaşamak </a:t>
            </a:r>
            <a:r>
              <a:rPr lang="tr-TR" sz="3500" smtClean="0"/>
              <a:t>ister misiniz</a:t>
            </a:r>
            <a:r>
              <a:rPr lang="tr-TR" sz="3500"/>
              <a:t>? 1. bölümde de tartıştığımız </a:t>
            </a:r>
            <a:r>
              <a:rPr lang="tr-TR" sz="3500" smtClean="0"/>
              <a:t>gibi bu </a:t>
            </a:r>
            <a:r>
              <a:rPr lang="tr-TR" sz="3500"/>
              <a:t>yaşlar, altmışlı yaşlarda başlayıp yaklaşık 120 ila 125’e kadar uzanan </a:t>
            </a:r>
            <a:r>
              <a:rPr lang="tr-TR" sz="3500" smtClean="0"/>
              <a:t>ileri yetişkinlik </a:t>
            </a:r>
            <a:r>
              <a:rPr lang="tr-TR" sz="3500"/>
              <a:t>yıllarının bir bölümüdür. Bu, insan gelişiminin herhangi bir </a:t>
            </a:r>
            <a:r>
              <a:rPr lang="tr-TR" sz="3500" smtClean="0"/>
              <a:t>dönemi içindeki </a:t>
            </a:r>
            <a:r>
              <a:rPr lang="tr-TR" sz="3500"/>
              <a:t>en uzun süredir – 50 ila 60 yıl.</a:t>
            </a:r>
          </a:p>
        </p:txBody>
      </p:sp>
    </p:spTree>
    <p:extLst>
      <p:ext uri="{BB962C8B-B14F-4D97-AF65-F5344CB8AC3E}">
        <p14:creationId xmlns:p14="http://schemas.microsoft.com/office/powerpoint/2010/main" val="4364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516</Words>
  <Application>Microsoft Office PowerPoint</Application>
  <PresentationFormat>Ekran Gösterisi (4:3)</PresentationFormat>
  <Paragraphs>31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bugra</dc:creator>
  <cp:lastModifiedBy>Pc</cp:lastModifiedBy>
  <cp:revision>9</cp:revision>
  <dcterms:created xsi:type="dcterms:W3CDTF">2015-01-15T08:18:31Z</dcterms:created>
  <dcterms:modified xsi:type="dcterms:W3CDTF">2022-04-05T21:22:36Z</dcterms:modified>
</cp:coreProperties>
</file>