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70547" y="3893820"/>
            <a:ext cx="2470150" cy="2659380"/>
          </a:xfrm>
          <a:custGeom>
            <a:avLst/>
            <a:gdLst/>
            <a:ahLst/>
            <a:cxnLst/>
            <a:rect l="l" t="t" r="r" b="b"/>
            <a:pathLst>
              <a:path w="2470150" h="2659379">
                <a:moveTo>
                  <a:pt x="2470150" y="0"/>
                </a:moveTo>
                <a:lnTo>
                  <a:pt x="1714500" y="755649"/>
                </a:lnTo>
              </a:path>
              <a:path w="2470150" h="2659379">
                <a:moveTo>
                  <a:pt x="2470150" y="187451"/>
                </a:moveTo>
                <a:lnTo>
                  <a:pt x="0" y="2659189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569707" y="4160520"/>
            <a:ext cx="1571625" cy="1571625"/>
          </a:xfrm>
          <a:custGeom>
            <a:avLst/>
            <a:gdLst/>
            <a:ahLst/>
            <a:cxnLst/>
            <a:rect l="l" t="t" r="r" b="b"/>
            <a:pathLst>
              <a:path w="1571625" h="1571625">
                <a:moveTo>
                  <a:pt x="1571625" y="0"/>
                </a:moveTo>
                <a:lnTo>
                  <a:pt x="0" y="1571624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695438" y="4039361"/>
            <a:ext cx="1441450" cy="1441450"/>
          </a:xfrm>
          <a:custGeom>
            <a:avLst/>
            <a:gdLst/>
            <a:ahLst/>
            <a:cxnLst/>
            <a:rect l="l" t="t" r="r" b="b"/>
            <a:pathLst>
              <a:path w="1441450" h="1441450">
                <a:moveTo>
                  <a:pt x="1441450" y="0"/>
                </a:moveTo>
                <a:lnTo>
                  <a:pt x="0" y="144145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088630" y="4496561"/>
            <a:ext cx="1047750" cy="1047750"/>
          </a:xfrm>
          <a:custGeom>
            <a:avLst/>
            <a:gdLst/>
            <a:ahLst/>
            <a:cxnLst/>
            <a:rect l="l" t="t" r="r" b="b"/>
            <a:pathLst>
              <a:path w="1047750" h="1047750">
                <a:moveTo>
                  <a:pt x="1047750" y="0"/>
                </a:moveTo>
                <a:lnTo>
                  <a:pt x="0" y="1047750"/>
                </a:lnTo>
              </a:path>
            </a:pathLst>
          </a:custGeom>
          <a:ln w="289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2742" y="1137285"/>
            <a:ext cx="8338515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55876" y="2714066"/>
            <a:ext cx="6032246" cy="2171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4283" y="823036"/>
            <a:ext cx="561022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solidFill>
                  <a:srgbClr val="A40D82"/>
                </a:solidFill>
                <a:latin typeface="TeXGyreAdventor"/>
                <a:cs typeface="TeXGyreAdventor"/>
              </a:rPr>
              <a:t>METEOROLOJİ</a:t>
            </a:r>
            <a:endParaRPr sz="6000" dirty="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58158" y="2846070"/>
            <a:ext cx="1733042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tr-TR" sz="2000" b="1" dirty="0" smtClean="0">
                <a:solidFill>
                  <a:srgbClr val="A40D82"/>
                </a:solidFill>
                <a:latin typeface="TeXGyreAdventor"/>
                <a:cs typeface="TeXGyreAdventor"/>
              </a:rPr>
              <a:t>9.</a:t>
            </a:r>
            <a:r>
              <a:rPr sz="2000" b="1" dirty="0" smtClean="0">
                <a:solidFill>
                  <a:srgbClr val="A40D82"/>
                </a:solidFill>
                <a:latin typeface="TeXGyreAdventor"/>
                <a:cs typeface="TeXGyreAdventor"/>
              </a:rPr>
              <a:t>HAFTA</a:t>
            </a:r>
            <a:endParaRPr sz="2000" dirty="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6800" y="4770247"/>
            <a:ext cx="6240399" cy="53540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400" spc="-10" dirty="0">
                <a:solidFill>
                  <a:srgbClr val="A40D82"/>
                </a:solidFill>
                <a:latin typeface="TeXGyreAdventor"/>
                <a:cs typeface="TeXGyreAdventor"/>
              </a:rPr>
              <a:t>Doç. Dr. </a:t>
            </a:r>
            <a:r>
              <a:rPr lang="tr-TR" sz="3400" spc="-5" dirty="0" smtClean="0">
                <a:solidFill>
                  <a:srgbClr val="A40D82"/>
                </a:solidFill>
                <a:latin typeface="TeXGyreAdventor"/>
                <a:cs typeface="TeXGyreAdventor"/>
              </a:rPr>
              <a:t>Havva Eylem POLAT</a:t>
            </a:r>
            <a:endParaRPr sz="3400" dirty="0">
              <a:latin typeface="TeXGyreAdventor"/>
              <a:cs typeface="TeXGyreAdventor"/>
            </a:endParaRPr>
          </a:p>
        </p:txBody>
      </p:sp>
    </p:spTree>
    <p:extLst>
      <p:ext uri="{BB962C8B-B14F-4D97-AF65-F5344CB8AC3E}">
        <p14:creationId xmlns:p14="http://schemas.microsoft.com/office/powerpoint/2010/main" val="3478785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162306"/>
            <a:ext cx="17875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/>
              <a:t>Yükseklik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58267" y="726185"/>
            <a:ext cx="20002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9165" algn="l"/>
              </a:tabLst>
            </a:pPr>
            <a:r>
              <a:rPr sz="2400" spc="-5" dirty="0">
                <a:latin typeface="Times New Roman"/>
                <a:cs typeface="Times New Roman"/>
              </a:rPr>
              <a:t>Diğer	faktörler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65323" y="726185"/>
            <a:ext cx="64217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11935" algn="l"/>
                <a:tab pos="2032000" algn="l"/>
                <a:tab pos="2837815" algn="l"/>
                <a:tab pos="3561079" algn="l"/>
                <a:tab pos="4079240" algn="l"/>
                <a:tab pos="5495290" algn="l"/>
              </a:tabLst>
            </a:pPr>
            <a:r>
              <a:rPr sz="2400" spc="-5" dirty="0">
                <a:latin typeface="Times New Roman"/>
                <a:cs typeface="Times New Roman"/>
              </a:rPr>
              <a:t>değişmese	</a:t>
            </a:r>
            <a:r>
              <a:rPr sz="2400" dirty="0">
                <a:latin typeface="Times New Roman"/>
                <a:cs typeface="Times New Roman"/>
              </a:rPr>
              <a:t>ve	</a:t>
            </a:r>
            <a:r>
              <a:rPr sz="2400" spc="-5" dirty="0">
                <a:latin typeface="Times New Roman"/>
                <a:cs typeface="Times New Roman"/>
              </a:rPr>
              <a:t>sabit	</a:t>
            </a:r>
            <a:r>
              <a:rPr sz="2400" dirty="0">
                <a:latin typeface="Times New Roman"/>
                <a:cs typeface="Times New Roman"/>
              </a:rPr>
              <a:t>olsa	da	yükseklik	</a:t>
            </a:r>
            <a:r>
              <a:rPr sz="2400" spc="-5" dirty="0">
                <a:latin typeface="Times New Roman"/>
                <a:cs typeface="Times New Roman"/>
              </a:rPr>
              <a:t>arttıkça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1092200"/>
            <a:ext cx="8629650" cy="536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buharlaşma miktarı </a:t>
            </a:r>
            <a:r>
              <a:rPr sz="2400" spc="-25" dirty="0">
                <a:latin typeface="Times New Roman"/>
                <a:cs typeface="Times New Roman"/>
              </a:rPr>
              <a:t>artar. </a:t>
            </a:r>
            <a:r>
              <a:rPr sz="2400" dirty="0">
                <a:latin typeface="Times New Roman"/>
                <a:cs typeface="Times New Roman"/>
              </a:rPr>
              <a:t>Çünkü </a:t>
            </a:r>
            <a:r>
              <a:rPr sz="2400" spc="-5" dirty="0">
                <a:latin typeface="Times New Roman"/>
                <a:cs typeface="Times New Roman"/>
              </a:rPr>
              <a:t>yükseldikçe </a:t>
            </a:r>
            <a:r>
              <a:rPr sz="2400" spc="-10" dirty="0">
                <a:latin typeface="Times New Roman"/>
                <a:cs typeface="Times New Roman"/>
              </a:rPr>
              <a:t>hava </a:t>
            </a:r>
            <a:r>
              <a:rPr sz="2400" spc="-5" dirty="0">
                <a:latin typeface="Times New Roman"/>
                <a:cs typeface="Times New Roman"/>
              </a:rPr>
              <a:t>basıncı </a:t>
            </a:r>
            <a:r>
              <a:rPr sz="2400" spc="-20" dirty="0">
                <a:latin typeface="Times New Roman"/>
                <a:cs typeface="Times New Roman"/>
              </a:rPr>
              <a:t>azalır. </a:t>
            </a:r>
            <a:r>
              <a:rPr sz="2400" spc="-5" dirty="0">
                <a:latin typeface="Times New Roman"/>
                <a:cs typeface="Times New Roman"/>
              </a:rPr>
              <a:t>Öte  </a:t>
            </a:r>
            <a:r>
              <a:rPr sz="2400" dirty="0">
                <a:latin typeface="Times New Roman"/>
                <a:cs typeface="Times New Roman"/>
              </a:rPr>
              <a:t>yandan </a:t>
            </a:r>
            <a:r>
              <a:rPr sz="2400" spc="-5" dirty="0">
                <a:latin typeface="Times New Roman"/>
                <a:cs typeface="Times New Roman"/>
              </a:rPr>
              <a:t>yükseldikçe havanın sıcaklığı azalacağından buharlaşma  miktarı </a:t>
            </a:r>
            <a:r>
              <a:rPr sz="2400" spc="-10" dirty="0">
                <a:latin typeface="Times New Roman"/>
                <a:cs typeface="Times New Roman"/>
              </a:rPr>
              <a:t>da </a:t>
            </a:r>
            <a:r>
              <a:rPr sz="2400" spc="-20" dirty="0">
                <a:latin typeface="Times New Roman"/>
                <a:cs typeface="Times New Roman"/>
              </a:rPr>
              <a:t>azalır. </a:t>
            </a:r>
            <a:r>
              <a:rPr sz="2400" spc="-5" dirty="0">
                <a:latin typeface="Times New Roman"/>
                <a:cs typeface="Times New Roman"/>
              </a:rPr>
              <a:t>Fakat </a:t>
            </a:r>
            <a:r>
              <a:rPr sz="2400" dirty="0">
                <a:latin typeface="Times New Roman"/>
                <a:cs typeface="Times New Roman"/>
              </a:rPr>
              <a:t>bu </a:t>
            </a:r>
            <a:r>
              <a:rPr sz="2400" spc="-5" dirty="0">
                <a:latin typeface="Times New Roman"/>
                <a:cs typeface="Times New Roman"/>
              </a:rPr>
              <a:t>azalma hava basıncından ileri gelen  artmayı karşılayamadığından yükseldikçe buharlaşmanın </a:t>
            </a:r>
            <a:r>
              <a:rPr sz="2400" dirty="0">
                <a:latin typeface="Times New Roman"/>
                <a:cs typeface="Times New Roman"/>
              </a:rPr>
              <a:t>az bir </a:t>
            </a:r>
            <a:r>
              <a:rPr sz="2400" spc="-5" dirty="0">
                <a:latin typeface="Times New Roman"/>
                <a:cs typeface="Times New Roman"/>
              </a:rPr>
              <a:t>miktar  </a:t>
            </a:r>
            <a:r>
              <a:rPr sz="2400" dirty="0">
                <a:latin typeface="Times New Roman"/>
                <a:cs typeface="Times New Roman"/>
              </a:rPr>
              <a:t>arttığı kabul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edilir.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50"/>
              </a:spcBef>
            </a:pPr>
            <a:r>
              <a:rPr sz="3200" b="1" dirty="0">
                <a:latin typeface="Times New Roman"/>
                <a:cs typeface="Times New Roman"/>
              </a:rPr>
              <a:t>Bakı</a:t>
            </a:r>
            <a:endParaRPr sz="3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460"/>
              </a:spcBef>
            </a:pPr>
            <a:r>
              <a:rPr sz="2400" spc="-5" dirty="0">
                <a:latin typeface="Times New Roman"/>
                <a:cs typeface="Times New Roman"/>
              </a:rPr>
              <a:t>Güneye ve Batıya bakan </a:t>
            </a:r>
            <a:r>
              <a:rPr sz="2400" dirty="0">
                <a:latin typeface="Times New Roman"/>
                <a:cs typeface="Times New Roman"/>
              </a:rPr>
              <a:t>yamaçlardaki </a:t>
            </a:r>
            <a:r>
              <a:rPr sz="2400" spc="-15" dirty="0">
                <a:latin typeface="Times New Roman"/>
                <a:cs typeface="Times New Roman"/>
              </a:rPr>
              <a:t>sular, </a:t>
            </a:r>
            <a:r>
              <a:rPr sz="2400" spc="-5" dirty="0">
                <a:latin typeface="Times New Roman"/>
                <a:cs typeface="Times New Roman"/>
              </a:rPr>
              <a:t>güneş ışınlarının daha  </a:t>
            </a:r>
            <a:r>
              <a:rPr sz="2400" dirty="0">
                <a:latin typeface="Times New Roman"/>
                <a:cs typeface="Times New Roman"/>
              </a:rPr>
              <a:t>çok </a:t>
            </a:r>
            <a:r>
              <a:rPr sz="2400" spc="-5" dirty="0">
                <a:latin typeface="Times New Roman"/>
                <a:cs typeface="Times New Roman"/>
              </a:rPr>
              <a:t>etkisinde kaldıkları </a:t>
            </a:r>
            <a:r>
              <a:rPr sz="2400" dirty="0">
                <a:latin typeface="Times New Roman"/>
                <a:cs typeface="Times New Roman"/>
              </a:rPr>
              <a:t>için </a:t>
            </a:r>
            <a:r>
              <a:rPr sz="2400" spc="-5" dirty="0">
                <a:latin typeface="Times New Roman"/>
                <a:cs typeface="Times New Roman"/>
              </a:rPr>
              <a:t>buharlaşma Kuzey </a:t>
            </a:r>
            <a:r>
              <a:rPr sz="2400" dirty="0">
                <a:latin typeface="Times New Roman"/>
                <a:cs typeface="Times New Roman"/>
              </a:rPr>
              <a:t>ve </a:t>
            </a:r>
            <a:r>
              <a:rPr sz="2400" spc="-5" dirty="0">
                <a:latin typeface="Times New Roman"/>
                <a:cs typeface="Times New Roman"/>
              </a:rPr>
              <a:t>Doğuya bakan  yamaçlara </a:t>
            </a:r>
            <a:r>
              <a:rPr sz="2400" dirty="0">
                <a:latin typeface="Times New Roman"/>
                <a:cs typeface="Times New Roman"/>
              </a:rPr>
              <a:t>göre daha fazla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olmaktadır.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0"/>
              </a:spcBef>
            </a:pPr>
            <a:r>
              <a:rPr sz="3200" b="1" dirty="0">
                <a:latin typeface="Times New Roman"/>
                <a:cs typeface="Times New Roman"/>
              </a:rPr>
              <a:t>3. Suyun Kalitesi </a:t>
            </a:r>
            <a:r>
              <a:rPr sz="3200" b="1" spc="5" dirty="0">
                <a:latin typeface="Times New Roman"/>
                <a:cs typeface="Times New Roman"/>
              </a:rPr>
              <a:t>ve </a:t>
            </a:r>
            <a:r>
              <a:rPr sz="3200" b="1" spc="-5" dirty="0">
                <a:latin typeface="Times New Roman"/>
                <a:cs typeface="Times New Roman"/>
              </a:rPr>
              <a:t>Bulunduğu</a:t>
            </a:r>
            <a:r>
              <a:rPr sz="3200" b="1" spc="-105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Ortam</a:t>
            </a:r>
            <a:endParaRPr sz="3200">
              <a:latin typeface="Times New Roman"/>
              <a:cs typeface="Times New Roman"/>
            </a:endParaRPr>
          </a:p>
          <a:p>
            <a:pPr marL="12700" marR="5080" indent="571500">
              <a:lnSpc>
                <a:spcPct val="100000"/>
              </a:lnSpc>
              <a:spcBef>
                <a:spcPts val="1465"/>
              </a:spcBef>
              <a:tabLst>
                <a:tab pos="1155065" algn="l"/>
                <a:tab pos="2607945" algn="l"/>
                <a:tab pos="4237355" algn="l"/>
                <a:tab pos="5484495" algn="l"/>
                <a:tab pos="6758305" algn="l"/>
                <a:tab pos="8328659" algn="l"/>
              </a:tabLst>
            </a:pPr>
            <a:r>
              <a:rPr sz="2400" spc="-10" dirty="0">
                <a:latin typeface="Times New Roman"/>
                <a:cs typeface="Times New Roman"/>
              </a:rPr>
              <a:t>S</a:t>
            </a:r>
            <a:r>
              <a:rPr sz="2400" spc="-5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	küt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i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in	büyüklüğü,	tuzl</a:t>
            </a:r>
            <a:r>
              <a:rPr sz="2400" spc="-15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l</a:t>
            </a:r>
            <a:r>
              <a:rPr sz="2400" spc="-10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k	duru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u,	bulanı</a:t>
            </a:r>
            <a:r>
              <a:rPr sz="2400" spc="-15" dirty="0">
                <a:latin typeface="Times New Roman"/>
                <a:cs typeface="Times New Roman"/>
              </a:rPr>
              <a:t>k</a:t>
            </a:r>
            <a:r>
              <a:rPr sz="2400" dirty="0">
                <a:latin typeface="Times New Roman"/>
                <a:cs typeface="Times New Roman"/>
              </a:rPr>
              <a:t>l</a:t>
            </a:r>
            <a:r>
              <a:rPr sz="2400" spc="5" dirty="0">
                <a:latin typeface="Times New Roman"/>
                <a:cs typeface="Times New Roman"/>
              </a:rPr>
              <a:t>ı</a:t>
            </a:r>
            <a:r>
              <a:rPr sz="2400" spc="-15" dirty="0">
                <a:latin typeface="Times New Roman"/>
                <a:cs typeface="Times New Roman"/>
              </a:rPr>
              <a:t>ğ</a:t>
            </a:r>
            <a:r>
              <a:rPr sz="2400" dirty="0">
                <a:latin typeface="Times New Roman"/>
                <a:cs typeface="Times New Roman"/>
              </a:rPr>
              <a:t>ı	ve  </a:t>
            </a:r>
            <a:r>
              <a:rPr sz="2400" spc="-5" dirty="0">
                <a:latin typeface="Times New Roman"/>
                <a:cs typeface="Times New Roman"/>
              </a:rPr>
              <a:t>hareketliliği buharlaşma miktarı </a:t>
            </a:r>
            <a:r>
              <a:rPr sz="2400" dirty="0">
                <a:latin typeface="Times New Roman"/>
                <a:cs typeface="Times New Roman"/>
              </a:rPr>
              <a:t>üzerinde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etkilidir.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35432"/>
            <a:ext cx="38608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Su Kütlesinin Büyüklüğü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8267" y="646557"/>
            <a:ext cx="8628380" cy="3315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Derin su kütleleri </a:t>
            </a:r>
            <a:r>
              <a:rPr sz="2400" spc="-10" dirty="0">
                <a:latin typeface="Times New Roman"/>
                <a:cs typeface="Times New Roman"/>
              </a:rPr>
              <a:t>hava </a:t>
            </a:r>
            <a:r>
              <a:rPr sz="2400" spc="-5" dirty="0">
                <a:latin typeface="Times New Roman"/>
                <a:cs typeface="Times New Roman"/>
              </a:rPr>
              <a:t>sıcaklığındaki değişimlere </a:t>
            </a:r>
            <a:r>
              <a:rPr sz="2400" dirty="0">
                <a:latin typeface="Times New Roman"/>
                <a:cs typeface="Times New Roman"/>
              </a:rPr>
              <a:t>geç </a:t>
            </a:r>
            <a:r>
              <a:rPr sz="2400" spc="-20" dirty="0">
                <a:latin typeface="Times New Roman"/>
                <a:cs typeface="Times New Roman"/>
              </a:rPr>
              <a:t>uyarlar. </a:t>
            </a:r>
            <a:r>
              <a:rPr sz="2400" spc="-5" dirty="0">
                <a:latin typeface="Times New Roman"/>
                <a:cs typeface="Times New Roman"/>
              </a:rPr>
              <a:t>Bu  nedenle derin sularda buharlaşma, sığ </a:t>
            </a:r>
            <a:r>
              <a:rPr sz="2400" dirty="0">
                <a:latin typeface="Times New Roman"/>
                <a:cs typeface="Times New Roman"/>
              </a:rPr>
              <a:t>su </a:t>
            </a:r>
            <a:r>
              <a:rPr sz="2400" spc="-5" dirty="0">
                <a:latin typeface="Times New Roman"/>
                <a:cs typeface="Times New Roman"/>
              </a:rPr>
              <a:t>kütlelerine göre yazın daha  </a:t>
            </a:r>
            <a:r>
              <a:rPr sz="2400" dirty="0">
                <a:latin typeface="Times New Roman"/>
                <a:cs typeface="Times New Roman"/>
              </a:rPr>
              <a:t>az, kışın daha fazla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olmaktadır.</a:t>
            </a:r>
            <a:endParaRPr sz="24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664"/>
              </a:spcBef>
            </a:pPr>
            <a:r>
              <a:rPr sz="2800" b="1" spc="-90" dirty="0">
                <a:latin typeface="Times New Roman"/>
                <a:cs typeface="Times New Roman"/>
              </a:rPr>
              <a:t>Tuz</a:t>
            </a:r>
            <a:r>
              <a:rPr sz="2800" b="1" spc="-10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Durumu</a:t>
            </a:r>
            <a:endParaRPr sz="28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  <a:spcBef>
                <a:spcPts val="1460"/>
              </a:spcBef>
            </a:pPr>
            <a:r>
              <a:rPr sz="2400" spc="-20" dirty="0">
                <a:latin typeface="Times New Roman"/>
                <a:cs typeface="Times New Roman"/>
              </a:rPr>
              <a:t>Tuzlu sular, </a:t>
            </a:r>
            <a:r>
              <a:rPr sz="2400" spc="-5" dirty="0">
                <a:latin typeface="Times New Roman"/>
                <a:cs typeface="Times New Roman"/>
              </a:rPr>
              <a:t>tatlı sulara </a:t>
            </a:r>
            <a:r>
              <a:rPr sz="2400" dirty="0">
                <a:latin typeface="Times New Roman"/>
                <a:cs typeface="Times New Roman"/>
              </a:rPr>
              <a:t>göre daha az </a:t>
            </a:r>
            <a:r>
              <a:rPr sz="2400" spc="-15" dirty="0">
                <a:latin typeface="Times New Roman"/>
                <a:cs typeface="Times New Roman"/>
              </a:rPr>
              <a:t>buharlaşır. </a:t>
            </a:r>
            <a:r>
              <a:rPr sz="2400" dirty="0">
                <a:latin typeface="Times New Roman"/>
                <a:cs typeface="Times New Roman"/>
              </a:rPr>
              <a:t>Çünkü suda </a:t>
            </a:r>
            <a:r>
              <a:rPr sz="2400" spc="-5" dirty="0">
                <a:latin typeface="Times New Roman"/>
                <a:cs typeface="Times New Roman"/>
              </a:rPr>
              <a:t>erimiş  </a:t>
            </a:r>
            <a:r>
              <a:rPr sz="2400" dirty="0">
                <a:latin typeface="Times New Roman"/>
                <a:cs typeface="Times New Roman"/>
              </a:rPr>
              <a:t>tuzlar buhar basıncını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azaltır.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60"/>
              </a:spcBef>
            </a:pPr>
            <a:r>
              <a:rPr sz="2800" b="1" spc="-5" dirty="0">
                <a:latin typeface="Times New Roman"/>
                <a:cs typeface="Times New Roman"/>
              </a:rPr>
              <a:t>Kirlenme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8267" y="4122166"/>
            <a:ext cx="86283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5860" algn="l"/>
                <a:tab pos="1667510" algn="l"/>
                <a:tab pos="3147695" algn="l"/>
                <a:tab pos="4238625" algn="l"/>
                <a:tab pos="5414010" algn="l"/>
                <a:tab pos="6772275" algn="l"/>
                <a:tab pos="7371080" algn="l"/>
                <a:tab pos="8176259" algn="l"/>
              </a:tabLst>
            </a:pPr>
            <a:r>
              <a:rPr sz="2400" spc="-5" dirty="0">
                <a:latin typeface="Times New Roman"/>
                <a:cs typeface="Times New Roman"/>
              </a:rPr>
              <a:t>Du</a:t>
            </a:r>
            <a:r>
              <a:rPr sz="2400" spc="-5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gun	</a:t>
            </a:r>
            <a:r>
              <a:rPr sz="2400" spc="-5" dirty="0">
                <a:latin typeface="Times New Roman"/>
                <a:cs typeface="Times New Roman"/>
              </a:rPr>
              <a:t>su</a:t>
            </a:r>
            <a:r>
              <a:rPr sz="2400" dirty="0">
                <a:latin typeface="Times New Roman"/>
                <a:cs typeface="Times New Roman"/>
              </a:rPr>
              <a:t>	yüze</a:t>
            </a:r>
            <a:r>
              <a:rPr sz="2400" spc="-10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inde	biri</a:t>
            </a:r>
            <a:r>
              <a:rPr sz="2400" spc="-10" dirty="0">
                <a:latin typeface="Times New Roman"/>
                <a:cs typeface="Times New Roman"/>
              </a:rPr>
              <a:t>k</a:t>
            </a:r>
            <a:r>
              <a:rPr sz="2400" dirty="0">
                <a:latin typeface="Times New Roman"/>
                <a:cs typeface="Times New Roman"/>
              </a:rPr>
              <a:t>en	</a:t>
            </a:r>
            <a:r>
              <a:rPr sz="2400" spc="-15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abancı	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deler	t</a:t>
            </a:r>
            <a:r>
              <a:rPr sz="2400" spc="-10" dirty="0">
                <a:latin typeface="Times New Roman"/>
                <a:cs typeface="Times New Roman"/>
              </a:rPr>
              <a:t>o</a:t>
            </a:r>
            <a:r>
              <a:rPr sz="2400" dirty="0">
                <a:latin typeface="Times New Roman"/>
                <a:cs typeface="Times New Roman"/>
              </a:rPr>
              <a:t>z	veya	</a:t>
            </a:r>
            <a:r>
              <a:rPr sz="2400" spc="-15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ağ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4306510"/>
            <a:ext cx="6817359" cy="1210945"/>
          </a:xfrm>
          <a:prstGeom prst="rect">
            <a:avLst/>
          </a:prstGeom>
        </p:spPr>
        <p:txBody>
          <a:bodyPr vert="horz" wrap="square" lIns="0" tIns="1936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525"/>
              </a:spcBef>
            </a:pPr>
            <a:r>
              <a:rPr sz="2400" spc="-5" dirty="0">
                <a:latin typeface="Times New Roman"/>
                <a:cs typeface="Times New Roman"/>
              </a:rPr>
              <a:t>tabakaları, </a:t>
            </a:r>
            <a:r>
              <a:rPr sz="2400" dirty="0">
                <a:latin typeface="Times New Roman"/>
                <a:cs typeface="Times New Roman"/>
              </a:rPr>
              <a:t>buharlaşma </a:t>
            </a:r>
            <a:r>
              <a:rPr sz="2400" spc="-5" dirty="0">
                <a:latin typeface="Times New Roman"/>
                <a:cs typeface="Times New Roman"/>
              </a:rPr>
              <a:t>miktarını olumsuz </a:t>
            </a:r>
            <a:r>
              <a:rPr sz="2400" dirty="0">
                <a:latin typeface="Times New Roman"/>
                <a:cs typeface="Times New Roman"/>
              </a:rPr>
              <a:t>yönde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etkiler.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64"/>
              </a:spcBef>
            </a:pPr>
            <a:r>
              <a:rPr sz="2800" b="1" spc="-5" dirty="0">
                <a:latin typeface="Times New Roman"/>
                <a:cs typeface="Times New Roman"/>
              </a:rPr>
              <a:t>Dalgalı ve </a:t>
            </a:r>
            <a:r>
              <a:rPr sz="2800" b="1" spc="-15" dirty="0">
                <a:latin typeface="Times New Roman"/>
                <a:cs typeface="Times New Roman"/>
              </a:rPr>
              <a:t>hareket </a:t>
            </a:r>
            <a:r>
              <a:rPr sz="2800" b="1" spc="-5" dirty="0">
                <a:latin typeface="Times New Roman"/>
                <a:cs typeface="Times New Roman"/>
              </a:rPr>
              <a:t>halindeki</a:t>
            </a:r>
            <a:r>
              <a:rPr sz="2800" b="1" spc="45" dirty="0">
                <a:latin typeface="Times New Roman"/>
                <a:cs typeface="Times New Roman"/>
              </a:rPr>
              <a:t> </a:t>
            </a:r>
            <a:r>
              <a:rPr sz="2800" b="1" spc="-5" dirty="0">
                <a:latin typeface="Times New Roman"/>
                <a:cs typeface="Times New Roman"/>
              </a:rPr>
              <a:t>su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8267" y="5677001"/>
            <a:ext cx="862838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40" dirty="0">
                <a:latin typeface="Times New Roman"/>
                <a:cs typeface="Times New Roman"/>
              </a:rPr>
              <a:t>Yapılan </a:t>
            </a:r>
            <a:r>
              <a:rPr sz="2400" spc="-5" dirty="0">
                <a:latin typeface="Times New Roman"/>
                <a:cs typeface="Times New Roman"/>
              </a:rPr>
              <a:t>bir araştırmada akan sulardaki buharlaşmanın </a:t>
            </a:r>
            <a:r>
              <a:rPr sz="2400" spc="-10" dirty="0">
                <a:latin typeface="Times New Roman"/>
                <a:cs typeface="Times New Roman"/>
              </a:rPr>
              <a:t>durgun  </a:t>
            </a:r>
            <a:r>
              <a:rPr sz="2400" spc="-5" dirty="0">
                <a:latin typeface="Times New Roman"/>
                <a:cs typeface="Times New Roman"/>
              </a:rPr>
              <a:t>sulardaki buharlaşmaya </a:t>
            </a:r>
            <a:r>
              <a:rPr sz="2400" dirty="0">
                <a:latin typeface="Times New Roman"/>
                <a:cs typeface="Times New Roman"/>
              </a:rPr>
              <a:t>göre % 7 ile % 9 </a:t>
            </a:r>
            <a:r>
              <a:rPr sz="2400" spc="-5" dirty="0">
                <a:latin typeface="Times New Roman"/>
                <a:cs typeface="Times New Roman"/>
              </a:rPr>
              <a:t>oranında daha </a:t>
            </a:r>
            <a:r>
              <a:rPr sz="2400" dirty="0">
                <a:latin typeface="Times New Roman"/>
                <a:cs typeface="Times New Roman"/>
              </a:rPr>
              <a:t>yüksek  olduğu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saptanmıştır.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736168"/>
            <a:ext cx="8629650" cy="3392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Buharlaşma miktarları </a:t>
            </a:r>
            <a:r>
              <a:rPr sz="2400" dirty="0">
                <a:latin typeface="Times New Roman"/>
                <a:cs typeface="Times New Roman"/>
              </a:rPr>
              <a:t>doğrudan </a:t>
            </a:r>
            <a:r>
              <a:rPr sz="2400" spc="-5" dirty="0">
                <a:latin typeface="Times New Roman"/>
                <a:cs typeface="Times New Roman"/>
              </a:rPr>
              <a:t>aletlerle ölçülür </a:t>
            </a:r>
            <a:r>
              <a:rPr sz="2400" dirty="0">
                <a:latin typeface="Times New Roman"/>
                <a:cs typeface="Times New Roman"/>
              </a:rPr>
              <a:t>veya </a:t>
            </a:r>
            <a:r>
              <a:rPr sz="2400" spc="-5" dirty="0">
                <a:latin typeface="Times New Roman"/>
                <a:cs typeface="Times New Roman"/>
              </a:rPr>
              <a:t>formüller  kullanılarak </a:t>
            </a:r>
            <a:r>
              <a:rPr sz="2400" spc="-15" dirty="0">
                <a:latin typeface="Times New Roman"/>
                <a:cs typeface="Times New Roman"/>
              </a:rPr>
              <a:t>hesaplanır. </a:t>
            </a:r>
            <a:r>
              <a:rPr sz="2400" dirty="0">
                <a:latin typeface="Times New Roman"/>
                <a:cs typeface="Times New Roman"/>
              </a:rPr>
              <a:t>Don </a:t>
            </a:r>
            <a:r>
              <a:rPr sz="2400" spc="-5" dirty="0">
                <a:latin typeface="Times New Roman"/>
                <a:cs typeface="Times New Roman"/>
              </a:rPr>
              <a:t>mevsimi </a:t>
            </a:r>
            <a:r>
              <a:rPr sz="2400" dirty="0">
                <a:latin typeface="Times New Roman"/>
                <a:cs typeface="Times New Roman"/>
              </a:rPr>
              <a:t>boyunca </a:t>
            </a:r>
            <a:r>
              <a:rPr sz="2400" spc="-5" dirty="0">
                <a:latin typeface="Times New Roman"/>
                <a:cs typeface="Times New Roman"/>
              </a:rPr>
              <a:t>buharlaşma </a:t>
            </a:r>
            <a:r>
              <a:rPr sz="2400" dirty="0">
                <a:latin typeface="Times New Roman"/>
                <a:cs typeface="Times New Roman"/>
              </a:rPr>
              <a:t>ölçüm  </a:t>
            </a:r>
            <a:r>
              <a:rPr sz="2400" spc="-5" dirty="0">
                <a:latin typeface="Times New Roman"/>
                <a:cs typeface="Times New Roman"/>
              </a:rPr>
              <a:t>aletlerinin kullanılamaması nedeniyle, </a:t>
            </a:r>
            <a:r>
              <a:rPr sz="2400" dirty="0">
                <a:latin typeface="Times New Roman"/>
                <a:cs typeface="Times New Roman"/>
              </a:rPr>
              <a:t>bu </a:t>
            </a:r>
            <a:r>
              <a:rPr sz="2400" spc="-5" dirty="0">
                <a:latin typeface="Times New Roman"/>
                <a:cs typeface="Times New Roman"/>
              </a:rPr>
              <a:t>mevsimdeki buharlaşma  miktarlarının bulunmasında bazı formüllerden </a:t>
            </a:r>
            <a:r>
              <a:rPr sz="2400" spc="-15" dirty="0">
                <a:latin typeface="Times New Roman"/>
                <a:cs typeface="Times New Roman"/>
              </a:rPr>
              <a:t>yararlanılır. </a:t>
            </a:r>
            <a:r>
              <a:rPr sz="2400" dirty="0">
                <a:latin typeface="Times New Roman"/>
                <a:cs typeface="Times New Roman"/>
              </a:rPr>
              <a:t>Çok </a:t>
            </a:r>
            <a:r>
              <a:rPr sz="2400" spc="-5" dirty="0">
                <a:latin typeface="Times New Roman"/>
                <a:cs typeface="Times New Roman"/>
              </a:rPr>
              <a:t>sayıda  formül bulunmasına </a:t>
            </a:r>
            <a:r>
              <a:rPr sz="2400" dirty="0">
                <a:latin typeface="Times New Roman"/>
                <a:cs typeface="Times New Roman"/>
              </a:rPr>
              <a:t>karşın, en </a:t>
            </a:r>
            <a:r>
              <a:rPr sz="2400" spc="-5" dirty="0">
                <a:latin typeface="Times New Roman"/>
                <a:cs typeface="Times New Roman"/>
              </a:rPr>
              <a:t>çok kullanılan metotlar; Penman-  </a:t>
            </a:r>
            <a:r>
              <a:rPr sz="2400" dirty="0">
                <a:latin typeface="Times New Roman"/>
                <a:cs typeface="Times New Roman"/>
              </a:rPr>
              <a:t>Monteith, </a:t>
            </a:r>
            <a:r>
              <a:rPr sz="2400" spc="-5" dirty="0">
                <a:latin typeface="Times New Roman"/>
                <a:cs typeface="Times New Roman"/>
              </a:rPr>
              <a:t>Kap Buharlaşması ve Blaney-Criddle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metotlarıdır.</a:t>
            </a:r>
            <a:endParaRPr sz="2400">
              <a:latin typeface="Times New Roman"/>
              <a:cs typeface="Times New Roman"/>
            </a:endParaRPr>
          </a:p>
          <a:p>
            <a:pPr marL="12700" marR="5080" indent="571500" algn="just">
              <a:lnSpc>
                <a:spcPct val="100000"/>
              </a:lnSpc>
              <a:spcBef>
                <a:spcPts val="580"/>
              </a:spcBef>
            </a:pPr>
            <a:r>
              <a:rPr sz="2400" spc="-5" dirty="0">
                <a:latin typeface="Times New Roman"/>
                <a:cs typeface="Times New Roman"/>
              </a:rPr>
              <a:t>Buharlaşma rasatları ülkemizde </a:t>
            </a:r>
            <a:r>
              <a:rPr sz="2400" dirty="0">
                <a:latin typeface="Times New Roman"/>
                <a:cs typeface="Times New Roman"/>
              </a:rPr>
              <a:t>sadece büyük </a:t>
            </a:r>
            <a:r>
              <a:rPr sz="2400" spc="-5" dirty="0">
                <a:latin typeface="Times New Roman"/>
                <a:cs typeface="Times New Roman"/>
              </a:rPr>
              <a:t>klima  istasyonlarında yapılmakta olup, gölgede ve açık </a:t>
            </a:r>
            <a:r>
              <a:rPr sz="2400" dirty="0">
                <a:latin typeface="Times New Roman"/>
                <a:cs typeface="Times New Roman"/>
              </a:rPr>
              <a:t>su yüzeyinde </a:t>
            </a:r>
            <a:r>
              <a:rPr sz="2400" spc="-5" dirty="0">
                <a:latin typeface="Times New Roman"/>
                <a:cs typeface="Times New Roman"/>
              </a:rPr>
              <a:t>olmak  </a:t>
            </a:r>
            <a:r>
              <a:rPr sz="2400" dirty="0">
                <a:latin typeface="Times New Roman"/>
                <a:cs typeface="Times New Roman"/>
              </a:rPr>
              <a:t>üzere iki </a:t>
            </a:r>
            <a:r>
              <a:rPr sz="2400" spc="-5" dirty="0">
                <a:latin typeface="Times New Roman"/>
                <a:cs typeface="Times New Roman"/>
              </a:rPr>
              <a:t>şekilde </a:t>
            </a:r>
            <a:r>
              <a:rPr sz="2400" dirty="0">
                <a:latin typeface="Times New Roman"/>
                <a:cs typeface="Times New Roman"/>
              </a:rPr>
              <a:t>ölçüm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yapılmaktadır.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4186173"/>
            <a:ext cx="7207250" cy="8197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02945" algn="l"/>
                <a:tab pos="2667635" algn="l"/>
                <a:tab pos="5408295" algn="l"/>
              </a:tabLst>
            </a:pPr>
            <a:r>
              <a:rPr sz="2800" b="1" dirty="0">
                <a:latin typeface="Times New Roman"/>
                <a:cs typeface="Times New Roman"/>
              </a:rPr>
              <a:t>1.	</a:t>
            </a:r>
            <a:r>
              <a:rPr sz="2800" b="1" spc="-5" dirty="0">
                <a:latin typeface="Times New Roman"/>
                <a:cs typeface="Times New Roman"/>
              </a:rPr>
              <a:t>Gölgedeki	buharlaşmanın	ölçülmesi: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  <a:tabLst>
                <a:tab pos="1655445" algn="l"/>
                <a:tab pos="3501390" algn="l"/>
                <a:tab pos="4316730" algn="l"/>
                <a:tab pos="5621655" algn="l"/>
                <a:tab pos="6602730" algn="l"/>
              </a:tabLst>
            </a:pPr>
            <a:r>
              <a:rPr sz="2400" dirty="0">
                <a:latin typeface="Times New Roman"/>
                <a:cs typeface="Times New Roman"/>
              </a:rPr>
              <a:t>buha</a:t>
            </a:r>
            <a:r>
              <a:rPr sz="2400" spc="-10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laş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	ölçü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leri</a:t>
            </a:r>
            <a:r>
              <a:rPr sz="2400" spc="-15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de	rasat	</a:t>
            </a:r>
            <a:r>
              <a:rPr sz="2400" spc="-15" dirty="0">
                <a:latin typeface="Times New Roman"/>
                <a:cs typeface="Times New Roman"/>
              </a:rPr>
              <a:t>p</a:t>
            </a:r>
            <a:r>
              <a:rPr sz="2400" dirty="0">
                <a:latin typeface="Times New Roman"/>
                <a:cs typeface="Times New Roman"/>
              </a:rPr>
              <a:t>ar</a:t>
            </a:r>
            <a:r>
              <a:rPr sz="2400" spc="-10" dirty="0">
                <a:latin typeface="Times New Roman"/>
                <a:cs typeface="Times New Roman"/>
              </a:rPr>
              <a:t>k</a:t>
            </a:r>
            <a:r>
              <a:rPr sz="2400" dirty="0">
                <a:latin typeface="Times New Roman"/>
                <a:cs typeface="Times New Roman"/>
              </a:rPr>
              <a:t>ında	</a:t>
            </a:r>
            <a:r>
              <a:rPr sz="2400" spc="-15" dirty="0">
                <a:latin typeface="Times New Roman"/>
                <a:cs typeface="Times New Roman"/>
              </a:rPr>
              <a:t>k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pa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ı	</a:t>
            </a:r>
            <a:r>
              <a:rPr sz="2400" spc="-1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ip</a:t>
            </a:r>
            <a:r>
              <a:rPr sz="2400" spc="-10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r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92948" y="4236466"/>
            <a:ext cx="1296035" cy="769620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97790" marR="5080" indent="-85725">
              <a:lnSpc>
                <a:spcPct val="103299"/>
              </a:lnSpc>
              <a:spcBef>
                <a:spcPts val="5"/>
              </a:spcBef>
            </a:pPr>
            <a:r>
              <a:rPr sz="2400" spc="-5" dirty="0">
                <a:latin typeface="Times New Roman"/>
                <a:cs typeface="Times New Roman"/>
              </a:rPr>
              <a:t>Gölgede</a:t>
            </a:r>
            <a:r>
              <a:rPr sz="2400" spc="-10" dirty="0">
                <a:latin typeface="Times New Roman"/>
                <a:cs typeface="Times New Roman"/>
              </a:rPr>
              <a:t>k</a:t>
            </a:r>
            <a:r>
              <a:rPr sz="2400" dirty="0">
                <a:latin typeface="Times New Roman"/>
                <a:cs typeface="Times New Roman"/>
              </a:rPr>
              <a:t>i  içe</a:t>
            </a:r>
            <a:r>
              <a:rPr sz="2400" spc="-1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isinde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8267" y="4980558"/>
            <a:ext cx="86290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271270" algn="l"/>
                <a:tab pos="3153410" algn="l"/>
                <a:tab pos="4935220" algn="l"/>
                <a:tab pos="5499735" algn="l"/>
                <a:tab pos="7180580" algn="l"/>
              </a:tabLst>
            </a:pPr>
            <a:r>
              <a:rPr sz="2400" dirty="0">
                <a:latin typeface="Times New Roman"/>
                <a:cs typeface="Times New Roman"/>
              </a:rPr>
              <a:t>bulunan	e</a:t>
            </a:r>
            <a:r>
              <a:rPr sz="2400" spc="-10" dirty="0">
                <a:latin typeface="Times New Roman"/>
                <a:cs typeface="Times New Roman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apori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et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e	(at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spc="5" dirty="0">
                <a:latin typeface="Times New Roman"/>
                <a:cs typeface="Times New Roman"/>
              </a:rPr>
              <a:t>o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etre)	ve	ev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por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graf	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15" dirty="0">
                <a:latin typeface="Times New Roman"/>
                <a:cs typeface="Times New Roman"/>
              </a:rPr>
              <a:t>t</a:t>
            </a:r>
            <a:r>
              <a:rPr sz="2400" dirty="0">
                <a:latin typeface="Times New Roman"/>
                <a:cs typeface="Times New Roman"/>
              </a:rPr>
              <a:t>le</a:t>
            </a:r>
            <a:r>
              <a:rPr sz="2400" spc="-1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inden  </a:t>
            </a:r>
            <a:r>
              <a:rPr sz="2400" spc="-10" dirty="0">
                <a:latin typeface="Times New Roman"/>
                <a:cs typeface="Times New Roman"/>
              </a:rPr>
              <a:t>yararlanılmaktadır.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11123" y="691895"/>
            <a:ext cx="7956804" cy="51876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201417" y="6189675"/>
            <a:ext cx="43872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BUHARLAŞMA </a:t>
            </a:r>
            <a:r>
              <a:rPr sz="2400" b="1" spc="-45" dirty="0">
                <a:latin typeface="Times New Roman"/>
                <a:cs typeface="Times New Roman"/>
              </a:rPr>
              <a:t>RASAT</a:t>
            </a:r>
            <a:r>
              <a:rPr sz="2400" b="1" spc="-13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SİPERİ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60035" y="211836"/>
            <a:ext cx="1865375" cy="43693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6627" y="4605020"/>
            <a:ext cx="7653655" cy="169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98780" algn="ctr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latin typeface="Times New Roman"/>
                <a:cs typeface="Times New Roman"/>
              </a:rPr>
              <a:t>EVAPORİMETRE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50"/>
              </a:spcBef>
            </a:pPr>
            <a:r>
              <a:rPr sz="2400" b="1" dirty="0">
                <a:latin typeface="Times New Roman"/>
                <a:cs typeface="Times New Roman"/>
              </a:rPr>
              <a:t>Alttaki </a:t>
            </a:r>
            <a:r>
              <a:rPr sz="2400" b="1" spc="-10" dirty="0">
                <a:latin typeface="Times New Roman"/>
                <a:cs typeface="Times New Roman"/>
              </a:rPr>
              <a:t>haznede </a:t>
            </a:r>
            <a:r>
              <a:rPr sz="2400" b="1" spc="-5" dirty="0">
                <a:latin typeface="Times New Roman"/>
                <a:cs typeface="Times New Roman"/>
              </a:rPr>
              <a:t>bulunan su buharlaşır </a:t>
            </a:r>
            <a:r>
              <a:rPr sz="2400" b="1" dirty="0">
                <a:latin typeface="Times New Roman"/>
                <a:cs typeface="Times New Roman"/>
              </a:rPr>
              <a:t>ve </a:t>
            </a:r>
            <a:r>
              <a:rPr sz="2400" b="1" spc="-5" dirty="0">
                <a:latin typeface="Times New Roman"/>
                <a:cs typeface="Times New Roman"/>
              </a:rPr>
              <a:t>tüpteki su</a:t>
            </a:r>
            <a:r>
              <a:rPr sz="2400" b="1" spc="-65" dirty="0">
                <a:latin typeface="Times New Roman"/>
                <a:cs typeface="Times New Roman"/>
              </a:rPr>
              <a:t> </a:t>
            </a:r>
            <a:r>
              <a:rPr sz="2400" b="1" spc="-35" dirty="0">
                <a:latin typeface="Times New Roman"/>
                <a:cs typeface="Times New Roman"/>
              </a:rPr>
              <a:t>azalır.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10" dirty="0">
                <a:latin typeface="Times New Roman"/>
                <a:cs typeface="Times New Roman"/>
              </a:rPr>
              <a:t>Azalan </a:t>
            </a:r>
            <a:r>
              <a:rPr sz="2400" b="1" spc="-5" dirty="0">
                <a:latin typeface="Times New Roman"/>
                <a:cs typeface="Times New Roman"/>
              </a:rPr>
              <a:t>su </a:t>
            </a:r>
            <a:r>
              <a:rPr sz="2400" b="1" dirty="0">
                <a:latin typeface="Times New Roman"/>
                <a:cs typeface="Times New Roman"/>
              </a:rPr>
              <a:t>miktarı </a:t>
            </a:r>
            <a:r>
              <a:rPr sz="2400" b="1" spc="-5" dirty="0">
                <a:latin typeface="Times New Roman"/>
                <a:cs typeface="Times New Roman"/>
              </a:rPr>
              <a:t>buharlaşma </a:t>
            </a:r>
            <a:r>
              <a:rPr sz="2400" b="1" dirty="0">
                <a:latin typeface="Times New Roman"/>
                <a:cs typeface="Times New Roman"/>
              </a:rPr>
              <a:t>miktarını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vermektedir.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473708" y="792480"/>
            <a:ext cx="3061716" cy="37429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509259" y="477012"/>
            <a:ext cx="2959608" cy="41757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58267" y="5252415"/>
            <a:ext cx="86302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Times New Roman"/>
                <a:cs typeface="Times New Roman"/>
              </a:rPr>
              <a:t>Buharlaşma sonucunda tartıdaki </a:t>
            </a:r>
            <a:r>
              <a:rPr sz="2400" b="1" dirty="0">
                <a:latin typeface="Times New Roman"/>
                <a:cs typeface="Times New Roman"/>
              </a:rPr>
              <a:t>oynamalarla </a:t>
            </a:r>
            <a:r>
              <a:rPr sz="2400" b="1" spc="-5" dirty="0">
                <a:latin typeface="Times New Roman"/>
                <a:cs typeface="Times New Roman"/>
              </a:rPr>
              <a:t>yazıcı uç ölçülen  değerleri </a:t>
            </a:r>
            <a:r>
              <a:rPr sz="2400" b="1" spc="-30" dirty="0">
                <a:latin typeface="Times New Roman"/>
                <a:cs typeface="Times New Roman"/>
              </a:rPr>
              <a:t>kaydeder. </a:t>
            </a:r>
            <a:r>
              <a:rPr sz="2400" b="1" spc="-5" dirty="0">
                <a:latin typeface="Times New Roman"/>
                <a:cs typeface="Times New Roman"/>
              </a:rPr>
              <a:t>Kaydedilen değerler doğrultusunda  buharlaşma </a:t>
            </a:r>
            <a:r>
              <a:rPr sz="2400" b="1" dirty="0">
                <a:latin typeface="Times New Roman"/>
                <a:cs typeface="Times New Roman"/>
              </a:rPr>
              <a:t>miktarı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belirlenir.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4715" y="1700783"/>
            <a:ext cx="4643628" cy="27035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742" y="1137285"/>
            <a:ext cx="80822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2. </a:t>
            </a:r>
            <a:r>
              <a:rPr spc="-10" dirty="0"/>
              <a:t>Açık </a:t>
            </a:r>
            <a:r>
              <a:rPr spc="-5" dirty="0"/>
              <a:t>su </a:t>
            </a:r>
            <a:r>
              <a:rPr spc="-10" dirty="0"/>
              <a:t>yüzeyinden </a:t>
            </a:r>
            <a:r>
              <a:rPr spc="-5" dirty="0"/>
              <a:t>olan buharlaşmanın</a:t>
            </a:r>
            <a:r>
              <a:rPr spc="5" dirty="0"/>
              <a:t> </a:t>
            </a:r>
            <a:r>
              <a:rPr spc="-5" dirty="0"/>
              <a:t>ölçülmesi: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742" y="1924888"/>
            <a:ext cx="8269605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Açık </a:t>
            </a:r>
            <a:r>
              <a:rPr sz="2400" dirty="0">
                <a:latin typeface="Times New Roman"/>
                <a:cs typeface="Times New Roman"/>
              </a:rPr>
              <a:t>su </a:t>
            </a:r>
            <a:r>
              <a:rPr sz="2400" spc="-5" dirty="0">
                <a:latin typeface="Times New Roman"/>
                <a:cs typeface="Times New Roman"/>
              </a:rPr>
              <a:t>yüzeyinden meydana gelen buharlaşma miktarının  ölçülmesine rasat parkı </a:t>
            </a:r>
            <a:r>
              <a:rPr sz="2400" dirty="0">
                <a:latin typeface="Times New Roman"/>
                <a:cs typeface="Times New Roman"/>
              </a:rPr>
              <a:t>içerisinde </a:t>
            </a:r>
            <a:r>
              <a:rPr sz="2400" spc="-5" dirty="0">
                <a:latin typeface="Times New Roman"/>
                <a:cs typeface="Times New Roman"/>
              </a:rPr>
              <a:t>özel yerinde </a:t>
            </a:r>
            <a:r>
              <a:rPr sz="2400" dirty="0">
                <a:latin typeface="Times New Roman"/>
                <a:cs typeface="Times New Roman"/>
              </a:rPr>
              <a:t>bulunan </a:t>
            </a:r>
            <a:r>
              <a:rPr sz="2400" spc="-5" dirty="0">
                <a:latin typeface="Times New Roman"/>
                <a:cs typeface="Times New Roman"/>
              </a:rPr>
              <a:t>A sınıfı  buharlaşma kabından </a:t>
            </a:r>
            <a:r>
              <a:rPr sz="2400" spc="-10" dirty="0">
                <a:latin typeface="Times New Roman"/>
                <a:cs typeface="Times New Roman"/>
              </a:rPr>
              <a:t>yararlanılmaktadır. </a:t>
            </a:r>
            <a:r>
              <a:rPr sz="2400" spc="-5" dirty="0">
                <a:latin typeface="Times New Roman"/>
                <a:cs typeface="Times New Roman"/>
              </a:rPr>
              <a:t>Açık su yüzeyindeki  buharlaşma miktarı ölçümünde, </a:t>
            </a:r>
            <a:r>
              <a:rPr sz="2400" dirty="0">
                <a:latin typeface="Times New Roman"/>
                <a:cs typeface="Times New Roman"/>
              </a:rPr>
              <a:t>bu </a:t>
            </a:r>
            <a:r>
              <a:rPr sz="2400" spc="-5" dirty="0">
                <a:latin typeface="Times New Roman"/>
                <a:cs typeface="Times New Roman"/>
              </a:rPr>
              <a:t>rasadı yapan rasat parklarının  tümünde Class </a:t>
            </a:r>
            <a:r>
              <a:rPr sz="2400" dirty="0">
                <a:latin typeface="Times New Roman"/>
                <a:cs typeface="Times New Roman"/>
              </a:rPr>
              <a:t>A Pan </a:t>
            </a:r>
            <a:r>
              <a:rPr sz="2400" spc="-5" dirty="0">
                <a:latin typeface="Times New Roman"/>
                <a:cs typeface="Times New Roman"/>
              </a:rPr>
              <a:t>tipi daire </a:t>
            </a:r>
            <a:r>
              <a:rPr sz="2400" spc="-10" dirty="0">
                <a:latin typeface="Times New Roman"/>
                <a:cs typeface="Times New Roman"/>
              </a:rPr>
              <a:t>şeklinde </a:t>
            </a:r>
            <a:r>
              <a:rPr sz="2400" spc="-5" dirty="0">
                <a:latin typeface="Times New Roman"/>
                <a:cs typeface="Times New Roman"/>
              </a:rPr>
              <a:t>buharlaşma havuzları  </a:t>
            </a:r>
            <a:r>
              <a:rPr sz="2400" spc="-15" dirty="0">
                <a:latin typeface="Times New Roman"/>
                <a:cs typeface="Times New Roman"/>
              </a:rPr>
              <a:t>kullanılmaktadır. </a:t>
            </a:r>
            <a:r>
              <a:rPr sz="2400" spc="-5" dirty="0">
                <a:latin typeface="Times New Roman"/>
                <a:cs typeface="Times New Roman"/>
              </a:rPr>
              <a:t>Galvaniz sac veya paslanmaz çelikten </a:t>
            </a:r>
            <a:r>
              <a:rPr sz="2400" spc="-10" dirty="0">
                <a:latin typeface="Times New Roman"/>
                <a:cs typeface="Times New Roman"/>
              </a:rPr>
              <a:t>yapılmış,  </a:t>
            </a:r>
            <a:r>
              <a:rPr sz="2400" dirty="0">
                <a:latin typeface="Times New Roman"/>
                <a:cs typeface="Times New Roman"/>
              </a:rPr>
              <a:t>geniş </a:t>
            </a:r>
            <a:r>
              <a:rPr sz="2400" spc="-5" dirty="0">
                <a:latin typeface="Times New Roman"/>
                <a:cs typeface="Times New Roman"/>
              </a:rPr>
              <a:t>silindir şeklinde buharlaşma </a:t>
            </a:r>
            <a:r>
              <a:rPr sz="2400" spc="-15" dirty="0">
                <a:latin typeface="Times New Roman"/>
                <a:cs typeface="Times New Roman"/>
              </a:rPr>
              <a:t>havuzlarıdır. </a:t>
            </a:r>
            <a:r>
              <a:rPr sz="2400" spc="-5" dirty="0">
                <a:latin typeface="Times New Roman"/>
                <a:cs typeface="Times New Roman"/>
              </a:rPr>
              <a:t>Çapları</a:t>
            </a:r>
            <a:r>
              <a:rPr sz="2400" spc="4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yaklaşık</a:t>
            </a:r>
            <a:endParaRPr sz="2400">
              <a:latin typeface="Times New Roman"/>
              <a:cs typeface="Times New Roman"/>
            </a:endParaRPr>
          </a:p>
          <a:p>
            <a:pPr marL="12700" marR="7620" algn="just">
              <a:lnSpc>
                <a:spcPct val="100000"/>
              </a:lnSpc>
              <a:spcBef>
                <a:spcPts val="5"/>
              </a:spcBef>
            </a:pPr>
            <a:r>
              <a:rPr sz="2400" spc="-20" dirty="0">
                <a:latin typeface="Times New Roman"/>
                <a:cs typeface="Times New Roman"/>
              </a:rPr>
              <a:t>112.9 </a:t>
            </a:r>
            <a:r>
              <a:rPr sz="2400" dirty="0">
                <a:latin typeface="Times New Roman"/>
                <a:cs typeface="Times New Roman"/>
              </a:rPr>
              <a:t>cm olup, 25.4 </a:t>
            </a:r>
            <a:r>
              <a:rPr sz="2400" spc="5" dirty="0">
                <a:latin typeface="Times New Roman"/>
                <a:cs typeface="Times New Roman"/>
              </a:rPr>
              <a:t>cm </a:t>
            </a:r>
            <a:r>
              <a:rPr sz="2400" spc="-5" dirty="0">
                <a:latin typeface="Times New Roman"/>
                <a:cs typeface="Times New Roman"/>
              </a:rPr>
              <a:t>derinliğe </a:t>
            </a:r>
            <a:r>
              <a:rPr sz="2400" spc="-15" dirty="0">
                <a:latin typeface="Times New Roman"/>
                <a:cs typeface="Times New Roman"/>
              </a:rPr>
              <a:t>sahiptirler. </a:t>
            </a:r>
            <a:r>
              <a:rPr sz="2400" spc="-5" dirty="0">
                <a:latin typeface="Times New Roman"/>
                <a:cs typeface="Times New Roman"/>
              </a:rPr>
              <a:t>Buharlaşma havuzları  </a:t>
            </a:r>
            <a:r>
              <a:rPr sz="2400" dirty="0">
                <a:latin typeface="Times New Roman"/>
                <a:cs typeface="Times New Roman"/>
              </a:rPr>
              <a:t>rasat </a:t>
            </a:r>
            <a:r>
              <a:rPr sz="2400" spc="-5" dirty="0">
                <a:latin typeface="Times New Roman"/>
                <a:cs typeface="Times New Roman"/>
              </a:rPr>
              <a:t>parklarının yağış, </a:t>
            </a:r>
            <a:r>
              <a:rPr sz="2400" dirty="0">
                <a:latin typeface="Times New Roman"/>
                <a:cs typeface="Times New Roman"/>
              </a:rPr>
              <a:t>rüzgar </a:t>
            </a:r>
            <a:r>
              <a:rPr sz="2400" spc="-5" dirty="0">
                <a:latin typeface="Times New Roman"/>
                <a:cs typeface="Times New Roman"/>
              </a:rPr>
              <a:t>ve </a:t>
            </a:r>
            <a:r>
              <a:rPr sz="2400" dirty="0">
                <a:latin typeface="Times New Roman"/>
                <a:cs typeface="Times New Roman"/>
              </a:rPr>
              <a:t>güneş </a:t>
            </a:r>
            <a:r>
              <a:rPr sz="2400" spc="-5" dirty="0">
                <a:latin typeface="Times New Roman"/>
                <a:cs typeface="Times New Roman"/>
              </a:rPr>
              <a:t>almaya uygun yerlerine  </a:t>
            </a:r>
            <a:r>
              <a:rPr sz="2400" spc="-15" dirty="0">
                <a:latin typeface="Times New Roman"/>
                <a:cs typeface="Times New Roman"/>
              </a:rPr>
              <a:t>kurulur.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4715" y="981455"/>
            <a:ext cx="8317992" cy="47564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41247" y="6045200"/>
            <a:ext cx="6638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496435" algn="l"/>
              </a:tabLst>
            </a:pPr>
            <a:r>
              <a:rPr sz="2400" b="1" dirty="0">
                <a:latin typeface="Times New Roman"/>
                <a:cs typeface="Times New Roman"/>
              </a:rPr>
              <a:t>A </a:t>
            </a:r>
            <a:r>
              <a:rPr sz="2400" b="1" spc="-5" dirty="0">
                <a:latin typeface="Times New Roman"/>
                <a:cs typeface="Times New Roman"/>
              </a:rPr>
              <a:t>SINIFI</a:t>
            </a:r>
            <a:r>
              <a:rPr sz="2400" b="1" spc="-12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BUHARLAŞMA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KABI	</a:t>
            </a:r>
            <a:r>
              <a:rPr sz="2400" b="1" spc="-5" dirty="0">
                <a:latin typeface="Times New Roman"/>
                <a:cs typeface="Times New Roman"/>
              </a:rPr>
              <a:t>(CLASS </a:t>
            </a:r>
            <a:r>
              <a:rPr sz="2400" b="1" dirty="0">
                <a:latin typeface="Times New Roman"/>
                <a:cs typeface="Times New Roman"/>
              </a:rPr>
              <a:t>A</a:t>
            </a:r>
            <a:r>
              <a:rPr sz="2400" b="1" spc="-315" dirty="0"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PAN)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9590" y="545668"/>
            <a:ext cx="8559800" cy="57448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Times New Roman"/>
                <a:cs typeface="Times New Roman"/>
              </a:rPr>
              <a:t>Hidrolojik </a:t>
            </a:r>
            <a:r>
              <a:rPr sz="2800" dirty="0">
                <a:latin typeface="Times New Roman"/>
                <a:cs typeface="Times New Roman"/>
              </a:rPr>
              <a:t>döngünün </a:t>
            </a:r>
            <a:r>
              <a:rPr sz="2800" spc="-5" dirty="0">
                <a:latin typeface="Times New Roman"/>
                <a:cs typeface="Times New Roman"/>
              </a:rPr>
              <a:t>önemli bir </a:t>
            </a:r>
            <a:r>
              <a:rPr sz="2800" dirty="0">
                <a:latin typeface="Times New Roman"/>
                <a:cs typeface="Times New Roman"/>
              </a:rPr>
              <a:t>unsurunu </a:t>
            </a:r>
            <a:r>
              <a:rPr sz="2800" spc="-5" dirty="0">
                <a:latin typeface="Times New Roman"/>
                <a:cs typeface="Times New Roman"/>
              </a:rPr>
              <a:t>oluşturan  buharlaşma, yeryüzünde </a:t>
            </a:r>
            <a:r>
              <a:rPr sz="2800" spc="-10" dirty="0">
                <a:latin typeface="Times New Roman"/>
                <a:cs typeface="Times New Roman"/>
              </a:rPr>
              <a:t>sıvı </a:t>
            </a:r>
            <a:r>
              <a:rPr sz="2800" spc="-5" dirty="0">
                <a:latin typeface="Times New Roman"/>
                <a:cs typeface="Times New Roman"/>
              </a:rPr>
              <a:t>ve katı halde farklı şekil </a:t>
            </a:r>
            <a:r>
              <a:rPr sz="2800" dirty="0">
                <a:latin typeface="Times New Roman"/>
                <a:cs typeface="Times New Roman"/>
              </a:rPr>
              <a:t>ve  </a:t>
            </a:r>
            <a:r>
              <a:rPr sz="2800" spc="-5" dirty="0">
                <a:latin typeface="Times New Roman"/>
                <a:cs typeface="Times New Roman"/>
              </a:rPr>
              <a:t>şartlarda bulunan suyun meteorolojik faktörlerin etkisiyle  atmosfere gaz </a:t>
            </a:r>
            <a:r>
              <a:rPr sz="2800" dirty="0">
                <a:latin typeface="Times New Roman"/>
                <a:cs typeface="Times New Roman"/>
              </a:rPr>
              <a:t>halinde dönüşüne, </a:t>
            </a:r>
            <a:r>
              <a:rPr sz="2800" spc="-5" dirty="0">
                <a:latin typeface="Times New Roman"/>
                <a:cs typeface="Times New Roman"/>
              </a:rPr>
              <a:t>yani </a:t>
            </a:r>
            <a:r>
              <a:rPr sz="2800" dirty="0">
                <a:latin typeface="Times New Roman"/>
                <a:cs typeface="Times New Roman"/>
              </a:rPr>
              <a:t>suyun </a:t>
            </a:r>
            <a:r>
              <a:rPr sz="2800" spc="-10" dirty="0">
                <a:latin typeface="Times New Roman"/>
                <a:cs typeface="Times New Roman"/>
              </a:rPr>
              <a:t>su </a:t>
            </a:r>
            <a:r>
              <a:rPr sz="2800" dirty="0">
                <a:latin typeface="Times New Roman"/>
                <a:cs typeface="Times New Roman"/>
              </a:rPr>
              <a:t>buharı  </a:t>
            </a:r>
            <a:r>
              <a:rPr sz="2800" spc="-5" dirty="0">
                <a:latin typeface="Times New Roman"/>
                <a:cs typeface="Times New Roman"/>
              </a:rPr>
              <a:t>haline gelmesine </a:t>
            </a:r>
            <a:r>
              <a:rPr sz="2800" b="1" spc="-5" dirty="0">
                <a:latin typeface="Times New Roman"/>
                <a:cs typeface="Times New Roman"/>
              </a:rPr>
              <a:t>BUHARLAŞMA</a:t>
            </a:r>
            <a:r>
              <a:rPr sz="2800" b="1" spc="-135" dirty="0">
                <a:latin typeface="Times New Roman"/>
                <a:cs typeface="Times New Roman"/>
              </a:rPr>
              <a:t> </a:t>
            </a:r>
            <a:r>
              <a:rPr sz="2800" spc="-30" dirty="0">
                <a:latin typeface="Times New Roman"/>
                <a:cs typeface="Times New Roman"/>
              </a:rPr>
              <a:t>denir.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40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spc="-5" dirty="0">
                <a:latin typeface="Times New Roman"/>
                <a:cs typeface="Times New Roman"/>
              </a:rPr>
              <a:t>Buharlaşma sonucunda bulutlar meydana </a:t>
            </a:r>
            <a:r>
              <a:rPr sz="2800" spc="-30" dirty="0">
                <a:latin typeface="Times New Roman"/>
                <a:cs typeface="Times New Roman"/>
              </a:rPr>
              <a:t>gelir. </a:t>
            </a:r>
            <a:r>
              <a:rPr sz="2800" spc="-5" dirty="0">
                <a:latin typeface="Times New Roman"/>
                <a:cs typeface="Times New Roman"/>
              </a:rPr>
              <a:t>Bulutların  oluştuğu yerlerde </a:t>
            </a:r>
            <a:r>
              <a:rPr sz="2800" dirty="0">
                <a:latin typeface="Times New Roman"/>
                <a:cs typeface="Times New Roman"/>
              </a:rPr>
              <a:t>ve </a:t>
            </a:r>
            <a:r>
              <a:rPr sz="2800" spc="-5" dirty="0">
                <a:latin typeface="Times New Roman"/>
                <a:cs typeface="Times New Roman"/>
              </a:rPr>
              <a:t>bulutların atmosferde </a:t>
            </a:r>
            <a:r>
              <a:rPr sz="2800" spc="-10" dirty="0">
                <a:latin typeface="Times New Roman"/>
                <a:cs typeface="Times New Roman"/>
              </a:rPr>
              <a:t>taşınması  </a:t>
            </a:r>
            <a:r>
              <a:rPr sz="2800" spc="-5" dirty="0">
                <a:latin typeface="Times New Roman"/>
                <a:cs typeface="Times New Roman"/>
              </a:rPr>
              <a:t>sonucunda yağışlar meydana </a:t>
            </a:r>
            <a:r>
              <a:rPr sz="2800" spc="-30" dirty="0">
                <a:latin typeface="Times New Roman"/>
                <a:cs typeface="Times New Roman"/>
              </a:rPr>
              <a:t>gelir. Yağışların </a:t>
            </a:r>
            <a:r>
              <a:rPr sz="2800" dirty="0">
                <a:latin typeface="Times New Roman"/>
                <a:cs typeface="Times New Roman"/>
              </a:rPr>
              <a:t>bir </a:t>
            </a:r>
            <a:r>
              <a:rPr sz="2800" spc="-5" dirty="0">
                <a:latin typeface="Times New Roman"/>
                <a:cs typeface="Times New Roman"/>
              </a:rPr>
              <a:t>kısmının  </a:t>
            </a:r>
            <a:r>
              <a:rPr sz="2800" dirty="0">
                <a:latin typeface="Times New Roman"/>
                <a:cs typeface="Times New Roman"/>
              </a:rPr>
              <a:t>toprağa </a:t>
            </a:r>
            <a:r>
              <a:rPr sz="2800" spc="-10" dirty="0">
                <a:latin typeface="Times New Roman"/>
                <a:cs typeface="Times New Roman"/>
              </a:rPr>
              <a:t>sızması </a:t>
            </a:r>
            <a:r>
              <a:rPr sz="2800" dirty="0">
                <a:latin typeface="Times New Roman"/>
                <a:cs typeface="Times New Roman"/>
              </a:rPr>
              <a:t>sonucu </a:t>
            </a:r>
            <a:r>
              <a:rPr sz="2800" spc="-5" dirty="0">
                <a:latin typeface="Times New Roman"/>
                <a:cs typeface="Times New Roman"/>
              </a:rPr>
              <a:t>yeraltı suları meydana </a:t>
            </a:r>
            <a:r>
              <a:rPr sz="2800" spc="-30" dirty="0">
                <a:latin typeface="Times New Roman"/>
                <a:cs typeface="Times New Roman"/>
              </a:rPr>
              <a:t>gelir. </a:t>
            </a:r>
            <a:r>
              <a:rPr sz="2800" spc="-5" dirty="0">
                <a:latin typeface="Times New Roman"/>
                <a:cs typeface="Times New Roman"/>
              </a:rPr>
              <a:t>Bir  kısmı </a:t>
            </a:r>
            <a:r>
              <a:rPr sz="2800" dirty="0">
                <a:latin typeface="Times New Roman"/>
                <a:cs typeface="Times New Roman"/>
              </a:rPr>
              <a:t>da </a:t>
            </a:r>
            <a:r>
              <a:rPr sz="2800" spc="-5" dirty="0">
                <a:latin typeface="Times New Roman"/>
                <a:cs typeface="Times New Roman"/>
              </a:rPr>
              <a:t>yüzey akışla </a:t>
            </a:r>
            <a:r>
              <a:rPr sz="2800" dirty="0">
                <a:latin typeface="Times New Roman"/>
                <a:cs typeface="Times New Roman"/>
              </a:rPr>
              <a:t>ya da </a:t>
            </a:r>
            <a:r>
              <a:rPr sz="2800" spc="-5" dirty="0">
                <a:latin typeface="Times New Roman"/>
                <a:cs typeface="Times New Roman"/>
              </a:rPr>
              <a:t>doğrudan akarsulara, göllere </a:t>
            </a:r>
            <a:r>
              <a:rPr sz="2800" dirty="0">
                <a:latin typeface="Times New Roman"/>
                <a:cs typeface="Times New Roman"/>
              </a:rPr>
              <a:t>ve  </a:t>
            </a:r>
            <a:r>
              <a:rPr sz="2800" spc="-5" dirty="0">
                <a:latin typeface="Times New Roman"/>
                <a:cs typeface="Times New Roman"/>
              </a:rPr>
              <a:t>denizlere </a:t>
            </a:r>
            <a:r>
              <a:rPr sz="2800" spc="-15" dirty="0">
                <a:latin typeface="Times New Roman"/>
                <a:cs typeface="Times New Roman"/>
              </a:rPr>
              <a:t>gitmektedir. </a:t>
            </a:r>
            <a:r>
              <a:rPr sz="2800" spc="-5" dirty="0">
                <a:latin typeface="Times New Roman"/>
                <a:cs typeface="Times New Roman"/>
              </a:rPr>
              <a:t>Bu şekilde oluşan döngüye  </a:t>
            </a:r>
            <a:r>
              <a:rPr sz="2800" b="1" spc="-5" dirty="0">
                <a:latin typeface="Times New Roman"/>
                <a:cs typeface="Times New Roman"/>
              </a:rPr>
              <a:t>HİDROLOJİK </a:t>
            </a:r>
            <a:r>
              <a:rPr sz="2800" b="1" spc="-10" dirty="0">
                <a:latin typeface="Times New Roman"/>
                <a:cs typeface="Times New Roman"/>
              </a:rPr>
              <a:t>DÖNGÜ</a:t>
            </a:r>
            <a:r>
              <a:rPr sz="2800" b="1" spc="4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denir.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56534" y="6348780"/>
            <a:ext cx="26866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" dirty="0">
                <a:latin typeface="Times New Roman"/>
                <a:cs typeface="Times New Roman"/>
              </a:rPr>
              <a:t>HİDROLOJİK</a:t>
            </a:r>
            <a:r>
              <a:rPr sz="2000" b="1" spc="-8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DÖNGÜ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834895" y="333756"/>
            <a:ext cx="5486400" cy="5905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1029716"/>
            <a:ext cx="855853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  <a:spcBef>
                <a:spcPts val="95"/>
              </a:spcBef>
            </a:pPr>
            <a:r>
              <a:rPr sz="2800" spc="-30" dirty="0">
                <a:latin typeface="Times New Roman"/>
                <a:cs typeface="Times New Roman"/>
              </a:rPr>
              <a:t>Yeryüzünde </a:t>
            </a:r>
            <a:r>
              <a:rPr sz="2800" spc="-5" dirty="0">
                <a:latin typeface="Times New Roman"/>
                <a:cs typeface="Times New Roman"/>
              </a:rPr>
              <a:t>su bulunan her </a:t>
            </a:r>
            <a:r>
              <a:rPr sz="2800" spc="-35" dirty="0">
                <a:latin typeface="Times New Roman"/>
                <a:cs typeface="Times New Roman"/>
              </a:rPr>
              <a:t>yüzey, </a:t>
            </a:r>
            <a:r>
              <a:rPr sz="2800" spc="-5" dirty="0">
                <a:latin typeface="Times New Roman"/>
                <a:cs typeface="Times New Roman"/>
              </a:rPr>
              <a:t>atmosferdeki su  buharının </a:t>
            </a:r>
            <a:r>
              <a:rPr sz="2800" spc="-20" dirty="0">
                <a:latin typeface="Times New Roman"/>
                <a:cs typeface="Times New Roman"/>
              </a:rPr>
              <a:t>kaynağıdır. </a:t>
            </a:r>
            <a:r>
              <a:rPr sz="2800" spc="-15" dirty="0">
                <a:latin typeface="Times New Roman"/>
                <a:cs typeface="Times New Roman"/>
              </a:rPr>
              <a:t>Akarsular, </a:t>
            </a:r>
            <a:r>
              <a:rPr sz="2800" spc="-5" dirty="0">
                <a:latin typeface="Times New Roman"/>
                <a:cs typeface="Times New Roman"/>
              </a:rPr>
              <a:t>göller </a:t>
            </a:r>
            <a:r>
              <a:rPr sz="2800" spc="-10" dirty="0">
                <a:latin typeface="Times New Roman"/>
                <a:cs typeface="Times New Roman"/>
              </a:rPr>
              <a:t>ve </a:t>
            </a:r>
            <a:r>
              <a:rPr sz="2800" spc="-15" dirty="0">
                <a:latin typeface="Times New Roman"/>
                <a:cs typeface="Times New Roman"/>
              </a:rPr>
              <a:t>denizler, </a:t>
            </a:r>
            <a:r>
              <a:rPr sz="2800" spc="-5" dirty="0">
                <a:latin typeface="Times New Roman"/>
                <a:cs typeface="Times New Roman"/>
              </a:rPr>
              <a:t>nemli  </a:t>
            </a:r>
            <a:r>
              <a:rPr sz="2800" spc="-15" dirty="0">
                <a:latin typeface="Times New Roman"/>
                <a:cs typeface="Times New Roman"/>
              </a:rPr>
              <a:t>topraklar, </a:t>
            </a:r>
            <a:r>
              <a:rPr sz="2800" spc="-5" dirty="0">
                <a:latin typeface="Times New Roman"/>
                <a:cs typeface="Times New Roman"/>
              </a:rPr>
              <a:t>karla örtülü veya buzla kaplı </a:t>
            </a:r>
            <a:r>
              <a:rPr sz="2800" spc="-15" dirty="0">
                <a:latin typeface="Times New Roman"/>
                <a:cs typeface="Times New Roman"/>
              </a:rPr>
              <a:t>yüzeyler, </a:t>
            </a:r>
            <a:r>
              <a:rPr sz="2800" spc="-20" dirty="0">
                <a:latin typeface="Times New Roman"/>
                <a:cs typeface="Times New Roman"/>
              </a:rPr>
              <a:t>ormanlar,  </a:t>
            </a:r>
            <a:r>
              <a:rPr sz="2800" spc="-5" dirty="0">
                <a:latin typeface="Times New Roman"/>
                <a:cs typeface="Times New Roman"/>
              </a:rPr>
              <a:t>bitki örtüsüne </a:t>
            </a:r>
            <a:r>
              <a:rPr sz="2800" spc="-10" dirty="0">
                <a:latin typeface="Times New Roman"/>
                <a:cs typeface="Times New Roman"/>
              </a:rPr>
              <a:t>sahip </a:t>
            </a:r>
            <a:r>
              <a:rPr sz="2800" spc="-5" dirty="0">
                <a:latin typeface="Times New Roman"/>
                <a:cs typeface="Times New Roman"/>
              </a:rPr>
              <a:t>araziler üzerinde sürekli olarak  buharlaşma meydana </a:t>
            </a:r>
            <a:r>
              <a:rPr sz="2800" spc="-15" dirty="0">
                <a:latin typeface="Times New Roman"/>
                <a:cs typeface="Times New Roman"/>
              </a:rPr>
              <a:t>gelmektedir.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9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800" dirty="0">
                <a:latin typeface="Times New Roman"/>
                <a:cs typeface="Times New Roman"/>
              </a:rPr>
              <a:t>Su </a:t>
            </a:r>
            <a:r>
              <a:rPr sz="2800" spc="-5" dirty="0">
                <a:latin typeface="Times New Roman"/>
                <a:cs typeface="Times New Roman"/>
              </a:rPr>
              <a:t>yüzeyinde meydana gelen su kayıplarına </a:t>
            </a:r>
            <a:r>
              <a:rPr sz="2800" b="1" spc="-5" dirty="0">
                <a:latin typeface="Times New Roman"/>
                <a:cs typeface="Times New Roman"/>
              </a:rPr>
              <a:t>buharlaşma  </a:t>
            </a:r>
            <a:r>
              <a:rPr sz="2800" spc="-5" dirty="0">
                <a:latin typeface="Times New Roman"/>
                <a:cs typeface="Times New Roman"/>
              </a:rPr>
              <a:t>(</a:t>
            </a:r>
            <a:r>
              <a:rPr sz="2800" b="1" spc="-5" dirty="0">
                <a:latin typeface="Times New Roman"/>
                <a:cs typeface="Times New Roman"/>
              </a:rPr>
              <a:t>evaporasyon</a:t>
            </a:r>
            <a:r>
              <a:rPr sz="2800" spc="-5" dirty="0">
                <a:latin typeface="Times New Roman"/>
                <a:cs typeface="Times New Roman"/>
              </a:rPr>
              <a:t>), bitkilerden meydana gelen su kaybına  </a:t>
            </a:r>
            <a:r>
              <a:rPr sz="2800" b="1" spc="-5" dirty="0">
                <a:latin typeface="Times New Roman"/>
                <a:cs typeface="Times New Roman"/>
              </a:rPr>
              <a:t>terleme </a:t>
            </a:r>
            <a:r>
              <a:rPr sz="2800" dirty="0">
                <a:latin typeface="Times New Roman"/>
                <a:cs typeface="Times New Roman"/>
              </a:rPr>
              <a:t>(</a:t>
            </a:r>
            <a:r>
              <a:rPr sz="2800" b="1" dirty="0">
                <a:latin typeface="Times New Roman"/>
                <a:cs typeface="Times New Roman"/>
              </a:rPr>
              <a:t>transpirasyon</a:t>
            </a:r>
            <a:r>
              <a:rPr sz="2800" dirty="0">
                <a:latin typeface="Times New Roman"/>
                <a:cs typeface="Times New Roman"/>
              </a:rPr>
              <a:t>) </a:t>
            </a:r>
            <a:r>
              <a:rPr sz="2800" spc="-30" dirty="0">
                <a:latin typeface="Times New Roman"/>
                <a:cs typeface="Times New Roman"/>
              </a:rPr>
              <a:t>denir. </a:t>
            </a:r>
            <a:r>
              <a:rPr sz="2800" spc="-5" dirty="0">
                <a:latin typeface="Times New Roman"/>
                <a:cs typeface="Times New Roman"/>
              </a:rPr>
              <a:t>Bitkilerden ve topraktan  meydana gelen su kaybı toplamına </a:t>
            </a:r>
            <a:r>
              <a:rPr sz="2800" dirty="0">
                <a:latin typeface="Times New Roman"/>
                <a:cs typeface="Times New Roman"/>
              </a:rPr>
              <a:t>ise </a:t>
            </a:r>
            <a:r>
              <a:rPr sz="2800" b="1" spc="-5" dirty="0">
                <a:latin typeface="Times New Roman"/>
                <a:cs typeface="Times New Roman"/>
              </a:rPr>
              <a:t>evapotranspirasyon  </a:t>
            </a:r>
            <a:r>
              <a:rPr sz="2800" spc="-5" dirty="0">
                <a:latin typeface="Times New Roman"/>
                <a:cs typeface="Times New Roman"/>
              </a:rPr>
              <a:t>adı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verilir.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8267" y="930655"/>
            <a:ext cx="8632190" cy="5293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Su </a:t>
            </a:r>
            <a:r>
              <a:rPr sz="2400" dirty="0">
                <a:latin typeface="Times New Roman"/>
                <a:cs typeface="Times New Roman"/>
              </a:rPr>
              <a:t>yüzeyi </a:t>
            </a:r>
            <a:r>
              <a:rPr sz="2400" spc="-10" dirty="0">
                <a:latin typeface="Times New Roman"/>
                <a:cs typeface="Times New Roman"/>
              </a:rPr>
              <a:t>ve </a:t>
            </a:r>
            <a:r>
              <a:rPr sz="2400" dirty="0">
                <a:latin typeface="Times New Roman"/>
                <a:cs typeface="Times New Roman"/>
              </a:rPr>
              <a:t>ıslak </a:t>
            </a:r>
            <a:r>
              <a:rPr sz="2400" spc="-5" dirty="0">
                <a:latin typeface="Times New Roman"/>
                <a:cs typeface="Times New Roman"/>
              </a:rPr>
              <a:t>yüzeylerden buharlaşan su, hidrolojik </a:t>
            </a:r>
            <a:r>
              <a:rPr sz="2400" dirty="0">
                <a:latin typeface="Times New Roman"/>
                <a:cs typeface="Times New Roman"/>
              </a:rPr>
              <a:t>döngü içinde  </a:t>
            </a:r>
            <a:r>
              <a:rPr sz="2400" spc="-5" dirty="0">
                <a:latin typeface="Times New Roman"/>
                <a:cs typeface="Times New Roman"/>
              </a:rPr>
              <a:t>sürekli olarak hareket </a:t>
            </a:r>
            <a:r>
              <a:rPr sz="2400" spc="-15" dirty="0">
                <a:latin typeface="Times New Roman"/>
                <a:cs typeface="Times New Roman"/>
              </a:rPr>
              <a:t>halindedir. </a:t>
            </a:r>
            <a:r>
              <a:rPr sz="2400" spc="-5" dirty="0">
                <a:latin typeface="Times New Roman"/>
                <a:cs typeface="Times New Roman"/>
              </a:rPr>
              <a:t>Su yüzeyini </a:t>
            </a:r>
            <a:r>
              <a:rPr sz="2400" dirty="0">
                <a:latin typeface="Times New Roman"/>
                <a:cs typeface="Times New Roman"/>
              </a:rPr>
              <a:t>terk </a:t>
            </a:r>
            <a:r>
              <a:rPr sz="2400" spc="-5" dirty="0">
                <a:latin typeface="Times New Roman"/>
                <a:cs typeface="Times New Roman"/>
              </a:rPr>
              <a:t>eden </a:t>
            </a:r>
            <a:r>
              <a:rPr sz="2400" dirty="0">
                <a:latin typeface="Times New Roman"/>
                <a:cs typeface="Times New Roman"/>
              </a:rPr>
              <a:t>su </a:t>
            </a:r>
            <a:r>
              <a:rPr sz="2400" spc="-5" dirty="0">
                <a:latin typeface="Times New Roman"/>
                <a:cs typeface="Times New Roman"/>
              </a:rPr>
              <a:t>buharı  miktarı, birim </a:t>
            </a:r>
            <a:r>
              <a:rPr sz="2400" dirty="0">
                <a:latin typeface="Times New Roman"/>
                <a:cs typeface="Times New Roman"/>
              </a:rPr>
              <a:t>alan </a:t>
            </a:r>
            <a:r>
              <a:rPr sz="2400" spc="-5" dirty="0">
                <a:latin typeface="Times New Roman"/>
                <a:cs typeface="Times New Roman"/>
              </a:rPr>
              <a:t>üzerindeki havanın özelliklerine (meteorolojik  şartlara), </a:t>
            </a:r>
            <a:r>
              <a:rPr sz="2400" dirty="0">
                <a:latin typeface="Times New Roman"/>
                <a:cs typeface="Times New Roman"/>
              </a:rPr>
              <a:t>suyun ve </a:t>
            </a:r>
            <a:r>
              <a:rPr sz="2400" spc="-5" dirty="0">
                <a:latin typeface="Times New Roman"/>
                <a:cs typeface="Times New Roman"/>
              </a:rPr>
              <a:t>çevrenin özelliklerine </a:t>
            </a:r>
            <a:r>
              <a:rPr sz="2400" dirty="0">
                <a:latin typeface="Times New Roman"/>
                <a:cs typeface="Times New Roman"/>
              </a:rPr>
              <a:t>göre </a:t>
            </a:r>
            <a:r>
              <a:rPr sz="2400" spc="-5" dirty="0">
                <a:latin typeface="Times New Roman"/>
                <a:cs typeface="Times New Roman"/>
              </a:rPr>
              <a:t>farklılık </a:t>
            </a:r>
            <a:r>
              <a:rPr sz="2400" spc="-15" dirty="0">
                <a:latin typeface="Times New Roman"/>
                <a:cs typeface="Times New Roman"/>
              </a:rPr>
              <a:t>göstermektedir.  </a:t>
            </a:r>
            <a:r>
              <a:rPr sz="2400" dirty="0">
                <a:latin typeface="Times New Roman"/>
                <a:cs typeface="Times New Roman"/>
              </a:rPr>
              <a:t>Suda </a:t>
            </a:r>
            <a:r>
              <a:rPr sz="2400" spc="-5" dirty="0">
                <a:latin typeface="Times New Roman"/>
                <a:cs typeface="Times New Roman"/>
              </a:rPr>
              <a:t>meydana gelen </a:t>
            </a:r>
            <a:r>
              <a:rPr sz="2400" dirty="0">
                <a:latin typeface="Times New Roman"/>
                <a:cs typeface="Times New Roman"/>
              </a:rPr>
              <a:t>bu değişiklik bir </a:t>
            </a:r>
            <a:r>
              <a:rPr sz="2400" spc="-5" dirty="0">
                <a:latin typeface="Times New Roman"/>
                <a:cs typeface="Times New Roman"/>
              </a:rPr>
              <a:t>enerji etkisiyle </a:t>
            </a:r>
            <a:r>
              <a:rPr sz="2400" spc="-15" dirty="0">
                <a:latin typeface="Times New Roman"/>
                <a:cs typeface="Times New Roman"/>
              </a:rPr>
              <a:t>olmaktadır. </a:t>
            </a:r>
            <a:r>
              <a:rPr sz="2400" dirty="0">
                <a:latin typeface="Times New Roman"/>
                <a:cs typeface="Times New Roman"/>
              </a:rPr>
              <a:t>1  gram suyun buhar </a:t>
            </a:r>
            <a:r>
              <a:rPr sz="2400" spc="-5" dirty="0">
                <a:latin typeface="Times New Roman"/>
                <a:cs typeface="Times New Roman"/>
              </a:rPr>
              <a:t>haline gelebilmesi </a:t>
            </a:r>
            <a:r>
              <a:rPr sz="2400" dirty="0">
                <a:latin typeface="Times New Roman"/>
                <a:cs typeface="Times New Roman"/>
              </a:rPr>
              <a:t>için </a:t>
            </a:r>
            <a:r>
              <a:rPr sz="2400" spc="-5" dirty="0">
                <a:latin typeface="Times New Roman"/>
                <a:cs typeface="Times New Roman"/>
              </a:rPr>
              <a:t>539 </a:t>
            </a:r>
            <a:r>
              <a:rPr sz="2400" dirty="0">
                <a:latin typeface="Times New Roman"/>
                <a:cs typeface="Times New Roman"/>
              </a:rPr>
              <a:t>- </a:t>
            </a:r>
            <a:r>
              <a:rPr sz="2400" spc="-5" dirty="0">
                <a:latin typeface="Times New Roman"/>
                <a:cs typeface="Times New Roman"/>
              </a:rPr>
              <a:t>597 kalorilik ısıya  </a:t>
            </a:r>
            <a:r>
              <a:rPr sz="2400" dirty="0">
                <a:latin typeface="Times New Roman"/>
                <a:cs typeface="Times New Roman"/>
              </a:rPr>
              <a:t>gereksinim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duyulmaktadır.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0000"/>
              </a:lnSpc>
            </a:pPr>
            <a:r>
              <a:rPr sz="2400" b="1" spc="-5" dirty="0">
                <a:latin typeface="Times New Roman"/>
                <a:cs typeface="Times New Roman"/>
              </a:rPr>
              <a:t>Buharlaşma; </a:t>
            </a:r>
            <a:r>
              <a:rPr sz="2400" spc="-5" dirty="0">
                <a:latin typeface="Times New Roman"/>
                <a:cs typeface="Times New Roman"/>
              </a:rPr>
              <a:t>difüzyon, konveksiyon </a:t>
            </a:r>
            <a:r>
              <a:rPr sz="2400" dirty="0">
                <a:latin typeface="Times New Roman"/>
                <a:cs typeface="Times New Roman"/>
              </a:rPr>
              <a:t>veya </a:t>
            </a:r>
            <a:r>
              <a:rPr sz="2400" spc="-5" dirty="0">
                <a:latin typeface="Times New Roman"/>
                <a:cs typeface="Times New Roman"/>
              </a:rPr>
              <a:t>rüzgar etkisiyle meydana  </a:t>
            </a:r>
            <a:r>
              <a:rPr sz="2400" spc="-25" dirty="0">
                <a:latin typeface="Times New Roman"/>
                <a:cs typeface="Times New Roman"/>
              </a:rPr>
              <a:t>gelir. </a:t>
            </a:r>
            <a:r>
              <a:rPr sz="2400" spc="-5" dirty="0">
                <a:latin typeface="Times New Roman"/>
                <a:cs typeface="Times New Roman"/>
              </a:rPr>
              <a:t>Havanın buhar </a:t>
            </a:r>
            <a:r>
              <a:rPr sz="2400" spc="-10" dirty="0">
                <a:latin typeface="Times New Roman"/>
                <a:cs typeface="Times New Roman"/>
              </a:rPr>
              <a:t>basıncı, </a:t>
            </a:r>
            <a:r>
              <a:rPr sz="2400" spc="-5" dirty="0">
                <a:latin typeface="Times New Roman"/>
                <a:cs typeface="Times New Roman"/>
              </a:rPr>
              <a:t>su sıcaklığına paralel olarak doymuş  </a:t>
            </a:r>
            <a:r>
              <a:rPr sz="2400" dirty="0">
                <a:latin typeface="Times New Roman"/>
                <a:cs typeface="Times New Roman"/>
              </a:rPr>
              <a:t>buhar </a:t>
            </a:r>
            <a:r>
              <a:rPr sz="2400" spc="-5" dirty="0">
                <a:latin typeface="Times New Roman"/>
                <a:cs typeface="Times New Roman"/>
              </a:rPr>
              <a:t>basıncının altına </a:t>
            </a:r>
            <a:r>
              <a:rPr sz="2400" dirty="0">
                <a:latin typeface="Times New Roman"/>
                <a:cs typeface="Times New Roman"/>
              </a:rPr>
              <a:t>düşünceye </a:t>
            </a:r>
            <a:r>
              <a:rPr sz="2400" spc="-5" dirty="0">
                <a:latin typeface="Times New Roman"/>
                <a:cs typeface="Times New Roman"/>
              </a:rPr>
              <a:t>kadar difüzyon olayı devam </a:t>
            </a:r>
            <a:r>
              <a:rPr sz="2400" spc="-25" dirty="0">
                <a:latin typeface="Times New Roman"/>
                <a:cs typeface="Times New Roman"/>
              </a:rPr>
              <a:t>eder.  </a:t>
            </a:r>
            <a:r>
              <a:rPr sz="2400" spc="-5" dirty="0">
                <a:latin typeface="Times New Roman"/>
                <a:cs typeface="Times New Roman"/>
              </a:rPr>
              <a:t>Su </a:t>
            </a:r>
            <a:r>
              <a:rPr sz="2400" dirty="0">
                <a:latin typeface="Times New Roman"/>
                <a:cs typeface="Times New Roman"/>
              </a:rPr>
              <a:t>havadan daha </a:t>
            </a:r>
            <a:r>
              <a:rPr sz="2400" spc="-5" dirty="0">
                <a:latin typeface="Times New Roman"/>
                <a:cs typeface="Times New Roman"/>
              </a:rPr>
              <a:t>sıcak </a:t>
            </a:r>
            <a:r>
              <a:rPr sz="2400" dirty="0">
                <a:latin typeface="Times New Roman"/>
                <a:cs typeface="Times New Roman"/>
              </a:rPr>
              <a:t>olduğu </a:t>
            </a:r>
            <a:r>
              <a:rPr sz="2400" spc="-10" dirty="0">
                <a:latin typeface="Times New Roman"/>
                <a:cs typeface="Times New Roman"/>
              </a:rPr>
              <a:t>zaman </a:t>
            </a:r>
            <a:r>
              <a:rPr sz="2400" dirty="0">
                <a:latin typeface="Times New Roman"/>
                <a:cs typeface="Times New Roman"/>
              </a:rPr>
              <a:t>konveksiyon (dikey yönde  </a:t>
            </a:r>
            <a:r>
              <a:rPr sz="2400" spc="-5" dirty="0">
                <a:latin typeface="Times New Roman"/>
                <a:cs typeface="Times New Roman"/>
              </a:rPr>
              <a:t>hareket) hareketi </a:t>
            </a:r>
            <a:r>
              <a:rPr sz="2400" spc="-25" dirty="0">
                <a:latin typeface="Times New Roman"/>
                <a:cs typeface="Times New Roman"/>
              </a:rPr>
              <a:t>başlar. </a:t>
            </a:r>
            <a:r>
              <a:rPr sz="2400" spc="-5" dirty="0">
                <a:latin typeface="Times New Roman"/>
                <a:cs typeface="Times New Roman"/>
              </a:rPr>
              <a:t>Bu değerlendirmenin </a:t>
            </a:r>
            <a:r>
              <a:rPr sz="2400" dirty="0">
                <a:latin typeface="Times New Roman"/>
                <a:cs typeface="Times New Roman"/>
              </a:rPr>
              <a:t>ışığı </a:t>
            </a:r>
            <a:r>
              <a:rPr sz="2400" spc="-5" dirty="0">
                <a:latin typeface="Times New Roman"/>
                <a:cs typeface="Times New Roman"/>
              </a:rPr>
              <a:t>altında  buharlaşmaya </a:t>
            </a:r>
            <a:r>
              <a:rPr sz="2400" dirty="0">
                <a:latin typeface="Times New Roman"/>
                <a:cs typeface="Times New Roman"/>
              </a:rPr>
              <a:t>etki eden faktörler aşağıdaki </a:t>
            </a:r>
            <a:r>
              <a:rPr sz="2400" spc="-5" dirty="0">
                <a:latin typeface="Times New Roman"/>
                <a:cs typeface="Times New Roman"/>
              </a:rPr>
              <a:t>şekilde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sıralanabilir.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4139" y="207975"/>
            <a:ext cx="61899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Buharlaşmaya Etki Eden</a:t>
            </a:r>
            <a:r>
              <a:rPr sz="3200" spc="-85" dirty="0"/>
              <a:t> </a:t>
            </a:r>
            <a:r>
              <a:rPr sz="3200" spc="5" dirty="0"/>
              <a:t>Faktörler</a:t>
            </a:r>
            <a:endParaRPr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869441"/>
            <a:ext cx="44583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1. </a:t>
            </a:r>
            <a:r>
              <a:rPr sz="3200" spc="-5" dirty="0"/>
              <a:t>Meteorolojik</a:t>
            </a:r>
            <a:r>
              <a:rPr sz="3200" spc="-75" dirty="0"/>
              <a:t> </a:t>
            </a:r>
            <a:r>
              <a:rPr sz="3200" dirty="0"/>
              <a:t>Faktörler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58267" y="1543050"/>
            <a:ext cx="8629650" cy="4159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Güneş </a:t>
            </a:r>
            <a:r>
              <a:rPr sz="2400" dirty="0">
                <a:latin typeface="Times New Roman"/>
                <a:cs typeface="Times New Roman"/>
              </a:rPr>
              <a:t>radyasyonu, </a:t>
            </a:r>
            <a:r>
              <a:rPr sz="2400" spc="-5" dirty="0">
                <a:latin typeface="Times New Roman"/>
                <a:cs typeface="Times New Roman"/>
              </a:rPr>
              <a:t>hava </a:t>
            </a:r>
            <a:r>
              <a:rPr sz="2400" dirty="0">
                <a:latin typeface="Times New Roman"/>
                <a:cs typeface="Times New Roman"/>
              </a:rPr>
              <a:t>buhar </a:t>
            </a:r>
            <a:r>
              <a:rPr sz="2400" spc="-5" dirty="0">
                <a:latin typeface="Times New Roman"/>
                <a:cs typeface="Times New Roman"/>
              </a:rPr>
              <a:t>basıncı, sıcaklık, basınç </a:t>
            </a:r>
            <a:r>
              <a:rPr sz="2400" spc="-10" dirty="0">
                <a:latin typeface="Times New Roman"/>
                <a:cs typeface="Times New Roman"/>
              </a:rPr>
              <a:t>ve </a:t>
            </a:r>
            <a:r>
              <a:rPr sz="2400" spc="-5" dirty="0">
                <a:latin typeface="Times New Roman"/>
                <a:cs typeface="Times New Roman"/>
              </a:rPr>
              <a:t>rüzgar  buharlaşmayı </a:t>
            </a:r>
            <a:r>
              <a:rPr sz="2400" dirty="0">
                <a:latin typeface="Times New Roman"/>
                <a:cs typeface="Times New Roman"/>
              </a:rPr>
              <a:t>etkileyen </a:t>
            </a:r>
            <a:r>
              <a:rPr sz="2400" spc="-5" dirty="0">
                <a:latin typeface="Times New Roman"/>
                <a:cs typeface="Times New Roman"/>
              </a:rPr>
              <a:t>önemli meteorolojik </a:t>
            </a:r>
            <a:r>
              <a:rPr sz="2400" dirty="0">
                <a:latin typeface="Times New Roman"/>
                <a:cs typeface="Times New Roman"/>
              </a:rPr>
              <a:t>faktörler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arasındadır.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3200" b="1" dirty="0">
                <a:latin typeface="Times New Roman"/>
                <a:cs typeface="Times New Roman"/>
              </a:rPr>
              <a:t>Güneş</a:t>
            </a:r>
            <a:r>
              <a:rPr sz="3200" b="1" spc="-20" dirty="0">
                <a:latin typeface="Times New Roman"/>
                <a:cs typeface="Times New Roman"/>
              </a:rPr>
              <a:t> </a:t>
            </a:r>
            <a:r>
              <a:rPr sz="3200" b="1" dirty="0">
                <a:latin typeface="Times New Roman"/>
                <a:cs typeface="Times New Roman"/>
              </a:rPr>
              <a:t>Radyasyonu</a:t>
            </a:r>
            <a:endParaRPr sz="3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1465"/>
              </a:spcBef>
              <a:tabLst>
                <a:tab pos="1701164" algn="l"/>
                <a:tab pos="3101975" algn="l"/>
                <a:tab pos="4434205" algn="l"/>
                <a:tab pos="6360795" algn="l"/>
                <a:tab pos="7727950" algn="l"/>
              </a:tabLst>
            </a:pPr>
            <a:r>
              <a:rPr sz="2400" spc="-5" dirty="0">
                <a:latin typeface="Times New Roman"/>
                <a:cs typeface="Times New Roman"/>
              </a:rPr>
              <a:t>Isının başlıca kaynağı güneşten gelen </a:t>
            </a:r>
            <a:r>
              <a:rPr sz="2400" spc="-15" dirty="0">
                <a:latin typeface="Times New Roman"/>
                <a:cs typeface="Times New Roman"/>
              </a:rPr>
              <a:t>radyasyondur. </a:t>
            </a:r>
            <a:r>
              <a:rPr sz="2400" spc="-5" dirty="0">
                <a:latin typeface="Times New Roman"/>
                <a:cs typeface="Times New Roman"/>
              </a:rPr>
              <a:t>Azalan </a:t>
            </a:r>
            <a:r>
              <a:rPr sz="2400" spc="-10" dirty="0">
                <a:latin typeface="Times New Roman"/>
                <a:cs typeface="Times New Roman"/>
              </a:rPr>
              <a:t>veya artan  </a:t>
            </a:r>
            <a:r>
              <a:rPr sz="2400" dirty="0">
                <a:latin typeface="Times New Roman"/>
                <a:cs typeface="Times New Roman"/>
              </a:rPr>
              <a:t>ısı </a:t>
            </a:r>
            <a:r>
              <a:rPr sz="2400" spc="-5" dirty="0">
                <a:latin typeface="Times New Roman"/>
                <a:cs typeface="Times New Roman"/>
              </a:rPr>
              <a:t>değişimleri, buharlaşma miktarı </a:t>
            </a:r>
            <a:r>
              <a:rPr sz="2400" dirty="0">
                <a:latin typeface="Times New Roman"/>
                <a:cs typeface="Times New Roman"/>
              </a:rPr>
              <a:t>için </a:t>
            </a:r>
            <a:r>
              <a:rPr sz="2400" spc="-10" dirty="0">
                <a:latin typeface="Times New Roman"/>
                <a:cs typeface="Times New Roman"/>
              </a:rPr>
              <a:t>önemli </a:t>
            </a:r>
            <a:r>
              <a:rPr sz="2400" spc="-5" dirty="0">
                <a:latin typeface="Times New Roman"/>
                <a:cs typeface="Times New Roman"/>
              </a:rPr>
              <a:t>bir </a:t>
            </a:r>
            <a:r>
              <a:rPr sz="2400" spc="-15" dirty="0">
                <a:latin typeface="Times New Roman"/>
                <a:cs typeface="Times New Roman"/>
              </a:rPr>
              <a:t>faktördür.  </a:t>
            </a:r>
            <a:r>
              <a:rPr sz="2400" spc="-5" dirty="0">
                <a:latin typeface="Times New Roman"/>
                <a:cs typeface="Times New Roman"/>
              </a:rPr>
              <a:t>Güneşten </a:t>
            </a:r>
            <a:r>
              <a:rPr sz="2400" dirty="0">
                <a:latin typeface="Times New Roman"/>
                <a:cs typeface="Times New Roman"/>
              </a:rPr>
              <a:t>gelen </a:t>
            </a:r>
            <a:r>
              <a:rPr sz="2400" spc="-5" dirty="0">
                <a:latin typeface="Times New Roman"/>
                <a:cs typeface="Times New Roman"/>
              </a:rPr>
              <a:t>enerji miktarı </a:t>
            </a:r>
            <a:r>
              <a:rPr sz="2400" spc="-10" dirty="0">
                <a:latin typeface="Times New Roman"/>
                <a:cs typeface="Times New Roman"/>
              </a:rPr>
              <a:t>mevsime, </a:t>
            </a:r>
            <a:r>
              <a:rPr sz="2400" dirty="0">
                <a:latin typeface="Times New Roman"/>
                <a:cs typeface="Times New Roman"/>
              </a:rPr>
              <a:t>günün </a:t>
            </a:r>
            <a:r>
              <a:rPr sz="2400" spc="-5" dirty="0">
                <a:latin typeface="Times New Roman"/>
                <a:cs typeface="Times New Roman"/>
              </a:rPr>
              <a:t>saatine </a:t>
            </a:r>
            <a:r>
              <a:rPr sz="2400" spc="-10" dirty="0">
                <a:latin typeface="Times New Roman"/>
                <a:cs typeface="Times New Roman"/>
              </a:rPr>
              <a:t>ve </a:t>
            </a:r>
            <a:r>
              <a:rPr sz="2400" spc="-5" dirty="0">
                <a:latin typeface="Times New Roman"/>
                <a:cs typeface="Times New Roman"/>
              </a:rPr>
              <a:t>havanın  </a:t>
            </a:r>
            <a:r>
              <a:rPr sz="2400" dirty="0">
                <a:latin typeface="Times New Roman"/>
                <a:cs typeface="Times New Roman"/>
              </a:rPr>
              <a:t>bul</a:t>
            </a:r>
            <a:r>
              <a:rPr sz="2400" spc="-15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t</a:t>
            </a:r>
            <a:r>
              <a:rPr sz="2400" spc="5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u	veya	a</a:t>
            </a:r>
            <a:r>
              <a:rPr sz="2400" spc="-10" dirty="0">
                <a:latin typeface="Times New Roman"/>
                <a:cs typeface="Times New Roman"/>
              </a:rPr>
              <a:t>ç</a:t>
            </a:r>
            <a:r>
              <a:rPr sz="2400" dirty="0">
                <a:latin typeface="Times New Roman"/>
                <a:cs typeface="Times New Roman"/>
              </a:rPr>
              <a:t>ık	ol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asına	g</a:t>
            </a:r>
            <a:r>
              <a:rPr sz="2400" spc="-15" dirty="0">
                <a:latin typeface="Times New Roman"/>
                <a:cs typeface="Times New Roman"/>
              </a:rPr>
              <a:t>ö</a:t>
            </a:r>
            <a:r>
              <a:rPr sz="2400" dirty="0">
                <a:latin typeface="Times New Roman"/>
                <a:cs typeface="Times New Roman"/>
              </a:rPr>
              <a:t>re	de</a:t>
            </a:r>
            <a:r>
              <a:rPr sz="2400" spc="-15" dirty="0">
                <a:latin typeface="Times New Roman"/>
                <a:cs typeface="Times New Roman"/>
              </a:rPr>
              <a:t>ğ</a:t>
            </a:r>
            <a:r>
              <a:rPr sz="2400" dirty="0">
                <a:latin typeface="Times New Roman"/>
                <a:cs typeface="Times New Roman"/>
              </a:rPr>
              <a:t>işi</a:t>
            </a:r>
            <a:r>
              <a:rPr sz="2400" spc="-13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.  Radyasyon </a:t>
            </a:r>
            <a:r>
              <a:rPr sz="2400" spc="-5" dirty="0">
                <a:latin typeface="Times New Roman"/>
                <a:cs typeface="Times New Roman"/>
              </a:rPr>
              <a:t>enerjisi, aynı zamanda enlem, </a:t>
            </a:r>
            <a:r>
              <a:rPr sz="2400" dirty="0">
                <a:latin typeface="Times New Roman"/>
                <a:cs typeface="Times New Roman"/>
              </a:rPr>
              <a:t>yükseklik ve </a:t>
            </a:r>
            <a:r>
              <a:rPr sz="2400" spc="-5" dirty="0">
                <a:latin typeface="Times New Roman"/>
                <a:cs typeface="Times New Roman"/>
              </a:rPr>
              <a:t>yöne </a:t>
            </a:r>
            <a:r>
              <a:rPr sz="2400" dirty="0">
                <a:latin typeface="Times New Roman"/>
                <a:cs typeface="Times New Roman"/>
              </a:rPr>
              <a:t>göre </a:t>
            </a:r>
            <a:r>
              <a:rPr sz="2400" spc="-15" dirty="0">
                <a:latin typeface="Times New Roman"/>
                <a:cs typeface="Times New Roman"/>
              </a:rPr>
              <a:t>de  </a:t>
            </a:r>
            <a:r>
              <a:rPr sz="2400" dirty="0">
                <a:latin typeface="Times New Roman"/>
                <a:cs typeface="Times New Roman"/>
              </a:rPr>
              <a:t>farklılık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gösterir.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9590" y="18999"/>
            <a:ext cx="35210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Hava </a:t>
            </a:r>
            <a:r>
              <a:rPr sz="3200" spc="-5" dirty="0"/>
              <a:t>Buhar</a:t>
            </a:r>
            <a:r>
              <a:rPr sz="3200" spc="-125" dirty="0"/>
              <a:t> </a:t>
            </a:r>
            <a:r>
              <a:rPr sz="3200" dirty="0"/>
              <a:t>Basıncı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04190" y="693165"/>
            <a:ext cx="8681720" cy="5934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Buharlaşma, su yüzeyindeki buhar basıncı </a:t>
            </a:r>
            <a:r>
              <a:rPr sz="2400" dirty="0">
                <a:latin typeface="Times New Roman"/>
                <a:cs typeface="Times New Roman"/>
              </a:rPr>
              <a:t>ile suyun üstündeki </a:t>
            </a:r>
            <a:r>
              <a:rPr sz="2400" spc="-5" dirty="0">
                <a:latin typeface="Times New Roman"/>
                <a:cs typeface="Times New Roman"/>
              </a:rPr>
              <a:t>buhar  basıncının arasındaki fark </a:t>
            </a:r>
            <a:r>
              <a:rPr sz="2400" dirty="0">
                <a:latin typeface="Times New Roman"/>
                <a:cs typeface="Times New Roman"/>
              </a:rPr>
              <a:t>ile </a:t>
            </a:r>
            <a:r>
              <a:rPr sz="2400" spc="-15" dirty="0">
                <a:latin typeface="Times New Roman"/>
                <a:cs typeface="Times New Roman"/>
              </a:rPr>
              <a:t>orantılıdır. </a:t>
            </a:r>
            <a:r>
              <a:rPr sz="2400" spc="-5" dirty="0">
                <a:latin typeface="Times New Roman"/>
                <a:cs typeface="Times New Roman"/>
              </a:rPr>
              <a:t>Sudaki </a:t>
            </a:r>
            <a:r>
              <a:rPr sz="2400" dirty="0">
                <a:latin typeface="Times New Roman"/>
                <a:cs typeface="Times New Roman"/>
              </a:rPr>
              <a:t>buhar </a:t>
            </a:r>
            <a:r>
              <a:rPr sz="2400" spc="-5" dirty="0">
                <a:latin typeface="Times New Roman"/>
                <a:cs typeface="Times New Roman"/>
              </a:rPr>
              <a:t>basıncı (e</a:t>
            </a:r>
            <a:r>
              <a:rPr sz="2400" spc="-7" baseline="-20833" dirty="0">
                <a:latin typeface="Times New Roman"/>
                <a:cs typeface="Times New Roman"/>
              </a:rPr>
              <a:t>w</a:t>
            </a:r>
            <a:r>
              <a:rPr sz="2400" spc="-5" dirty="0">
                <a:latin typeface="Times New Roman"/>
                <a:cs typeface="Times New Roman"/>
              </a:rPr>
              <a:t>),  havadaki buhar basıncından (e</a:t>
            </a:r>
            <a:r>
              <a:rPr sz="2400" spc="-7" baseline="-20833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) </a:t>
            </a:r>
            <a:r>
              <a:rPr sz="2400" dirty="0">
                <a:latin typeface="Times New Roman"/>
                <a:cs typeface="Times New Roman"/>
              </a:rPr>
              <a:t>büyük </a:t>
            </a:r>
            <a:r>
              <a:rPr sz="2400" spc="-5" dirty="0">
                <a:latin typeface="Times New Roman"/>
                <a:cs typeface="Times New Roman"/>
              </a:rPr>
              <a:t>olduğu sürece buharlaşma  </a:t>
            </a:r>
            <a:r>
              <a:rPr sz="2400" dirty="0">
                <a:latin typeface="Times New Roman"/>
                <a:cs typeface="Times New Roman"/>
              </a:rPr>
              <a:t>devam eder ve </a:t>
            </a:r>
            <a:r>
              <a:rPr sz="2400" spc="-5" dirty="0">
                <a:latin typeface="Times New Roman"/>
                <a:cs typeface="Times New Roman"/>
              </a:rPr>
              <a:t>e</a:t>
            </a:r>
            <a:r>
              <a:rPr sz="2400" spc="-7" baseline="-20833" dirty="0">
                <a:latin typeface="Times New Roman"/>
                <a:cs typeface="Times New Roman"/>
              </a:rPr>
              <a:t>w </a:t>
            </a:r>
            <a:r>
              <a:rPr sz="2400" dirty="0">
                <a:latin typeface="Times New Roman"/>
                <a:cs typeface="Times New Roman"/>
              </a:rPr>
              <a:t>= </a:t>
            </a:r>
            <a:r>
              <a:rPr sz="2400" spc="-5" dirty="0">
                <a:latin typeface="Times New Roman"/>
                <a:cs typeface="Times New Roman"/>
              </a:rPr>
              <a:t>e</a:t>
            </a:r>
            <a:r>
              <a:rPr sz="2400" spc="-7" baseline="-20833" dirty="0">
                <a:latin typeface="Times New Roman"/>
                <a:cs typeface="Times New Roman"/>
              </a:rPr>
              <a:t>a </a:t>
            </a:r>
            <a:r>
              <a:rPr sz="2400" dirty="0">
                <a:latin typeface="Times New Roman"/>
                <a:cs typeface="Times New Roman"/>
              </a:rPr>
              <a:t>olunca </a:t>
            </a:r>
            <a:r>
              <a:rPr sz="2400" spc="-5" dirty="0">
                <a:latin typeface="Times New Roman"/>
                <a:cs typeface="Times New Roman"/>
              </a:rPr>
              <a:t>buharlaşma </a:t>
            </a:r>
            <a:r>
              <a:rPr sz="2400" spc="-20" dirty="0">
                <a:latin typeface="Times New Roman"/>
                <a:cs typeface="Times New Roman"/>
              </a:rPr>
              <a:t>durur. </a:t>
            </a:r>
            <a:r>
              <a:rPr sz="2400" dirty="0">
                <a:latin typeface="Times New Roman"/>
                <a:cs typeface="Times New Roman"/>
              </a:rPr>
              <a:t>Buna </a:t>
            </a:r>
            <a:r>
              <a:rPr sz="2400" spc="-5" dirty="0">
                <a:latin typeface="Times New Roman"/>
                <a:cs typeface="Times New Roman"/>
              </a:rPr>
              <a:t>göre </a:t>
            </a:r>
            <a:r>
              <a:rPr sz="2400" dirty="0">
                <a:latin typeface="Times New Roman"/>
                <a:cs typeface="Times New Roman"/>
              </a:rPr>
              <a:t>hava  buhar basıncı arttıkça </a:t>
            </a:r>
            <a:r>
              <a:rPr sz="2400" spc="-5" dirty="0">
                <a:latin typeface="Times New Roman"/>
                <a:cs typeface="Times New Roman"/>
              </a:rPr>
              <a:t>buharlaşma miktarı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azalır.</a:t>
            </a:r>
            <a:endParaRPr sz="2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905"/>
              </a:spcBef>
            </a:pPr>
            <a:r>
              <a:rPr sz="3200" b="1" spc="-5" dirty="0">
                <a:latin typeface="Times New Roman"/>
                <a:cs typeface="Times New Roman"/>
              </a:rPr>
              <a:t>Sıcaklık</a:t>
            </a:r>
            <a:endParaRPr sz="3200">
              <a:latin typeface="Times New Roman"/>
              <a:cs typeface="Times New Roman"/>
            </a:endParaRPr>
          </a:p>
          <a:p>
            <a:pPr marL="38100" marR="104775" algn="just">
              <a:lnSpc>
                <a:spcPct val="100000"/>
              </a:lnSpc>
              <a:spcBef>
                <a:spcPts val="1460"/>
              </a:spcBef>
            </a:pPr>
            <a:r>
              <a:rPr sz="2400" spc="-5" dirty="0">
                <a:latin typeface="Times New Roman"/>
                <a:cs typeface="Times New Roman"/>
              </a:rPr>
              <a:t>Doymuş </a:t>
            </a:r>
            <a:r>
              <a:rPr sz="2400" dirty="0">
                <a:latin typeface="Times New Roman"/>
                <a:cs typeface="Times New Roman"/>
              </a:rPr>
              <a:t>buhar </a:t>
            </a:r>
            <a:r>
              <a:rPr sz="2400" spc="-5" dirty="0">
                <a:latin typeface="Times New Roman"/>
                <a:cs typeface="Times New Roman"/>
              </a:rPr>
              <a:t>basıncı sıcaklığa bağlı </a:t>
            </a:r>
            <a:r>
              <a:rPr sz="2400" dirty="0">
                <a:latin typeface="Times New Roman"/>
                <a:cs typeface="Times New Roman"/>
              </a:rPr>
              <a:t>olduğundan </a:t>
            </a:r>
            <a:r>
              <a:rPr sz="2400" spc="-5" dirty="0">
                <a:latin typeface="Times New Roman"/>
                <a:cs typeface="Times New Roman"/>
              </a:rPr>
              <a:t>buharlaşma </a:t>
            </a:r>
            <a:r>
              <a:rPr sz="2400" dirty="0">
                <a:latin typeface="Times New Roman"/>
                <a:cs typeface="Times New Roman"/>
              </a:rPr>
              <a:t>oranı,  hava </a:t>
            </a:r>
            <a:r>
              <a:rPr sz="2400" spc="-5" dirty="0">
                <a:latin typeface="Times New Roman"/>
                <a:cs typeface="Times New Roman"/>
              </a:rPr>
              <a:t>ve </a:t>
            </a:r>
            <a:r>
              <a:rPr sz="2400" dirty="0">
                <a:latin typeface="Times New Roman"/>
                <a:cs typeface="Times New Roman"/>
              </a:rPr>
              <a:t>su </a:t>
            </a:r>
            <a:r>
              <a:rPr sz="2400" spc="-5" dirty="0">
                <a:latin typeface="Times New Roman"/>
                <a:cs typeface="Times New Roman"/>
              </a:rPr>
              <a:t>sıcaklıklarından büyük miktarda </a:t>
            </a:r>
            <a:r>
              <a:rPr sz="2400" spc="-20" dirty="0">
                <a:latin typeface="Times New Roman"/>
                <a:cs typeface="Times New Roman"/>
              </a:rPr>
              <a:t>etkilenir. </a:t>
            </a:r>
            <a:r>
              <a:rPr sz="2400" spc="-5" dirty="0">
                <a:latin typeface="Times New Roman"/>
                <a:cs typeface="Times New Roman"/>
              </a:rPr>
              <a:t>Buharlaşmanın  </a:t>
            </a:r>
            <a:r>
              <a:rPr sz="2400" dirty="0">
                <a:latin typeface="Times New Roman"/>
                <a:cs typeface="Times New Roman"/>
              </a:rPr>
              <a:t>günlük ve </a:t>
            </a:r>
            <a:r>
              <a:rPr sz="2400" spc="-5" dirty="0">
                <a:latin typeface="Times New Roman"/>
                <a:cs typeface="Times New Roman"/>
              </a:rPr>
              <a:t>yıllık değişimleri, sıcaklığın </a:t>
            </a:r>
            <a:r>
              <a:rPr sz="2400" dirty="0">
                <a:latin typeface="Times New Roman"/>
                <a:cs typeface="Times New Roman"/>
              </a:rPr>
              <a:t>günlük ve yıllık </a:t>
            </a:r>
            <a:r>
              <a:rPr sz="2400" spc="-5" dirty="0">
                <a:latin typeface="Times New Roman"/>
                <a:cs typeface="Times New Roman"/>
              </a:rPr>
              <a:t>değişimlerine  </a:t>
            </a:r>
            <a:r>
              <a:rPr sz="2400" dirty="0">
                <a:latin typeface="Times New Roman"/>
                <a:cs typeface="Times New Roman"/>
              </a:rPr>
              <a:t>çok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benzer.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38100" marR="102870" algn="just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Gün </a:t>
            </a:r>
            <a:r>
              <a:rPr sz="2400" dirty="0">
                <a:latin typeface="Times New Roman"/>
                <a:cs typeface="Times New Roman"/>
              </a:rPr>
              <a:t>boyunca </a:t>
            </a:r>
            <a:r>
              <a:rPr sz="2400" spc="-5" dirty="0">
                <a:latin typeface="Times New Roman"/>
                <a:cs typeface="Times New Roman"/>
              </a:rPr>
              <a:t>buharlaşma </a:t>
            </a:r>
            <a:r>
              <a:rPr sz="2400" dirty="0">
                <a:latin typeface="Times New Roman"/>
                <a:cs typeface="Times New Roman"/>
              </a:rPr>
              <a:t>sabah </a:t>
            </a:r>
            <a:r>
              <a:rPr sz="2400" spc="-5" dirty="0">
                <a:latin typeface="Times New Roman"/>
                <a:cs typeface="Times New Roman"/>
              </a:rPr>
              <a:t>saatlerinde </a:t>
            </a:r>
            <a:r>
              <a:rPr sz="2400" spc="-10" dirty="0">
                <a:latin typeface="Times New Roman"/>
                <a:cs typeface="Times New Roman"/>
              </a:rPr>
              <a:t>minimum, </a:t>
            </a:r>
            <a:r>
              <a:rPr sz="2400" spc="-5" dirty="0">
                <a:latin typeface="Times New Roman"/>
                <a:cs typeface="Times New Roman"/>
              </a:rPr>
              <a:t>öğleden </a:t>
            </a:r>
            <a:r>
              <a:rPr sz="2400" dirty="0">
                <a:latin typeface="Times New Roman"/>
                <a:cs typeface="Times New Roman"/>
              </a:rPr>
              <a:t>sonra  12.00-15.00 saatleri </a:t>
            </a:r>
            <a:r>
              <a:rPr sz="2400" spc="-5" dirty="0">
                <a:latin typeface="Times New Roman"/>
                <a:cs typeface="Times New Roman"/>
              </a:rPr>
              <a:t>arasında ise maksimum değerine </a:t>
            </a:r>
            <a:r>
              <a:rPr sz="2400" spc="-20" dirty="0">
                <a:latin typeface="Times New Roman"/>
                <a:cs typeface="Times New Roman"/>
              </a:rPr>
              <a:t>ulaşır. </a:t>
            </a:r>
            <a:r>
              <a:rPr sz="2400" spc="-35" dirty="0">
                <a:latin typeface="Times New Roman"/>
                <a:cs typeface="Times New Roman"/>
              </a:rPr>
              <a:t>Yine  </a:t>
            </a:r>
            <a:r>
              <a:rPr sz="2400" spc="-5" dirty="0">
                <a:latin typeface="Times New Roman"/>
                <a:cs typeface="Times New Roman"/>
              </a:rPr>
              <a:t>sıcaklıkla ilgili olarak buharlaşma soğuk mevsimde </a:t>
            </a:r>
            <a:r>
              <a:rPr sz="2400" dirty="0">
                <a:latin typeface="Times New Roman"/>
                <a:cs typeface="Times New Roman"/>
              </a:rPr>
              <a:t>az, </a:t>
            </a:r>
            <a:r>
              <a:rPr sz="2400" spc="-5" dirty="0">
                <a:latin typeface="Times New Roman"/>
                <a:cs typeface="Times New Roman"/>
              </a:rPr>
              <a:t>sıcak  mevsimde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fazladır.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646863"/>
            <a:ext cx="8629015" cy="215392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3200" dirty="0"/>
              <a:t>Rüzgar</a:t>
            </a:r>
            <a:endParaRPr sz="3200"/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2400" b="0" spc="-5" dirty="0">
                <a:latin typeface="Times New Roman"/>
                <a:cs typeface="Times New Roman"/>
              </a:rPr>
              <a:t>Buharlaşmanın devam etmesi için </a:t>
            </a:r>
            <a:r>
              <a:rPr sz="2400" b="0" dirty="0">
                <a:latin typeface="Times New Roman"/>
                <a:cs typeface="Times New Roman"/>
              </a:rPr>
              <a:t>difüzyon ve </a:t>
            </a:r>
            <a:r>
              <a:rPr sz="2400" b="0" spc="-5" dirty="0">
                <a:latin typeface="Times New Roman"/>
                <a:cs typeface="Times New Roman"/>
              </a:rPr>
              <a:t>konveksiyonla su  buharının </a:t>
            </a:r>
            <a:r>
              <a:rPr sz="2400" b="0" dirty="0">
                <a:latin typeface="Times New Roman"/>
                <a:cs typeface="Times New Roman"/>
              </a:rPr>
              <a:t>su </a:t>
            </a:r>
            <a:r>
              <a:rPr sz="2400" b="0" spc="-5" dirty="0">
                <a:latin typeface="Times New Roman"/>
                <a:cs typeface="Times New Roman"/>
              </a:rPr>
              <a:t>yüzeyinden uzaklaşması </a:t>
            </a:r>
            <a:r>
              <a:rPr sz="2400" b="0" spc="-20" dirty="0">
                <a:latin typeface="Times New Roman"/>
                <a:cs typeface="Times New Roman"/>
              </a:rPr>
              <a:t>gerekir. </a:t>
            </a:r>
            <a:r>
              <a:rPr sz="2400" b="0" spc="-5" dirty="0">
                <a:latin typeface="Times New Roman"/>
                <a:cs typeface="Times New Roman"/>
              </a:rPr>
              <a:t>Bu durum </a:t>
            </a:r>
            <a:r>
              <a:rPr sz="2400" b="0" dirty="0">
                <a:latin typeface="Times New Roman"/>
                <a:cs typeface="Times New Roman"/>
              </a:rPr>
              <a:t>havanın  </a:t>
            </a:r>
            <a:r>
              <a:rPr sz="2400" b="0" spc="-5" dirty="0">
                <a:latin typeface="Times New Roman"/>
                <a:cs typeface="Times New Roman"/>
              </a:rPr>
              <a:t>hareketi (rüzgar) </a:t>
            </a:r>
            <a:r>
              <a:rPr sz="2400" b="0" dirty="0">
                <a:latin typeface="Times New Roman"/>
                <a:cs typeface="Times New Roman"/>
              </a:rPr>
              <a:t>ile </a:t>
            </a:r>
            <a:r>
              <a:rPr sz="2400" b="0" spc="-20" dirty="0">
                <a:latin typeface="Times New Roman"/>
                <a:cs typeface="Times New Roman"/>
              </a:rPr>
              <a:t>mümkündür. </a:t>
            </a:r>
            <a:r>
              <a:rPr sz="2400" b="0" dirty="0">
                <a:latin typeface="Times New Roman"/>
                <a:cs typeface="Times New Roman"/>
              </a:rPr>
              <a:t>Rüzgar </a:t>
            </a:r>
            <a:r>
              <a:rPr sz="2400" b="0" spc="-5" dirty="0">
                <a:latin typeface="Times New Roman"/>
                <a:cs typeface="Times New Roman"/>
              </a:rPr>
              <a:t>hızı </a:t>
            </a:r>
            <a:r>
              <a:rPr sz="2400" b="0" dirty="0">
                <a:latin typeface="Times New Roman"/>
                <a:cs typeface="Times New Roman"/>
              </a:rPr>
              <a:t>ne kadar </a:t>
            </a:r>
            <a:r>
              <a:rPr sz="2400" b="0" spc="-5" dirty="0">
                <a:latin typeface="Times New Roman"/>
                <a:cs typeface="Times New Roman"/>
              </a:rPr>
              <a:t>fazla olursa  buharlaşma </a:t>
            </a:r>
            <a:r>
              <a:rPr sz="2400" b="0" dirty="0">
                <a:latin typeface="Times New Roman"/>
                <a:cs typeface="Times New Roman"/>
              </a:rPr>
              <a:t>o kadar fazla</a:t>
            </a:r>
            <a:r>
              <a:rPr sz="2400" b="0" spc="-30" dirty="0">
                <a:latin typeface="Times New Roman"/>
                <a:cs typeface="Times New Roman"/>
              </a:rPr>
              <a:t> </a:t>
            </a:r>
            <a:r>
              <a:rPr sz="2400" b="0" spc="-15" dirty="0">
                <a:latin typeface="Times New Roman"/>
                <a:cs typeface="Times New Roman"/>
              </a:rPr>
              <a:t>olmaktadır.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8267" y="3207818"/>
            <a:ext cx="8629015" cy="2519680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3200" b="1" dirty="0">
                <a:latin typeface="Times New Roman"/>
                <a:cs typeface="Times New Roman"/>
              </a:rPr>
              <a:t>Basınç</a:t>
            </a:r>
            <a:endParaRPr sz="32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Times New Roman"/>
                <a:cs typeface="Times New Roman"/>
              </a:rPr>
              <a:t>Hava basıncı arttıkça birim hacimdeki molekül sayısı artar ve sudan  </a:t>
            </a:r>
            <a:r>
              <a:rPr sz="2400" dirty="0">
                <a:latin typeface="Times New Roman"/>
                <a:cs typeface="Times New Roman"/>
              </a:rPr>
              <a:t>havaya </a:t>
            </a:r>
            <a:r>
              <a:rPr sz="2400" spc="-5" dirty="0">
                <a:latin typeface="Times New Roman"/>
                <a:cs typeface="Times New Roman"/>
              </a:rPr>
              <a:t>sıçrayan moleküllerin hava moleküllerine </a:t>
            </a:r>
            <a:r>
              <a:rPr sz="2400" dirty="0">
                <a:latin typeface="Times New Roman"/>
                <a:cs typeface="Times New Roman"/>
              </a:rPr>
              <a:t>çarpıp </a:t>
            </a:r>
            <a:r>
              <a:rPr sz="2400" spc="-5" dirty="0">
                <a:latin typeface="Times New Roman"/>
                <a:cs typeface="Times New Roman"/>
              </a:rPr>
              <a:t>yeniden </a:t>
            </a:r>
            <a:r>
              <a:rPr sz="2400" dirty="0">
                <a:latin typeface="Times New Roman"/>
                <a:cs typeface="Times New Roman"/>
              </a:rPr>
              <a:t>suya  </a:t>
            </a:r>
            <a:r>
              <a:rPr sz="2400" spc="-5" dirty="0">
                <a:latin typeface="Times New Roman"/>
                <a:cs typeface="Times New Roman"/>
              </a:rPr>
              <a:t>dönme olasılığı artacağından buharlaşma </a:t>
            </a:r>
            <a:r>
              <a:rPr sz="2400" spc="-20" dirty="0">
                <a:latin typeface="Times New Roman"/>
                <a:cs typeface="Times New Roman"/>
              </a:rPr>
              <a:t>azalır. </a:t>
            </a:r>
            <a:r>
              <a:rPr sz="2400" dirty="0">
                <a:latin typeface="Times New Roman"/>
                <a:cs typeface="Times New Roman"/>
              </a:rPr>
              <a:t>Ancak bu </a:t>
            </a:r>
            <a:r>
              <a:rPr sz="2400" spc="-5" dirty="0">
                <a:latin typeface="Times New Roman"/>
                <a:cs typeface="Times New Roman"/>
              </a:rPr>
              <a:t>etki  diğerlerinin yanında </a:t>
            </a:r>
            <a:r>
              <a:rPr sz="2400" spc="-20" dirty="0">
                <a:latin typeface="Times New Roman"/>
                <a:cs typeface="Times New Roman"/>
              </a:rPr>
              <a:t>önemsizdir. </a:t>
            </a:r>
            <a:r>
              <a:rPr sz="2400" spc="-5" dirty="0">
                <a:latin typeface="Times New Roman"/>
                <a:cs typeface="Times New Roman"/>
              </a:rPr>
              <a:t>Yükseklikle basınç azaldığından,  </a:t>
            </a:r>
            <a:r>
              <a:rPr sz="2400" dirty="0">
                <a:latin typeface="Times New Roman"/>
                <a:cs typeface="Times New Roman"/>
              </a:rPr>
              <a:t>yüksek yerlerde </a:t>
            </a:r>
            <a:r>
              <a:rPr sz="2400" spc="-5" dirty="0">
                <a:latin typeface="Times New Roman"/>
                <a:cs typeface="Times New Roman"/>
              </a:rPr>
              <a:t>buharlaşma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fazlalaşır.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267" y="674573"/>
            <a:ext cx="604647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2. Coğrafi ve </a:t>
            </a:r>
            <a:r>
              <a:rPr sz="3200" spc="-30" dirty="0"/>
              <a:t>Topoğrafik</a:t>
            </a:r>
            <a:r>
              <a:rPr sz="3200" spc="-165" dirty="0"/>
              <a:t> </a:t>
            </a:r>
            <a:r>
              <a:rPr sz="3200" dirty="0"/>
              <a:t>Faktörler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58267" y="1239139"/>
            <a:ext cx="8630285" cy="4927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811020" algn="l"/>
                <a:tab pos="3202305" algn="l"/>
                <a:tab pos="5337810" algn="l"/>
                <a:tab pos="7473315" algn="l"/>
              </a:tabLst>
            </a:pPr>
            <a:r>
              <a:rPr sz="2400" dirty="0">
                <a:latin typeface="Times New Roman"/>
                <a:cs typeface="Times New Roman"/>
              </a:rPr>
              <a:t>Buharlaş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	o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0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ında	buharlaş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an</a:t>
            </a:r>
            <a:r>
              <a:rPr sz="2400" spc="10" dirty="0">
                <a:latin typeface="Times New Roman"/>
                <a:cs typeface="Times New Roman"/>
              </a:rPr>
              <a:t>ı</a:t>
            </a:r>
            <a:r>
              <a:rPr sz="2400" dirty="0">
                <a:latin typeface="Times New Roman"/>
                <a:cs typeface="Times New Roman"/>
              </a:rPr>
              <a:t>n	gerçe</a:t>
            </a:r>
            <a:r>
              <a:rPr sz="2400" spc="-10" dirty="0">
                <a:latin typeface="Times New Roman"/>
                <a:cs typeface="Times New Roman"/>
              </a:rPr>
              <a:t>k</a:t>
            </a:r>
            <a:r>
              <a:rPr sz="2400" dirty="0">
                <a:latin typeface="Times New Roman"/>
                <a:cs typeface="Times New Roman"/>
              </a:rPr>
              <a:t>leşece</a:t>
            </a:r>
            <a:r>
              <a:rPr sz="2400" spc="-10" dirty="0">
                <a:latin typeface="Times New Roman"/>
                <a:cs typeface="Times New Roman"/>
              </a:rPr>
              <a:t>ğ</a:t>
            </a:r>
            <a:r>
              <a:rPr sz="2400" dirty="0">
                <a:latin typeface="Times New Roman"/>
                <a:cs typeface="Times New Roman"/>
              </a:rPr>
              <a:t>i	bölgenin,  coğrafik </a:t>
            </a:r>
            <a:r>
              <a:rPr sz="2400" spc="-5" dirty="0">
                <a:latin typeface="Times New Roman"/>
                <a:cs typeface="Times New Roman"/>
              </a:rPr>
              <a:t>konumu </a:t>
            </a:r>
            <a:r>
              <a:rPr sz="2400" dirty="0">
                <a:latin typeface="Times New Roman"/>
                <a:cs typeface="Times New Roman"/>
              </a:rPr>
              <a:t>ve güneşe </a:t>
            </a:r>
            <a:r>
              <a:rPr sz="2400" spc="-5" dirty="0">
                <a:latin typeface="Times New Roman"/>
                <a:cs typeface="Times New Roman"/>
              </a:rPr>
              <a:t>karşı konumu önemli </a:t>
            </a:r>
            <a:r>
              <a:rPr sz="2400" dirty="0">
                <a:latin typeface="Times New Roman"/>
                <a:cs typeface="Times New Roman"/>
              </a:rPr>
              <a:t>yer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15" dirty="0">
                <a:latin typeface="Times New Roman"/>
                <a:cs typeface="Times New Roman"/>
              </a:rPr>
              <a:t>tutmaktadır.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200" b="1" dirty="0">
                <a:latin typeface="Times New Roman"/>
                <a:cs typeface="Times New Roman"/>
              </a:rPr>
              <a:t>Enlem</a:t>
            </a:r>
            <a:endParaRPr sz="3200">
              <a:latin typeface="Times New Roman"/>
              <a:cs typeface="Times New Roman"/>
            </a:endParaRPr>
          </a:p>
          <a:p>
            <a:pPr marL="12700" marR="6985">
              <a:lnSpc>
                <a:spcPct val="100000"/>
              </a:lnSpc>
              <a:spcBef>
                <a:spcPts val="600"/>
              </a:spcBef>
              <a:tabLst>
                <a:tab pos="1374775" algn="l"/>
                <a:tab pos="2469515" algn="l"/>
                <a:tab pos="2987675" algn="l"/>
                <a:tab pos="4959985" algn="l"/>
                <a:tab pos="6305550" algn="l"/>
                <a:tab pos="7212965" algn="l"/>
              </a:tabLst>
            </a:pPr>
            <a:r>
              <a:rPr sz="2400" spc="-5" dirty="0">
                <a:latin typeface="Times New Roman"/>
                <a:cs typeface="Times New Roman"/>
              </a:rPr>
              <a:t>Öze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lik</a:t>
            </a:r>
            <a:r>
              <a:rPr sz="2400" spc="-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	</a:t>
            </a:r>
            <a:r>
              <a:rPr sz="2400" spc="-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er</a:t>
            </a:r>
            <a:r>
              <a:rPr sz="2400" spc="5" dirty="0">
                <a:latin typeface="Times New Roman"/>
                <a:cs typeface="Times New Roman"/>
              </a:rPr>
              <a:t>b</a:t>
            </a:r>
            <a:r>
              <a:rPr sz="2400" spc="-5" dirty="0">
                <a:latin typeface="Times New Roman"/>
                <a:cs typeface="Times New Roman"/>
              </a:rPr>
              <a:t>est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5" dirty="0">
                <a:latin typeface="Times New Roman"/>
                <a:cs typeface="Times New Roman"/>
              </a:rPr>
              <a:t>su</a:t>
            </a:r>
            <a:r>
              <a:rPr sz="2400" dirty="0">
                <a:latin typeface="Times New Roman"/>
                <a:cs typeface="Times New Roman"/>
              </a:rPr>
              <a:t>	yüze</a:t>
            </a:r>
            <a:r>
              <a:rPr sz="2400" spc="-10" dirty="0">
                <a:latin typeface="Times New Roman"/>
                <a:cs typeface="Times New Roman"/>
              </a:rPr>
              <a:t>y</a:t>
            </a:r>
            <a:r>
              <a:rPr sz="2400" dirty="0">
                <a:latin typeface="Times New Roman"/>
                <a:cs typeface="Times New Roman"/>
              </a:rPr>
              <a:t>lerin</a:t>
            </a:r>
            <a:r>
              <a:rPr sz="2400" spc="-10" dirty="0">
                <a:latin typeface="Times New Roman"/>
                <a:cs typeface="Times New Roman"/>
              </a:rPr>
              <a:t>d</a:t>
            </a:r>
            <a:r>
              <a:rPr sz="2400" dirty="0">
                <a:latin typeface="Times New Roman"/>
                <a:cs typeface="Times New Roman"/>
              </a:rPr>
              <a:t>en	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eydana	gelen	</a:t>
            </a:r>
            <a:r>
              <a:rPr sz="2400" spc="-15" dirty="0">
                <a:latin typeface="Times New Roman"/>
                <a:cs typeface="Times New Roman"/>
              </a:rPr>
              <a:t>b</a:t>
            </a:r>
            <a:r>
              <a:rPr sz="2400" dirty="0">
                <a:latin typeface="Times New Roman"/>
                <a:cs typeface="Times New Roman"/>
              </a:rPr>
              <a:t>uharlaş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  </a:t>
            </a:r>
            <a:r>
              <a:rPr sz="2400" spc="-5" dirty="0">
                <a:latin typeface="Times New Roman"/>
                <a:cs typeface="Times New Roman"/>
              </a:rPr>
              <a:t>miktarının </a:t>
            </a:r>
            <a:r>
              <a:rPr sz="2400" dirty="0">
                <a:latin typeface="Times New Roman"/>
                <a:cs typeface="Times New Roman"/>
              </a:rPr>
              <a:t>enlem </a:t>
            </a:r>
            <a:r>
              <a:rPr sz="2400" spc="-5" dirty="0">
                <a:latin typeface="Times New Roman"/>
                <a:cs typeface="Times New Roman"/>
              </a:rPr>
              <a:t>derecelerine </a:t>
            </a:r>
            <a:r>
              <a:rPr sz="2400" dirty="0">
                <a:latin typeface="Times New Roman"/>
                <a:cs typeface="Times New Roman"/>
              </a:rPr>
              <a:t>göre </a:t>
            </a:r>
            <a:r>
              <a:rPr sz="2400" spc="-5" dirty="0">
                <a:latin typeface="Times New Roman"/>
                <a:cs typeface="Times New Roman"/>
              </a:rPr>
              <a:t>değişmekte </a:t>
            </a:r>
            <a:r>
              <a:rPr sz="2400" dirty="0">
                <a:latin typeface="Times New Roman"/>
                <a:cs typeface="Times New Roman"/>
              </a:rPr>
              <a:t>olduğu</a:t>
            </a:r>
            <a:r>
              <a:rPr sz="2400" spc="-15" dirty="0">
                <a:latin typeface="Times New Roman"/>
                <a:cs typeface="Times New Roman"/>
              </a:rPr>
              <a:t> saptanmıştır.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tabLst>
                <a:tab pos="1057910" algn="l"/>
                <a:tab pos="2627630" algn="l"/>
                <a:tab pos="3255645" algn="l"/>
                <a:tab pos="3935729" algn="l"/>
                <a:tab pos="4711065" algn="l"/>
                <a:tab pos="5927725" algn="l"/>
                <a:tab pos="7549515" algn="l"/>
              </a:tabLst>
            </a:pPr>
            <a:r>
              <a:rPr sz="2400" dirty="0">
                <a:latin typeface="Times New Roman"/>
                <a:cs typeface="Times New Roman"/>
              </a:rPr>
              <a:t>Enlem	Derec</a:t>
            </a:r>
            <a:r>
              <a:rPr sz="2400" spc="5" dirty="0">
                <a:latin typeface="Times New Roman"/>
                <a:cs typeface="Times New Roman"/>
              </a:rPr>
              <a:t>e</a:t>
            </a:r>
            <a:r>
              <a:rPr sz="2400" spc="-15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i	0°-	1</a:t>
            </a:r>
            <a:r>
              <a:rPr sz="2400" spc="-5" dirty="0"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°	olan	Ekvator	Bölge</a:t>
            </a:r>
            <a:r>
              <a:rPr sz="2400" spc="-10" dirty="0">
                <a:latin typeface="Times New Roman"/>
                <a:cs typeface="Times New Roman"/>
              </a:rPr>
              <a:t>s</a:t>
            </a:r>
            <a:r>
              <a:rPr sz="2400" dirty="0">
                <a:latin typeface="Times New Roman"/>
                <a:cs typeface="Times New Roman"/>
              </a:rPr>
              <a:t>inde	or</a:t>
            </a:r>
            <a:r>
              <a:rPr sz="2400" spc="5" dirty="0">
                <a:latin typeface="Times New Roman"/>
                <a:cs typeface="Times New Roman"/>
              </a:rPr>
              <a:t>t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la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a  </a:t>
            </a:r>
            <a:r>
              <a:rPr sz="2400" spc="-5" dirty="0">
                <a:latin typeface="Times New Roman"/>
                <a:cs typeface="Times New Roman"/>
              </a:rPr>
              <a:t>buharlaşma  miktarı </a:t>
            </a:r>
            <a:r>
              <a:rPr sz="2400" spc="-25" dirty="0">
                <a:latin typeface="Times New Roman"/>
                <a:cs typeface="Times New Roman"/>
              </a:rPr>
              <a:t>1150  </a:t>
            </a:r>
            <a:r>
              <a:rPr sz="2400" spc="-5" dirty="0">
                <a:latin typeface="Times New Roman"/>
                <a:cs typeface="Times New Roman"/>
              </a:rPr>
              <a:t>mm/yıl, 10°-  </a:t>
            </a:r>
            <a:r>
              <a:rPr sz="2400" dirty="0">
                <a:latin typeface="Times New Roman"/>
                <a:cs typeface="Times New Roman"/>
              </a:rPr>
              <a:t>30° </a:t>
            </a:r>
            <a:r>
              <a:rPr sz="2400" spc="-5" dirty="0">
                <a:latin typeface="Times New Roman"/>
                <a:cs typeface="Times New Roman"/>
              </a:rPr>
              <a:t>enlemleri arasında</a:t>
            </a:r>
            <a:r>
              <a:rPr sz="2400" spc="5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(Alize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Bölgesinde)</a:t>
            </a:r>
            <a:r>
              <a:rPr sz="2400" spc="1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2250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mm/yıl,</a:t>
            </a:r>
            <a:r>
              <a:rPr sz="2400" spc="18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30°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-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40°</a:t>
            </a:r>
            <a:r>
              <a:rPr sz="2400" spc="1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enlemleri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arasında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1600</a:t>
            </a:r>
            <a:r>
              <a:rPr sz="2400" spc="17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mm/yıl,</a:t>
            </a:r>
            <a:endParaRPr sz="2400">
              <a:latin typeface="Times New Roman"/>
              <a:cs typeface="Times New Roman"/>
            </a:endParaRPr>
          </a:p>
          <a:p>
            <a:pPr marL="12700" marR="5715">
              <a:lnSpc>
                <a:spcPct val="100000"/>
              </a:lnSpc>
              <a:tabLst>
                <a:tab pos="585470" algn="l"/>
                <a:tab pos="833755" algn="l"/>
                <a:tab pos="1405255" algn="l"/>
                <a:tab pos="2700655" algn="l"/>
                <a:tab pos="3862704" algn="l"/>
                <a:tab pos="4615180" algn="l"/>
                <a:tab pos="5641340" algn="l"/>
                <a:tab pos="6072505" algn="l"/>
                <a:tab pos="6645909" algn="l"/>
                <a:tab pos="6894195" algn="l"/>
                <a:tab pos="7467600" algn="l"/>
              </a:tabLst>
            </a:pPr>
            <a:r>
              <a:rPr sz="2400" dirty="0">
                <a:latin typeface="Times New Roman"/>
                <a:cs typeface="Times New Roman"/>
              </a:rPr>
              <a:t>40°	-	5</a:t>
            </a:r>
            <a:r>
              <a:rPr sz="2400" spc="-15" dirty="0"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°	en</a:t>
            </a:r>
            <a:r>
              <a:rPr sz="2400" spc="10" dirty="0">
                <a:latin typeface="Times New Roman"/>
                <a:cs typeface="Times New Roman"/>
              </a:rPr>
              <a:t>l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leri	ar</a:t>
            </a:r>
            <a:r>
              <a:rPr sz="2400" spc="-15" dirty="0">
                <a:latin typeface="Times New Roman"/>
                <a:cs typeface="Times New Roman"/>
              </a:rPr>
              <a:t>a</a:t>
            </a:r>
            <a:r>
              <a:rPr sz="2400" spc="-5" dirty="0">
                <a:latin typeface="Times New Roman"/>
                <a:cs typeface="Times New Roman"/>
              </a:rPr>
              <a:t>sınd</a:t>
            </a:r>
            <a:r>
              <a:rPr sz="2400" dirty="0">
                <a:latin typeface="Times New Roman"/>
                <a:cs typeface="Times New Roman"/>
              </a:rPr>
              <a:t>a	1000	</a:t>
            </a:r>
            <a:r>
              <a:rPr sz="2400" spc="-10" dirty="0">
                <a:latin typeface="Times New Roman"/>
                <a:cs typeface="Times New Roman"/>
              </a:rPr>
              <a:t>m</a:t>
            </a:r>
            <a:r>
              <a:rPr sz="2400" spc="-20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/y</a:t>
            </a:r>
            <a:r>
              <a:rPr sz="2400" spc="5" dirty="0">
                <a:latin typeface="Times New Roman"/>
                <a:cs typeface="Times New Roman"/>
              </a:rPr>
              <a:t>ı</a:t>
            </a:r>
            <a:r>
              <a:rPr sz="2400" dirty="0">
                <a:latin typeface="Times New Roman"/>
                <a:cs typeface="Times New Roman"/>
              </a:rPr>
              <a:t>l	</a:t>
            </a:r>
            <a:r>
              <a:rPr sz="2400" spc="-15" dirty="0">
                <a:latin typeface="Times New Roman"/>
                <a:cs typeface="Times New Roman"/>
              </a:rPr>
              <a:t>v</a:t>
            </a:r>
            <a:r>
              <a:rPr sz="2400" dirty="0">
                <a:latin typeface="Times New Roman"/>
                <a:cs typeface="Times New Roman"/>
              </a:rPr>
              <a:t>e	50°	-	6</a:t>
            </a:r>
            <a:r>
              <a:rPr sz="2400" spc="-15" dirty="0">
                <a:latin typeface="Times New Roman"/>
                <a:cs typeface="Times New Roman"/>
              </a:rPr>
              <a:t>0</a:t>
            </a:r>
            <a:r>
              <a:rPr sz="2400" dirty="0">
                <a:latin typeface="Times New Roman"/>
                <a:cs typeface="Times New Roman"/>
              </a:rPr>
              <a:t>°	</a:t>
            </a:r>
            <a:r>
              <a:rPr sz="2400" spc="-10" dirty="0">
                <a:latin typeface="Times New Roman"/>
                <a:cs typeface="Times New Roman"/>
              </a:rPr>
              <a:t>e</a:t>
            </a:r>
            <a:r>
              <a:rPr sz="2400" dirty="0">
                <a:latin typeface="Times New Roman"/>
                <a:cs typeface="Times New Roman"/>
              </a:rPr>
              <a:t>nle</a:t>
            </a:r>
            <a:r>
              <a:rPr sz="2400" spc="-15" dirty="0">
                <a:latin typeface="Times New Roman"/>
                <a:cs typeface="Times New Roman"/>
              </a:rPr>
              <a:t>m</a:t>
            </a:r>
            <a:r>
              <a:rPr sz="2400" dirty="0">
                <a:latin typeface="Times New Roman"/>
                <a:cs typeface="Times New Roman"/>
              </a:rPr>
              <a:t>leri  </a:t>
            </a:r>
            <a:r>
              <a:rPr sz="2400" spc="-5" dirty="0">
                <a:latin typeface="Times New Roman"/>
                <a:cs typeface="Times New Roman"/>
              </a:rPr>
              <a:t>arasında </a:t>
            </a:r>
            <a:r>
              <a:rPr sz="2400" dirty="0">
                <a:latin typeface="Times New Roman"/>
                <a:cs typeface="Times New Roman"/>
              </a:rPr>
              <a:t>450 </a:t>
            </a:r>
            <a:r>
              <a:rPr sz="2400" spc="-10" dirty="0">
                <a:latin typeface="Times New Roman"/>
                <a:cs typeface="Times New Roman"/>
              </a:rPr>
              <a:t>mm/yıl civarındadır.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929</Words>
  <Application>Microsoft Office PowerPoint</Application>
  <PresentationFormat>Ekran Gösterisi (4:3)</PresentationFormat>
  <Paragraphs>71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Calibri</vt:lpstr>
      <vt:lpstr>TeXGyreAdventor</vt:lpstr>
      <vt:lpstr>Times New Roman</vt:lpstr>
      <vt:lpstr>Office Theme</vt:lpstr>
      <vt:lpstr>METEOROLOJİ</vt:lpstr>
      <vt:lpstr>PowerPoint Sunusu</vt:lpstr>
      <vt:lpstr>PowerPoint Sunusu</vt:lpstr>
      <vt:lpstr>PowerPoint Sunusu</vt:lpstr>
      <vt:lpstr>Buharlaşmaya Etki Eden Faktörler</vt:lpstr>
      <vt:lpstr>1. Meteorolojik Faktörler</vt:lpstr>
      <vt:lpstr>Hava Buhar Basıncı</vt:lpstr>
      <vt:lpstr>Rüzgar Buharlaşmanın devam etmesi için difüzyon ve konveksiyonla su  buharının su yüzeyinden uzaklaşması gerekir. Bu durum havanın  hareketi (rüzgar) ile mümkündür. Rüzgar hızı ne kadar fazla olursa  buharlaşma o kadar fazla olmaktadır.</vt:lpstr>
      <vt:lpstr>2. Coğrafi ve Topoğrafik Faktörler</vt:lpstr>
      <vt:lpstr>Yükseklik</vt:lpstr>
      <vt:lpstr>Su Kütlesinin Büyüklüğü</vt:lpstr>
      <vt:lpstr>PowerPoint Sunusu</vt:lpstr>
      <vt:lpstr>PowerPoint Sunusu</vt:lpstr>
      <vt:lpstr>PowerPoint Sunusu</vt:lpstr>
      <vt:lpstr>PowerPoint Sunusu</vt:lpstr>
      <vt:lpstr>2. Açık su yüzeyinden olan buharlaşmanın ölçülmesi: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ALİ</dc:creator>
  <cp:lastModifiedBy>user</cp:lastModifiedBy>
  <cp:revision>1</cp:revision>
  <dcterms:created xsi:type="dcterms:W3CDTF">2020-05-11T07:01:07Z</dcterms:created>
  <dcterms:modified xsi:type="dcterms:W3CDTF">2020-05-11T07:08:20Z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2017-01-24T00:00:00Z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2020-05-11T00:00:00Z</vt:filetime>
  </property>
</Properties>
</file>