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61" r:id="rId5"/>
    <p:sldId id="262" r:id="rId6"/>
    <p:sldId id="260" r:id="rId7"/>
    <p:sldId id="259"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A2CDD5D-E959-4921-9397-786B763E25B6}">
          <p14:sldIdLst>
            <p14:sldId id="256"/>
            <p14:sldId id="257"/>
            <p14:sldId id="258"/>
            <p14:sldId id="261"/>
            <p14:sldId id="262"/>
            <p14:sldId id="260"/>
            <p14:sldId id="25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21.12.2018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21.12.2018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21.12.2018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2.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Sosyal Bilimler ve Doğa Bilimleri</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Dersin ikinci haftasında özellikle 19. yüzyılda rağbet gören bir düşünceden, açıkça ortaya konulduğunda, doğa bilimlerinde ortaya çıkan </a:t>
            </a:r>
            <a:r>
              <a:rPr lang="tr-TR" sz="2400" dirty="0" err="1">
                <a:latin typeface="Bell MT" pitchFamily="18" charset="0"/>
              </a:rPr>
              <a:t>bulgusal</a:t>
            </a:r>
            <a:r>
              <a:rPr lang="tr-TR" sz="2400" dirty="0">
                <a:latin typeface="Bell MT" pitchFamily="18" charset="0"/>
              </a:rPr>
              <a:t> ve uygulamalı gelişmelerin insan toplulukları için de hayata geçirilebileceği düşüncesinden bahsetmiştik.</a:t>
            </a:r>
          </a:p>
          <a:p>
            <a:r>
              <a:rPr lang="tr-TR" sz="2400" dirty="0">
                <a:latin typeface="Bell MT" pitchFamily="18" charset="0"/>
              </a:rPr>
              <a:t>Dersin bu ve takip eden haftasında, zaman içerisinde gerçekleştirilmesinin mümkün olmadığı anlaşılan bu düşüncenin peşinde doğa bilimleri ile sosyal bilimler arasındaki farklara odaklanacağız.</a:t>
            </a:r>
          </a:p>
          <a:p>
            <a:r>
              <a:rPr lang="tr-TR" sz="2400" dirty="0">
                <a:latin typeface="Bell MT" pitchFamily="18" charset="0"/>
              </a:rPr>
              <a:t>Bu bahsin etrafında sosyal antropoloji ile diğer sosyal disiplinlerin farklılıklarına da odaklanmaya özen göstereceğiz.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 hafta</a:t>
            </a:r>
            <a:endParaRPr lang="tr-TR" dirty="0"/>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Sosyal bilimler ile doğa bilimleri arasında araştırma nesnesinden kaynaklanan beş büyük farklılığın altını çizelim.</a:t>
            </a:r>
          </a:p>
          <a:p>
            <a:r>
              <a:rPr lang="tr-TR" sz="2400" dirty="0">
                <a:latin typeface="Bell MT" pitchFamily="18" charset="0"/>
              </a:rPr>
              <a:t>İnsanlar araştırmaya reaksiyon gösterirken nesneler araştırmaya tepki vermezler. Bu durum sosyal bilimlerin araştırma pratiğinin araştırılan, araştıran ve araştırmanın geçtiği zaman ve mekana göre değerlendirilmesi gerekliliği anlamına gelir. Araştırma içerisinde olmanın bilinci kişileri, görüşleri, tutumları ve kısaca tüm verdikleri ile bir araştırma bilgisi üretimine sokabilir. Dolayısıyla araştırma izni almak, araştırmaya ikna etmek ve cevapların içerisine bu reaksiyonun sızmaması için uğraşmak, tabii bu mümkünse, ve daha pek çok konu sosyal bilim için kritiktir.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 hafta</a:t>
            </a:r>
            <a:endParaRPr lang="tr-TR" dirty="0"/>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İnsanın zamansal ve mekânsal değişimi, ikinci bir önemli farklılık olarak nitelenebilir. Nesnenin ağır durağanlığına kıyasla insanlar çok kısa mesafelerde, bir semtten bir semte mesela, ve çok kısa sürelerde, evden çıkmadan önce ve sonra örneğin, değişebilirler. Değişimi hayatlarının akışkan bir hedefi olarak kurgulayabilir. Coğrafyalar arası farklılıklardan ve tarihi farklılardan bahsetmek bile tuhaf kaçabilir. Bunlar sarih gerçeklerdir.</a:t>
            </a:r>
          </a:p>
          <a:p>
            <a:r>
              <a:rPr lang="tr-TR" sz="2400" dirty="0">
                <a:latin typeface="Bell MT" pitchFamily="18" charset="0"/>
              </a:rPr>
              <a:t>İnsanın siyasi oluşu kıymetli bir diğer fark. Makro siyasetin öznesidir insan, biçimler ve biçimlenir. Daha da kritiği belki de mikro bir siyasetin, hayati başarının, beğenilmenin, arzu edilmenin peşinde koşar. Taktikler ve stratejiler geliştirir. Takibi zor ama değişken bir zemin.</a:t>
            </a:r>
          </a:p>
        </p:txBody>
      </p:sp>
    </p:spTree>
    <p:extLst>
      <p:ext uri="{BB962C8B-B14F-4D97-AF65-F5344CB8AC3E}">
        <p14:creationId xmlns:p14="http://schemas.microsoft.com/office/powerpoint/2010/main" val="1214289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En önemli farklılık belki de insanın birkaç düzeyde veri üretmesidir. Düşünce, tutum, eylem ve belki de en kritiği duygusal düzeylerde. Bu düzeylerin birbirini tamamlayan istikrarlı bir insani özne tanımladığını söylemek de pek mümkün değildir. Düşüncesi sorulduğunda kendisini veya topluluğunu idealize eden insan eyleminde örneğin bir anda deklare ettiğinden farklı yollara sapabilir.</a:t>
            </a:r>
          </a:p>
          <a:p>
            <a:r>
              <a:rPr lang="tr-TR" sz="2400" dirty="0">
                <a:latin typeface="Bell MT" pitchFamily="18" charset="0"/>
              </a:rPr>
              <a:t>Tüm bunlarla bağlantılı olarak insan ve ilişkileri neden-sonuç ilişkileri içerisinde değerlendirilemez. Bu pozitivist hedefin artık çok uzağındayız.</a:t>
            </a:r>
          </a:p>
        </p:txBody>
      </p:sp>
    </p:spTree>
    <p:extLst>
      <p:ext uri="{BB962C8B-B14F-4D97-AF65-F5344CB8AC3E}">
        <p14:creationId xmlns:p14="http://schemas.microsoft.com/office/powerpoint/2010/main" val="2673410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Üçüncü hafta </a:t>
            </a:r>
            <a:r>
              <a:rPr lang="tr-TR" sz="2400" dirty="0" err="1">
                <a:latin typeface="Bell MT" pitchFamily="18" charset="0"/>
              </a:rPr>
              <a:t>Malinowski’nin</a:t>
            </a:r>
            <a:r>
              <a:rPr lang="tr-TR" sz="2400" dirty="0">
                <a:latin typeface="Bell MT" pitchFamily="18" charset="0"/>
              </a:rPr>
              <a:t> </a:t>
            </a:r>
            <a:r>
              <a:rPr lang="tr-TR" sz="2400" dirty="0" err="1">
                <a:latin typeface="Bell MT" pitchFamily="18" charset="0"/>
              </a:rPr>
              <a:t>etnografisinin</a:t>
            </a:r>
            <a:r>
              <a:rPr lang="tr-TR" sz="2400" dirty="0">
                <a:latin typeface="Bell MT" pitchFamily="18" charset="0"/>
              </a:rPr>
              <a:t> Yerlilerin Toplumsal Yaşamında Kadının Yeri bölümünü okuyoruz.</a:t>
            </a:r>
          </a:p>
          <a:p>
            <a:r>
              <a:rPr lang="tr-TR" sz="2400" dirty="0">
                <a:latin typeface="Bell MT" pitchFamily="18" charset="0"/>
              </a:rPr>
              <a:t>Bu bölümde </a:t>
            </a:r>
            <a:r>
              <a:rPr lang="tr-TR" sz="2400" dirty="0" err="1">
                <a:latin typeface="Bell MT" pitchFamily="18" charset="0"/>
              </a:rPr>
              <a:t>Malinowski</a:t>
            </a:r>
            <a:r>
              <a:rPr lang="tr-TR" sz="2400" dirty="0">
                <a:latin typeface="Bell MT" pitchFamily="18" charset="0"/>
              </a:rPr>
              <a:t>, </a:t>
            </a:r>
            <a:r>
              <a:rPr lang="tr-TR" sz="2400" dirty="0" err="1">
                <a:latin typeface="Bell MT" pitchFamily="18" charset="0"/>
              </a:rPr>
              <a:t>anayanlı</a:t>
            </a:r>
            <a:r>
              <a:rPr lang="tr-TR" sz="2400" dirty="0">
                <a:latin typeface="Bell MT" pitchFamily="18" charset="0"/>
              </a:rPr>
              <a:t> </a:t>
            </a:r>
            <a:r>
              <a:rPr lang="tr-TR" sz="2400" dirty="0" err="1">
                <a:latin typeface="Bell MT" pitchFamily="18" charset="0"/>
              </a:rPr>
              <a:t>Trobriandlılarda</a:t>
            </a:r>
            <a:r>
              <a:rPr lang="tr-TR" sz="2400" dirty="0">
                <a:latin typeface="Bell MT" pitchFamily="18" charset="0"/>
              </a:rPr>
              <a:t> temel aktör olması beklenebilecek kadınlara odaklanıyor. Fakat karşımızda karmaşık bir güç ve güç sahipliği kurgusu var. Rütbe kavramı ve kadınların ve erkeklerin farklı büyülere sahipliği üzerinden </a:t>
            </a:r>
            <a:r>
              <a:rPr lang="tr-TR" sz="2400" dirty="0" err="1">
                <a:latin typeface="Bell MT" pitchFamily="18" charset="0"/>
              </a:rPr>
              <a:t>Malinowski</a:t>
            </a:r>
            <a:r>
              <a:rPr lang="tr-TR" sz="2400" dirty="0">
                <a:latin typeface="Bell MT" pitchFamily="18" charset="0"/>
              </a:rPr>
              <a:t> bunu derinleştirecek. Son haline bu işlevsel </a:t>
            </a:r>
            <a:r>
              <a:rPr lang="tr-TR" sz="2400" dirty="0" err="1">
                <a:latin typeface="Bell MT" pitchFamily="18" charset="0"/>
              </a:rPr>
              <a:t>etnografiyi</a:t>
            </a:r>
            <a:r>
              <a:rPr lang="tr-TR" sz="2400" dirty="0">
                <a:latin typeface="Bell MT" pitchFamily="18" charset="0"/>
              </a:rPr>
              <a:t> işlevsel terimlerle yorumlayarak biz getireceğiz. </a:t>
            </a:r>
          </a:p>
        </p:txBody>
      </p:sp>
    </p:spTree>
    <p:extLst>
      <p:ext uri="{BB962C8B-B14F-4D97-AF65-F5344CB8AC3E}">
        <p14:creationId xmlns:p14="http://schemas.microsoft.com/office/powerpoint/2010/main" val="610406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a:t>
            </a:r>
            <a:r>
              <a:rPr lang="tr-TR" sz="2400" dirty="0">
                <a:latin typeface="Bell MT" pitchFamily="18" charset="0"/>
              </a:rPr>
              <a:t>:</a:t>
            </a:r>
          </a:p>
          <a:p>
            <a:r>
              <a:rPr lang="tr-TR" sz="2400" dirty="0" err="1">
                <a:latin typeface="Bell MT" pitchFamily="18" charset="0"/>
              </a:rPr>
              <a:t>Bronislaw</a:t>
            </a:r>
            <a:r>
              <a:rPr lang="tr-TR" sz="2400" dirty="0">
                <a:latin typeface="Bell MT" pitchFamily="18" charset="0"/>
              </a:rPr>
              <a:t> </a:t>
            </a:r>
            <a:r>
              <a:rPr lang="tr-TR" sz="2400" dirty="0" err="1">
                <a:latin typeface="Bell MT" pitchFamily="18" charset="0"/>
              </a:rPr>
              <a:t>Malinowski</a:t>
            </a:r>
            <a:r>
              <a:rPr lang="tr-TR" sz="2400" dirty="0">
                <a:latin typeface="Bell MT" pitchFamily="18" charset="0"/>
              </a:rPr>
              <a:t>. </a:t>
            </a:r>
            <a:r>
              <a:rPr lang="tr-TR" sz="2400" i="1" dirty="0">
                <a:latin typeface="Bell MT" pitchFamily="18" charset="0"/>
              </a:rPr>
              <a:t>Vahşilerin Cinsel Yaşamı. </a:t>
            </a:r>
            <a:r>
              <a:rPr lang="tr-TR" sz="2400" dirty="0">
                <a:latin typeface="Bell MT" pitchFamily="18" charset="0"/>
              </a:rPr>
              <a:t>İstanbul: </a:t>
            </a:r>
            <a:r>
              <a:rPr lang="tr-TR" sz="2400" dirty="0" err="1">
                <a:latin typeface="Bell MT" pitchFamily="18" charset="0"/>
              </a:rPr>
              <a:t>Kabalcı</a:t>
            </a:r>
            <a:r>
              <a:rPr lang="tr-TR" sz="2400" dirty="0">
                <a:latin typeface="Bell MT" pitchFamily="18" charset="0"/>
              </a:rPr>
              <a:t> Yayınları. (Yerlilerin Toplumsal Yaşamında Kadının Yeri bölümü)</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TotalTime>
  <Words>469</Words>
  <Application>Microsoft Office PowerPoint</Application>
  <PresentationFormat>On-screen Show (4:3)</PresentationFormat>
  <Paragraphs>22</Paragraphs>
  <Slides>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Aldhabi</vt:lpstr>
      <vt:lpstr>Andalus</vt:lpstr>
      <vt:lpstr>Arial</vt:lpstr>
      <vt:lpstr>Bell MT</vt:lpstr>
      <vt:lpstr>Calibri</vt:lpstr>
      <vt:lpstr>Ofis Teması</vt:lpstr>
      <vt:lpstr>2. konu</vt:lpstr>
      <vt:lpstr>3. hafta</vt:lpstr>
      <vt:lpstr>3. hafta</vt:lpstr>
      <vt:lpstr>3. hafta</vt:lpstr>
      <vt:lpstr>3. hafta</vt:lpstr>
      <vt:lpstr>3. hafta</vt:lpstr>
      <vt:lpstr>3.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22</cp:revision>
  <dcterms:created xsi:type="dcterms:W3CDTF">2018-05-08T13:48:36Z</dcterms:created>
  <dcterms:modified xsi:type="dcterms:W3CDTF">2018-12-20T21:49:50Z</dcterms:modified>
</cp:coreProperties>
</file>