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39483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70168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81808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820980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263879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295485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C7DC57E-2265-459F-85E6-3561062F934A}"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2894873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C7DC57E-2265-459F-85E6-3561062F934A}"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07261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7DC57E-2265-459F-85E6-3561062F934A}"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35195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49630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3640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7DC57E-2265-459F-85E6-3561062F934A}"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0A29A-A8BB-4E22-AA71-246ED30E8C76}" type="slidenum">
              <a:rPr lang="tr-TR" smtClean="0"/>
              <a:t>‹#›</a:t>
            </a:fld>
            <a:endParaRPr lang="tr-TR"/>
          </a:p>
        </p:txBody>
      </p:sp>
    </p:spTree>
    <p:extLst>
      <p:ext uri="{BB962C8B-B14F-4D97-AF65-F5344CB8AC3E}">
        <p14:creationId xmlns:p14="http://schemas.microsoft.com/office/powerpoint/2010/main" val="165421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072258" y="3244334"/>
            <a:ext cx="2047484" cy="369332"/>
          </a:xfrm>
          <a:prstGeom prst="rect">
            <a:avLst/>
          </a:prstGeom>
        </p:spPr>
        <p:txBody>
          <a:bodyPr wrap="none">
            <a:spAutoFit/>
          </a:bodyPr>
          <a:lstStyle/>
          <a:p>
            <a:r>
              <a:rPr lang="tr-TR" dirty="0" err="1" smtClean="0"/>
              <a:t>Diagnostic</a:t>
            </a:r>
            <a:r>
              <a:rPr lang="tr-TR" dirty="0" smtClean="0"/>
              <a:t> </a:t>
            </a:r>
            <a:r>
              <a:rPr lang="tr-TR" dirty="0" err="1" smtClean="0"/>
              <a:t>work-up</a:t>
            </a:r>
            <a:r>
              <a:rPr lang="tr-TR" dirty="0" smtClean="0"/>
              <a:t> </a:t>
            </a:r>
            <a:endParaRPr lang="tr-TR" dirty="0"/>
          </a:p>
        </p:txBody>
      </p:sp>
    </p:spTree>
    <p:extLst>
      <p:ext uri="{BB962C8B-B14F-4D97-AF65-F5344CB8AC3E}">
        <p14:creationId xmlns:p14="http://schemas.microsoft.com/office/powerpoint/2010/main" val="346085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en-US" dirty="0" smtClean="0"/>
              <a:t>The basic work-up of patients seeking medical care for erectile dysfunction needs to include an evaluation of all the aforementioned factors, including: establishing an accurate medical and sexual history; a careful general and focused genitourinary examination; and a minimum number of hormonal and routine biochemical tests (FIG. 7). Other optional tests can be considered in specific situations (see below). </a:t>
            </a:r>
            <a:endParaRPr lang="tr-TR" dirty="0"/>
          </a:p>
        </p:txBody>
      </p:sp>
    </p:spTree>
    <p:extLst>
      <p:ext uri="{BB962C8B-B14F-4D97-AF65-F5344CB8AC3E}">
        <p14:creationId xmlns:p14="http://schemas.microsoft.com/office/powerpoint/2010/main" val="230107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305342"/>
            <a:ext cx="6096000" cy="4247317"/>
          </a:xfrm>
          <a:prstGeom prst="rect">
            <a:avLst/>
          </a:prstGeom>
        </p:spPr>
        <p:txBody>
          <a:bodyPr>
            <a:spAutoFit/>
          </a:bodyPr>
          <a:lstStyle/>
          <a:p>
            <a:r>
              <a:rPr lang="en-US" dirty="0" smtClean="0"/>
              <a:t>Given the personal, interpersonal, social and occupational implications of sexual dysfunction, assessing sexual history is not an easy task. Finding the correct way to ask questions and ‘decode’ answers on sexual health and illnesses is necessary to avoid embarrassing the patient. Hence, expert-guided, validated and standardized sexual inventories — structured interviews and self-reported questionnaires (SRQs) — can help both inexperienced and seasoned clinicians to address sexual health and related conditions104. Both structured interviews and SRQs are composed of a set of standardized questions requiring a finite response. Several SRQs have been published, mainly focusing on evaluating erectile dysfunction severity (for example, the IIEF) or erectile dysfunction treatment outcomes (for example, the Erectile Dysfunction Inventory for Treatment Satisfaction (EDITS))104</a:t>
            </a:r>
            <a:endParaRPr lang="tr-TR" dirty="0"/>
          </a:p>
        </p:txBody>
      </p:sp>
    </p:spTree>
    <p:extLst>
      <p:ext uri="{BB962C8B-B14F-4D97-AF65-F5344CB8AC3E}">
        <p14:creationId xmlns:p14="http://schemas.microsoft.com/office/powerpoint/2010/main" val="220471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59340"/>
            <a:ext cx="6096000" cy="3139321"/>
          </a:xfrm>
          <a:prstGeom prst="rect">
            <a:avLst/>
          </a:prstGeom>
        </p:spPr>
        <p:txBody>
          <a:bodyPr>
            <a:spAutoFit/>
          </a:bodyPr>
          <a:lstStyle/>
          <a:p>
            <a:r>
              <a:rPr lang="en-US" dirty="0" smtClean="0"/>
              <a:t>Structured interviews are generally considered a more reliable instrument than SRQs in evaluating sexual history and causes of erectile dysfunction, as they tend to achieve a closer patient– physician relationship and reduce the risk of misunderstanding. So far, the only validated structured interview on erectile dysfunction that has demonstrated sufficient utility in several clinical studies is the Structured Interview on Erectile Dysfunction (SIEDY)104. SIEDY is a 13-item interview composed of three scales that identify and quantify important domains in men with erectile dysfunction (organic, scale 1; marital, scale 2; and intrapsychic, scale 3).</a:t>
            </a:r>
            <a:endParaRPr lang="tr-TR" dirty="0"/>
          </a:p>
        </p:txBody>
      </p:sp>
    </p:spTree>
    <p:extLst>
      <p:ext uri="{BB962C8B-B14F-4D97-AF65-F5344CB8AC3E}">
        <p14:creationId xmlns:p14="http://schemas.microsoft.com/office/powerpoint/2010/main" val="210103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The physical examination of patients includes evaluation of the chest (including heart rhythm, breathing and signs of </a:t>
            </a:r>
            <a:r>
              <a:rPr lang="en-US" dirty="0" err="1" smtClean="0"/>
              <a:t>gynaecomastia</a:t>
            </a:r>
            <a:r>
              <a:rPr lang="en-US" dirty="0" smtClean="0"/>
              <a:t> (enlargement of the breasts)), penis, prostate and testes, and of the distribution of body hair105. Small testes and/or small prostate volume, according to the patient’s age, might imply underlying hypogonadism. </a:t>
            </a:r>
            <a:endParaRPr lang="tr-TR" dirty="0"/>
          </a:p>
        </p:txBody>
      </p:sp>
    </p:spTree>
    <p:extLst>
      <p:ext uri="{BB962C8B-B14F-4D97-AF65-F5344CB8AC3E}">
        <p14:creationId xmlns:p14="http://schemas.microsoft.com/office/powerpoint/2010/main" val="1139506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388225" y="2560150"/>
            <a:ext cx="8720051" cy="1200329"/>
          </a:xfrm>
          <a:prstGeom prst="rect">
            <a:avLst/>
          </a:prstGeom>
        </p:spPr>
        <p:txBody>
          <a:bodyPr wrap="square">
            <a:spAutoFit/>
          </a:bodyPr>
          <a:lstStyle/>
          <a:p>
            <a:r>
              <a:rPr lang="en-US" dirty="0" smtClean="0"/>
              <a:t>Similarly, other possible signs of hypogonadism include </a:t>
            </a:r>
            <a:r>
              <a:rPr lang="en-US" dirty="0" err="1" smtClean="0"/>
              <a:t>gynaecomastia</a:t>
            </a:r>
            <a:r>
              <a:rPr lang="en-US" dirty="0" smtClean="0"/>
              <a:t> as well as a decrease in beard and body hair growth. Assessment of the peripheral vascular system is also important to determine the characteristics of the pulse, to ascertain the presence of an arterial bruit (a vascular sound that is associated with turbulent blood flow). </a:t>
            </a:r>
            <a:endParaRPr lang="tr-TR" dirty="0"/>
          </a:p>
        </p:txBody>
      </p:sp>
    </p:spTree>
    <p:extLst>
      <p:ext uri="{BB962C8B-B14F-4D97-AF65-F5344CB8AC3E}">
        <p14:creationId xmlns:p14="http://schemas.microsoft.com/office/powerpoint/2010/main" val="20074860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432</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2020-12-07T08:27:38Z</dcterms:created>
  <dcterms:modified xsi:type="dcterms:W3CDTF">2020-12-07T08:27:45Z</dcterms:modified>
</cp:coreProperties>
</file>