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6"/>
  </p:notesMasterIdLst>
  <p:handoutMasterIdLst>
    <p:handoutMasterId r:id="rId17"/>
  </p:handoutMasterIdLst>
  <p:sldIdLst>
    <p:sldId id="668" r:id="rId4"/>
    <p:sldId id="669" r:id="rId5"/>
    <p:sldId id="670" r:id="rId6"/>
    <p:sldId id="671" r:id="rId7"/>
    <p:sldId id="672" r:id="rId8"/>
    <p:sldId id="673" r:id="rId9"/>
    <p:sldId id="674" r:id="rId10"/>
    <p:sldId id="675" r:id="rId11"/>
    <p:sldId id="676" r:id="rId12"/>
    <p:sldId id="677" r:id="rId13"/>
    <p:sldId id="678" r:id="rId14"/>
    <p:sldId id="679"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12.02.2020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2/12/2020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2/12/2020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2/12/2020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2/12/2020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2/12/2020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2/12/2020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2/12/2020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2/12/2020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2/12/2020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423025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2/12/2020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2/12/2020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2/12/2020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2/12/2020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2/12/2020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259080"/>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402</a:t>
            </a: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GAYRİMENKUL VE VARLIK DEĞERLEME II</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latin typeface="Arial" panose="020B0604020202020204" pitchFamily="34" charset="0"/>
                <a:ea typeface="Times New Roman" panose="02020603050405020304" pitchFamily="18" charset="0"/>
                <a:cs typeface="Arial" panose="020B0604020202020204" pitchFamily="34" charset="0"/>
              </a:rPr>
              <a:t>Prof. Dr. </a:t>
            </a:r>
            <a:r>
              <a:rPr lang="en-US" sz="1600" b="1" dirty="0">
                <a:latin typeface="Arial" panose="020B0604020202020204" pitchFamily="34" charset="0"/>
                <a:ea typeface="Times New Roman" panose="02020603050405020304" pitchFamily="18" charset="0"/>
                <a:cs typeface="Arial" panose="020B0604020202020204" pitchFamily="34" charset="0"/>
              </a:rPr>
              <a:t>Harun </a:t>
            </a:r>
            <a:r>
              <a:rPr lang="tr-TR" sz="1600" b="1" dirty="0">
                <a:latin typeface="Arial" panose="020B0604020202020204" pitchFamily="34" charset="0"/>
                <a:ea typeface="Times New Roman" panose="02020603050405020304" pitchFamily="18" charset="0"/>
                <a:cs typeface="Arial" panose="020B0604020202020204" pitchFamily="34" charset="0"/>
              </a:rPr>
              <a:t>TANRIVERMİŞ </a:t>
            </a: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solidFill>
                  <a:srgbClr val="FF0000"/>
                </a:solidFill>
              </a:rPr>
              <a:t>Örnek -1</a:t>
            </a:r>
          </a:p>
          <a:p>
            <a:pPr algn="just"/>
            <a:r>
              <a:rPr lang="tr-TR" sz="1800" dirty="0"/>
              <a:t>Otel projesinin tadilat öncesi yıllık net faaliyet geliri 870.000 TL olup, tadilat sonrası bu gelirin % 20 dolayında artması beklenmektedir. Yeniden proje yapılması halinde yatak sayısı iki katına çıkacak, doluluk oranının aynı kalması ve hizmet standardının yükseltilmesi halinde yıllık ortalama net faaliyet geliri 3.875.000 TL ve otel yatırımlarında geçerli kapitalizasyon oranı ise % 10 olarak tahmin edilmektedir. Buna göre otel yatırımına yönelik rasyonel karar ne </a:t>
            </a:r>
            <a:r>
              <a:rPr lang="tr-TR" sz="1800" dirty="0" smtClean="0"/>
              <a:t>olmalıdır</a:t>
            </a:r>
            <a:r>
              <a:rPr lang="tr-TR" sz="1800" dirty="0" smtClean="0"/>
              <a:t> </a:t>
            </a:r>
            <a:r>
              <a:rPr lang="tr-TR" sz="1800" dirty="0"/>
              <a:t>(</a:t>
            </a:r>
            <a:r>
              <a:rPr lang="tr-TR" sz="1800" dirty="0" err="1"/>
              <a:t>Tanrıvermiş</a:t>
            </a:r>
            <a:r>
              <a:rPr lang="tr-TR" sz="1800" dirty="0"/>
              <a:t>, 2017</a:t>
            </a:r>
            <a:r>
              <a:rPr lang="tr-TR" sz="1800" dirty="0" smtClean="0"/>
              <a:t>)?</a:t>
            </a:r>
            <a:endParaRPr lang="tr-TR" sz="1800" dirty="0"/>
          </a:p>
          <a:p>
            <a:pPr algn="just"/>
            <a:endParaRPr lang="tr-TR" sz="1800" dirty="0"/>
          </a:p>
          <a:p>
            <a:pPr algn="just"/>
            <a:endParaRPr lang="tr-TR" sz="1800" dirty="0"/>
          </a:p>
          <a:p>
            <a:pPr algn="just"/>
            <a:r>
              <a:rPr lang="tr-TR" sz="1800" dirty="0"/>
              <a:t>Taşınmazın temel kapitalizasyon eşitliğine (değer = net gelir/kapitalizasyon oranı) göre değeri aşağıdaki gibi hesaplanacaktır:</a:t>
            </a:r>
          </a:p>
          <a:p>
            <a:pPr marL="0" indent="0" algn="just">
              <a:buNone/>
            </a:pPr>
            <a:r>
              <a:rPr lang="tr-TR" sz="1800" dirty="0"/>
              <a:t>Halihazır taşınmaz değeri = 870.000/0,10 = 8.700.000 TL</a:t>
            </a:r>
          </a:p>
          <a:p>
            <a:pPr marL="0" indent="0" algn="just">
              <a:buNone/>
            </a:pPr>
            <a:r>
              <a:rPr lang="tr-TR" sz="1800" dirty="0"/>
              <a:t>Tadilat sonrası taşınmazın değeri= (870.000*1,20)/0,10 = 10.440.000 TL</a:t>
            </a:r>
          </a:p>
          <a:p>
            <a:pPr marL="0" indent="0" algn="just">
              <a:buNone/>
            </a:pPr>
            <a:r>
              <a:rPr lang="tr-TR" sz="1800" dirty="0"/>
              <a:t>Yeni projenin yapılması halinde taşınmazın değeri = 3.875.000/0,10 = 38.750.000 TL </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Etkin ve Verimli Kullanım Analizi</a:t>
            </a:r>
          </a:p>
        </p:txBody>
      </p:sp>
    </p:spTree>
    <p:extLst>
      <p:ext uri="{BB962C8B-B14F-4D97-AF65-F5344CB8AC3E}">
        <p14:creationId xmlns:p14="http://schemas.microsoft.com/office/powerpoint/2010/main" val="735722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solidFill>
                  <a:srgbClr val="FF0000"/>
                </a:solidFill>
              </a:rPr>
              <a:t>Örnek -1</a:t>
            </a:r>
          </a:p>
          <a:p>
            <a:pPr algn="just"/>
            <a:r>
              <a:rPr lang="tr-TR" sz="1800" dirty="0"/>
              <a:t>Taşınmazın üzerinde yeni proje yapılması ile taşınmazın gelir değerinde 4,45 kat artış sağlanmakta iken, tadilat projesinin maliyeti ile yeniden yapım maliyeti arasında 2,49 kat farklılık bulunmaktadır. Tadilata oranla daha yüksek maliyetli olan yeniden yapım projesi, taşınmazın toplam değerinde daha yüksek artış sağladığına göre yeniden yapım avantajlı gibi görülmektedir. Etkin ve verimli kullanım ilkesine göre mevcut projede tadilat yapılması yerine taşınmazın değerinde artış sağlayan yeni projenin tercih edilmesi uygun olur. Ancak yeni projenin maliyeti, proje finansmanı, yıllık işletme geliri ile giderlerin detaylı olarak analiz edilmesi de </a:t>
            </a:r>
            <a:r>
              <a:rPr lang="tr-TR" sz="1800" dirty="0" smtClean="0"/>
              <a:t>gerekecektir</a:t>
            </a:r>
            <a:r>
              <a:rPr lang="tr-TR" sz="1800" dirty="0"/>
              <a:t> (</a:t>
            </a:r>
            <a:r>
              <a:rPr lang="tr-TR" sz="1800" dirty="0" err="1"/>
              <a:t>Tanrıvermiş</a:t>
            </a:r>
            <a:r>
              <a:rPr lang="tr-TR" sz="1800" dirty="0"/>
              <a:t>, 2017).</a:t>
            </a:r>
          </a:p>
          <a:p>
            <a:pPr algn="just"/>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Etkin ve Verimli Kullanım Analizi</a:t>
            </a:r>
          </a:p>
        </p:txBody>
      </p:sp>
      <p:pic>
        <p:nvPicPr>
          <p:cNvPr id="6" name="Picture 2" descr="340 yataklı otel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502" y="3865411"/>
            <a:ext cx="2278830" cy="208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820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marL="0" indent="0" algn="ctr">
              <a:buNone/>
            </a:pPr>
            <a:r>
              <a:rPr lang="tr-TR" sz="1800" b="1" dirty="0" smtClean="0"/>
              <a:t>Kaynaklar</a:t>
            </a:r>
          </a:p>
          <a:p>
            <a:pPr algn="just"/>
            <a:r>
              <a:rPr lang="en-US" sz="1800" dirty="0" smtClean="0"/>
              <a:t>Reynolds,</a:t>
            </a:r>
            <a:r>
              <a:rPr lang="tr-TR" sz="1800" dirty="0" smtClean="0"/>
              <a:t> J., 2006.</a:t>
            </a:r>
            <a:r>
              <a:rPr lang="en-US" sz="1800" dirty="0" smtClean="0"/>
              <a:t> </a:t>
            </a:r>
            <a:r>
              <a:rPr lang="en-US" sz="1800" dirty="0"/>
              <a:t>Historic Properties, Preservation and the Valuation Process, Third Edition, Appraisal İnstitute</a:t>
            </a:r>
            <a:r>
              <a:rPr lang="en-US" sz="1800" dirty="0" smtClean="0"/>
              <a:t>, </a:t>
            </a:r>
            <a:r>
              <a:rPr lang="en-US" sz="1800" dirty="0"/>
              <a:t>s.71</a:t>
            </a:r>
            <a:endParaRPr lang="tr-TR" sz="1800" dirty="0" smtClean="0"/>
          </a:p>
          <a:p>
            <a:pPr algn="just"/>
            <a:r>
              <a:rPr lang="tr-TR" sz="1800" dirty="0" smtClean="0"/>
              <a:t>Sermaye </a:t>
            </a:r>
            <a:r>
              <a:rPr lang="tr-TR" sz="1800" dirty="0"/>
              <a:t>Piyasası Kurulu, </a:t>
            </a:r>
            <a:r>
              <a:rPr lang="tr-TR" sz="1800" dirty="0" smtClean="0"/>
              <a:t>2006. Uluslararası </a:t>
            </a:r>
            <a:r>
              <a:rPr lang="tr-TR" sz="1800" dirty="0"/>
              <a:t>Değerleme Standartları Hakkında Tebliğ, Seri: VIII, No: 45, </a:t>
            </a:r>
            <a:r>
              <a:rPr lang="tr-TR" sz="1800" dirty="0" smtClean="0"/>
              <a:t>s.9.</a:t>
            </a:r>
            <a:endParaRPr lang="tr-TR" sz="1800" dirty="0"/>
          </a:p>
          <a:p>
            <a:pPr algn="just"/>
            <a:r>
              <a:rPr lang="tr-TR" sz="1800" dirty="0" err="1" smtClean="0"/>
              <a:t>Tanrıvermiş</a:t>
            </a:r>
            <a:r>
              <a:rPr lang="tr-TR" sz="1800" dirty="0"/>
              <a:t>, H. 2017. Gayrimenkul Değerleme Esasları. SPL Sermaye Piyasası Lisanslama Sicil ve Eğitim Kuruluşu, Lisanslama Sınavları Çalışma Kitapları Ders Kodu: 1014 (Konut Değerleme Sınavı, Gayrimenkul Değerleme Sınavı), Ankara.</a:t>
            </a:r>
          </a:p>
          <a:p>
            <a:pPr algn="just"/>
            <a:endParaRPr lang="tr-TR" sz="1800" dirty="0" smtClean="0"/>
          </a:p>
          <a:p>
            <a:pPr algn="just"/>
            <a:endParaRPr lang="tr-TR" sz="1800" dirty="0"/>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3051039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7" name="Dikdörtgen 13"/>
          <p:cNvSpPr/>
          <p:nvPr/>
        </p:nvSpPr>
        <p:spPr>
          <a:xfrm>
            <a:off x="604562" y="1453498"/>
            <a:ext cx="8137603" cy="2654573"/>
          </a:xfrm>
          <a:prstGeom prst="rect">
            <a:avLst/>
          </a:prstGeom>
        </p:spPr>
        <p:txBody>
          <a:bodyPr wrap="square" lIns="68580" tIns="34290" rIns="68580" bIns="34290">
            <a:spAutoFit/>
          </a:bodyPr>
          <a:lstStyle/>
          <a:p>
            <a:pPr marL="0" lvl="1" algn="ctr">
              <a:spcBef>
                <a:spcPct val="20000"/>
              </a:spcBef>
              <a:buClr>
                <a:schemeClr val="accent1"/>
              </a:buClr>
            </a:pPr>
            <a:r>
              <a:rPr lang="tr-TR" sz="2400" b="1" dirty="0"/>
              <a:t>GGY 402</a:t>
            </a:r>
          </a:p>
          <a:p>
            <a:pPr marL="0" lvl="1" algn="ctr">
              <a:spcBef>
                <a:spcPct val="20000"/>
              </a:spcBef>
              <a:buClr>
                <a:schemeClr val="accent1"/>
              </a:buClr>
            </a:pPr>
            <a:r>
              <a:rPr lang="tr-TR" sz="2400" b="1" dirty="0"/>
              <a:t>GAYRİMENKUL VE VARLIK DEĞERLEME II</a:t>
            </a:r>
          </a:p>
          <a:p>
            <a:pPr marL="0" lvl="1" algn="ctr">
              <a:spcBef>
                <a:spcPct val="20000"/>
              </a:spcBef>
              <a:buClr>
                <a:schemeClr val="accent1"/>
              </a:buClr>
            </a:pPr>
            <a:r>
              <a:rPr lang="tr-TR" sz="2400" b="1" dirty="0"/>
              <a:t>	</a:t>
            </a:r>
            <a:endParaRPr lang="tr-TR" sz="2400" b="1" dirty="0">
              <a:solidFill>
                <a:schemeClr val="tx2"/>
              </a:solidFill>
            </a:endParaRPr>
          </a:p>
          <a:p>
            <a:pPr marL="0" lvl="1" algn="ctr">
              <a:spcBef>
                <a:spcPct val="20000"/>
              </a:spcBef>
              <a:buClr>
                <a:schemeClr val="accent1"/>
              </a:buClr>
            </a:pPr>
            <a:r>
              <a:rPr lang="tr-TR" sz="2400" b="1" dirty="0">
                <a:solidFill>
                  <a:schemeClr val="tx1">
                    <a:lumMod val="95000"/>
                    <a:lumOff val="5000"/>
                  </a:schemeClr>
                </a:solidFill>
              </a:rPr>
              <a:t>4. HAFTA</a:t>
            </a:r>
          </a:p>
          <a:p>
            <a:pPr marL="0" lvl="1" algn="ctr">
              <a:spcBef>
                <a:spcPct val="20000"/>
              </a:spcBef>
              <a:buClr>
                <a:schemeClr val="accent1"/>
              </a:buClr>
            </a:pPr>
            <a:endParaRPr lang="tr-TR" sz="2400" b="1" dirty="0">
              <a:solidFill>
                <a:schemeClr val="tx2"/>
              </a:solidFill>
            </a:endParaRPr>
          </a:p>
          <a:p>
            <a:pPr marL="0" lvl="1" algn="ctr">
              <a:spcBef>
                <a:spcPct val="20000"/>
              </a:spcBef>
              <a:buClr>
                <a:schemeClr val="accent1"/>
              </a:buClr>
            </a:pPr>
            <a:r>
              <a:rPr lang="tr-TR" sz="2400" b="1" dirty="0"/>
              <a:t>Etkin ve Verimli Kullanım Analizleri</a:t>
            </a:r>
            <a:endParaRPr lang="en-US" sz="2400" b="1" dirty="0"/>
          </a:p>
        </p:txBody>
      </p:sp>
    </p:spTree>
    <p:extLst>
      <p:ext uri="{BB962C8B-B14F-4D97-AF65-F5344CB8AC3E}">
        <p14:creationId xmlns:p14="http://schemas.microsoft.com/office/powerpoint/2010/main" val="818788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t>Etkin ve verimli kullanım (highest and best use) kavramı, “pazar değeri takdirlerinin temel ve ayrılmaz bir parçası” olarak görülmektedir</a:t>
            </a:r>
            <a:r>
              <a:rPr lang="tr-TR" sz="1800" dirty="0" smtClean="0"/>
              <a:t>.</a:t>
            </a:r>
          </a:p>
          <a:p>
            <a:pPr algn="just"/>
            <a:endParaRPr lang="tr-TR" sz="1800" dirty="0"/>
          </a:p>
          <a:p>
            <a:pPr algn="just"/>
            <a:r>
              <a:rPr lang="tr-TR" sz="1800" dirty="0"/>
              <a:t>Bir taşınmazın fiziki olarak mümkün, finansal olarak gerçekleştirilebilir olan, yasalarca izin verilen ve mülkü en yüksek değerine ulaştıran en olası kullanımın tespiti olarak </a:t>
            </a:r>
            <a:r>
              <a:rPr lang="tr-TR" sz="1800" dirty="0" smtClean="0"/>
              <a:t>tanımlanır</a:t>
            </a:r>
            <a:r>
              <a:rPr lang="tr-TR" sz="1800" dirty="0"/>
              <a:t> </a:t>
            </a:r>
            <a:r>
              <a:rPr lang="tr-TR" sz="1800" dirty="0" smtClean="0"/>
              <a:t>(</a:t>
            </a:r>
            <a:r>
              <a:rPr lang="tr-TR" sz="1800" dirty="0" err="1" smtClean="0"/>
              <a:t>Tanrıvermiş</a:t>
            </a:r>
            <a:r>
              <a:rPr lang="tr-TR" sz="1800" dirty="0" smtClean="0"/>
              <a:t>, 2017).</a:t>
            </a:r>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Etkin ve Verimli Kullanım Analizi</a:t>
            </a:r>
          </a:p>
        </p:txBody>
      </p:sp>
      <p:pic>
        <p:nvPicPr>
          <p:cNvPr id="6" name="Picture 2" descr="İlgili resi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76830" y="3201113"/>
            <a:ext cx="2630374" cy="233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160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t>Yasalarca izin verilmeyen ve fiziki açıdan mümkün olmayan kullanım, yüksek verimliliğe sahip en iyi kullanım olarak kabul edilemez. Bu yöntem binalardaki yıpranma ve eskimenin etkileri, arazi için en uygun iyileştirme (ıslah) ve yenileme çalışmaları ile imar uygulamasında parsellere en uygun imar hakkının verilmesi gibi birçok alanda değerleme yapılmasına imkan verir.</a:t>
            </a:r>
          </a:p>
          <a:p>
            <a:pPr algn="just"/>
            <a:r>
              <a:rPr lang="tr-TR" sz="1800" dirty="0"/>
              <a:t>Arz ve talep arasında ciddi biçimde dengesizlik olan veya aşırı derecede dalgalanma gözlenen piyasalarda, mülkün en verimli ve en iyi kullanımı, gelecek yıllarda kullanılabilecek bir hak </a:t>
            </a:r>
            <a:r>
              <a:rPr lang="tr-TR" sz="1800" dirty="0" smtClean="0"/>
              <a:t>olabilir (SPK, 2006).</a:t>
            </a:r>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Etkin ve Verimli Kullanım Analizi</a:t>
            </a:r>
          </a:p>
        </p:txBody>
      </p:sp>
      <p:pic>
        <p:nvPicPr>
          <p:cNvPr id="7" name="Picture 6" descr="legislation ile ilgili görsel sonuc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74679" y="3614725"/>
            <a:ext cx="2665649" cy="178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336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t>Etkin ve verimli (iyi) kullanım analizi; gayrimenkul piyasasının itici gücüdür. Eğer bir mülkün potansiyel bir kullanım değeri yoksa, piyasa değeri de olamaz. Mülkün değeri; kullanım koşulları veya alternatiflerine bağlı olarak artar. Bir mülkün en etkin ve en verimli kullanımı ve arazi değeri arasında güçlü bir ilişki </a:t>
            </a:r>
            <a:r>
              <a:rPr lang="tr-TR" sz="1800" dirty="0" smtClean="0"/>
              <a:t>bulunur (</a:t>
            </a:r>
            <a:r>
              <a:rPr lang="tr-TR" sz="1800" dirty="0" err="1" smtClean="0"/>
              <a:t>Reynolds</a:t>
            </a:r>
            <a:r>
              <a:rPr lang="tr-TR" sz="1800" dirty="0" smtClean="0"/>
              <a:t>, 2006).</a:t>
            </a:r>
            <a:endParaRPr lang="tr-TR" sz="1800" dirty="0"/>
          </a:p>
          <a:p>
            <a:pPr algn="just"/>
            <a:r>
              <a:rPr lang="tr-TR" sz="1800" dirty="0"/>
              <a:t>Etkin ve verimli kullanım analizi değerleme uzmanlarınca çoğunlukla eski yapıların yıkımı ve yeni inşaat yapımı ile mevcut yapıların tadilatına yönelik karar sürecinde sık kullanılır.</a:t>
            </a:r>
          </a:p>
          <a:p>
            <a:pPr algn="just"/>
            <a:r>
              <a:rPr lang="tr-TR" sz="1800" dirty="0"/>
              <a:t>Eski yapıların yerine imar planına göre izin verilen ve eskisinin yerine yapılacak yeni yapının daha yüksek bir değer üretip üretmeyeceğinin analizi bu yolla belirlenir. </a:t>
            </a:r>
          </a:p>
          <a:p>
            <a:pPr algn="just"/>
            <a:r>
              <a:rPr lang="tr-TR" sz="1800" dirty="0"/>
              <a:t>Arazi üzerinde mevcut olan yapıya tadilat projesi uygulanması veya yıkılıp yeniden inşaat yapılması alternatiflerinin karşılaştırılmasında, iki veya daha fazla alternatiften hangisi taşınmazın değerini maksimum yaparsa, o alternatif </a:t>
            </a:r>
            <a:r>
              <a:rPr lang="tr-TR" sz="1800" dirty="0" smtClean="0"/>
              <a:t>seçilir (</a:t>
            </a:r>
            <a:r>
              <a:rPr lang="tr-TR" sz="1800" dirty="0" err="1" smtClean="0"/>
              <a:t>Tanrıvermiş</a:t>
            </a:r>
            <a:r>
              <a:rPr lang="tr-TR" sz="1800" dirty="0" smtClean="0"/>
              <a:t>, 2017).</a:t>
            </a:r>
            <a:endParaRPr lang="tr-TR" sz="1800" dirty="0"/>
          </a:p>
          <a:p>
            <a:pPr algn="just"/>
            <a:endParaRPr lang="tr-TR" sz="1800" dirty="0"/>
          </a:p>
          <a:p>
            <a:pPr algn="just"/>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Etkin ve Verimli Kullanım Analizi</a:t>
            </a:r>
          </a:p>
        </p:txBody>
      </p:sp>
      <p:pic>
        <p:nvPicPr>
          <p:cNvPr id="6" name="Picture 2" descr="etkin ve verimli kullanım analizi ile ilgili görsel sonucu"/>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9742" y="64960"/>
            <a:ext cx="1636754" cy="120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77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t>Koruma statüsü olan yapıların yıkılması söz konusu olamayacağından, bu tür yapılarda uygulanabilecek koruma ve kullanım alternatiflerinin etkin ve verimli kullanım analizi yapılarak en uygun koruma uygulamasına karar verilir.</a:t>
            </a:r>
          </a:p>
          <a:p>
            <a:pPr algn="just"/>
            <a:r>
              <a:rPr lang="tr-TR" sz="1800" dirty="0"/>
              <a:t>Arazinin malik veya kullanıcısına maksimum fayda sağlayabilmesi için kullanım biçimi ve yoğunluğunun ne olması gerektiğine karar verme işi de bu analiz ile yapılır. Bu açıdan boş ve yeniden değerlendirilebilecek parsellere oranla tarihi yapıların daha düşük piyasa değerine sahip olmaları doğaldır.</a:t>
            </a:r>
          </a:p>
          <a:p>
            <a:pPr algn="just"/>
            <a:r>
              <a:rPr lang="tr-TR" sz="1800" dirty="0"/>
              <a:t>Boş imar ve kadastro parsellerinin nispeten yüksek değere sahip olmalarının iki sebebi bulunmaktadır. Bunlar;</a:t>
            </a:r>
          </a:p>
          <a:p>
            <a:pPr algn="just"/>
            <a:r>
              <a:rPr lang="tr-TR" sz="1800" dirty="0"/>
              <a:t> - geliştirilebilir potansiyel büyüklüklerinin olması veya mücavir parsellerin tevhit edilebilme olasılığının bulunması</a:t>
            </a:r>
          </a:p>
          <a:p>
            <a:pPr algn="just"/>
            <a:r>
              <a:rPr lang="tr-TR" sz="1800" dirty="0"/>
              <a:t> -  inşa edilecek yeni binanın üstün fiziksel koşulları ve zemin planının olmasının vereceği ekonomik ve diğer </a:t>
            </a:r>
            <a:r>
              <a:rPr lang="tr-TR" sz="1800" dirty="0" smtClean="0"/>
              <a:t>avantajlardır</a:t>
            </a:r>
            <a:r>
              <a:rPr lang="tr-TR" sz="1800" dirty="0"/>
              <a:t> </a:t>
            </a:r>
            <a:r>
              <a:rPr lang="tr-TR" sz="1800" dirty="0" smtClean="0"/>
              <a:t>(</a:t>
            </a:r>
            <a:r>
              <a:rPr lang="tr-TR" sz="1800" dirty="0" err="1" smtClean="0"/>
              <a:t>Tanrıvermiş</a:t>
            </a:r>
            <a:r>
              <a:rPr lang="tr-TR" sz="1800" dirty="0" smtClean="0"/>
              <a:t>, 2017).</a:t>
            </a:r>
            <a:endParaRPr lang="tr-TR" sz="1800" dirty="0"/>
          </a:p>
          <a:p>
            <a:pPr algn="just"/>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Etkin ve Verimli Kullanım Analizi</a:t>
            </a:r>
          </a:p>
        </p:txBody>
      </p:sp>
      <p:pic>
        <p:nvPicPr>
          <p:cNvPr id="6" name="Picture 4" descr="building conservation ile ilgili görsel sonucu"/>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07715" y="4788967"/>
            <a:ext cx="1776241" cy="145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33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solidFill>
                  <a:srgbClr val="FF0000"/>
                </a:solidFill>
              </a:rPr>
              <a:t>Örnek -1</a:t>
            </a:r>
          </a:p>
          <a:p>
            <a:pPr algn="just"/>
            <a:r>
              <a:rPr lang="tr-TR" sz="1800" dirty="0"/>
              <a:t>Toplam alanı 12.300 m2 olan parselin üzerinde 780 adet yatak kapasiteli eski bir otel binası bulunmakta olup, mevcut yapının koruma statüsünün olmadığı saptanmıştır. Parselin plandaki işlevi ticaret-turizm alanı olup, yapı yüksekliği serbest, inşaat emsali 3.00, müştemilat, peyzaj ve rekreasyon tesisleri ile kot altında kalan kısmın inşaat emsaline dahil edilmeyeceği plan notlarında vurgulanmıştır. Parselin üzerine yeni inşaat yapılması halinde toplam kapalı alan kot üzeri 36.900 m2 ve kot altı 18.500 m2 olabilmektedir. Benzer otel projelerinin kesinleşen birim maliyet bedeli, peyzaj, çevre koruma yapıları, altyapı ve rekreasyon tesisleri dahil 1.450 TL/m2 ve tadilat maliyeti ise 32.300.000 TL olarak tahmin edilmektedir.</a:t>
            </a:r>
          </a:p>
          <a:p>
            <a:pPr algn="just"/>
            <a:r>
              <a:rPr lang="tr-TR" sz="1800" dirty="0"/>
              <a:t>Taşınmazın etkin ve verimli kullanımı ilkesine göre yatırımcının tercihinin ne olması gerekir</a:t>
            </a:r>
            <a:r>
              <a:rPr lang="tr-TR" sz="1800" dirty="0" smtClean="0"/>
              <a:t>? (</a:t>
            </a:r>
            <a:r>
              <a:rPr lang="tr-TR" sz="1800" dirty="0" err="1" smtClean="0"/>
              <a:t>Tanrıvermiş</a:t>
            </a:r>
            <a:r>
              <a:rPr lang="tr-TR" sz="1800" dirty="0" smtClean="0"/>
              <a:t>, 2017).</a:t>
            </a:r>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Etkin ve Verimli Kullanım Analizi</a:t>
            </a:r>
          </a:p>
        </p:txBody>
      </p:sp>
    </p:spTree>
    <p:extLst>
      <p:ext uri="{BB962C8B-B14F-4D97-AF65-F5344CB8AC3E}">
        <p14:creationId xmlns:p14="http://schemas.microsoft.com/office/powerpoint/2010/main" val="3621764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solidFill>
                  <a:srgbClr val="FF0000"/>
                </a:solidFill>
              </a:rPr>
              <a:t>Örnek -1</a:t>
            </a:r>
          </a:p>
          <a:p>
            <a:pPr algn="just"/>
            <a:r>
              <a:rPr lang="tr-TR" sz="1800" dirty="0"/>
              <a:t>Öncelikle etkin ve verimli kullanım analizinde parselin otel ve otel dışı yatırımlar için fiziksel olarak uygunluk analizi yapılır. Parselin zemin yapısı, çevre koşulları, bağlantı yolları ve ulaşım olanakları, kıyı ve ormana yakınlık ile diğer fiziksek koşulların uygun bulunması halinde, konaklama sektörüne yönelik yatırımın yapılabilmesi mümkün olur. </a:t>
            </a:r>
          </a:p>
          <a:p>
            <a:pPr algn="just"/>
            <a:r>
              <a:rPr lang="tr-TR" sz="1800" dirty="0"/>
              <a:t>İkinci olarak yasalara göre konu taşınmazın üzerinde mevcut yapının tadilatı veya yeni projenin geliştirilmesinin mümkün olup olamayacağının araştırılması gerekir. Bu amaçla yapılacak analizlerde; imar hakkı ve plan işlevlerinin uygunluğu, hava mania hattı, askeri yasak ve güvenlik bölgesi ile çevre koruma alanları ile ilişkisi, kıyıya yakınlık ve kıyı-kenar çizgisinin belirlenip belirlenmediği ile taşınmazın tapu kütüğünde kullanımı kısıtlayıcı şerh, beyan ve hakların olup olmadığı </a:t>
            </a:r>
            <a:r>
              <a:rPr lang="tr-TR" sz="1800" dirty="0" smtClean="0"/>
              <a:t>irdelenir</a:t>
            </a:r>
            <a:r>
              <a:rPr lang="tr-TR" sz="1800" dirty="0"/>
              <a:t> </a:t>
            </a:r>
            <a:r>
              <a:rPr lang="tr-TR" sz="1800" dirty="0" smtClean="0"/>
              <a:t>(</a:t>
            </a:r>
            <a:r>
              <a:rPr lang="tr-TR" sz="1800" dirty="0" err="1" smtClean="0"/>
              <a:t>Tanrıvermiş</a:t>
            </a:r>
            <a:r>
              <a:rPr lang="tr-TR" sz="1800" dirty="0"/>
              <a:t>, 2017).</a:t>
            </a:r>
          </a:p>
          <a:p>
            <a:pPr algn="just"/>
            <a:endParaRPr lang="tr-TR" sz="1800" dirty="0"/>
          </a:p>
          <a:p>
            <a:pPr algn="just"/>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Etkin ve Verimli Kullanım Analizi</a:t>
            </a:r>
          </a:p>
        </p:txBody>
      </p:sp>
    </p:spTree>
    <p:extLst>
      <p:ext uri="{BB962C8B-B14F-4D97-AF65-F5344CB8AC3E}">
        <p14:creationId xmlns:p14="http://schemas.microsoft.com/office/powerpoint/2010/main" val="1950903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solidFill>
                  <a:srgbClr val="FF0000"/>
                </a:solidFill>
              </a:rPr>
              <a:t>Örnek -1</a:t>
            </a:r>
          </a:p>
          <a:p>
            <a:pPr algn="just"/>
            <a:r>
              <a:rPr lang="tr-TR" sz="1800" dirty="0"/>
              <a:t>Üçüncü aşamada parselin kullanım alternatiflerinin fizibil olup olmadığının analiz edilmesi gerekir. Verilen örnekte tadilat maliyeti 32,3 milyon TL ve yeniden yapım maliyeti; 36.900+18.500 = 55.400*1.450 = 80.330.000 TL olur. Eğer yeni proje yapılması halinde otelin sınıfı (yıldız sayısı) ve kalitesi ile yatak adedi ve sunduğu hizmetlerde artış olacak ve birim hizmet fiyatları da yükselecek ise, yeniden yapımın avantajlı olacağına karar verilir.</a:t>
            </a:r>
          </a:p>
          <a:p>
            <a:pPr algn="just"/>
            <a:r>
              <a:rPr lang="tr-TR" sz="1800" dirty="0"/>
              <a:t>Diğer bir ifade ile yeniden yapımın getirisi ile maliyetinin ne kadar zamanda telafi edilebileceği, yeniden yapım sonrası otelin yıllık net faaliyet geliri ile tadilat sonrası yıllık net faaliyet geliri ve her iki durumda taşınmaz değerleri analiz edilir ve karşılaştırma çalışması ile en uygun alternatif </a:t>
            </a:r>
            <a:r>
              <a:rPr lang="tr-TR" sz="1800" dirty="0" smtClean="0"/>
              <a:t>seçilir</a:t>
            </a:r>
            <a:r>
              <a:rPr lang="tr-TR" sz="1800" dirty="0"/>
              <a:t> (</a:t>
            </a:r>
            <a:r>
              <a:rPr lang="tr-TR" sz="1800" dirty="0" err="1"/>
              <a:t>Tanrıvermiş</a:t>
            </a:r>
            <a:r>
              <a:rPr lang="tr-TR" sz="1800" dirty="0"/>
              <a:t>, 2017).</a:t>
            </a:r>
          </a:p>
          <a:p>
            <a:pPr algn="just"/>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Etkin ve Verimli Kullanım Analizi</a:t>
            </a:r>
          </a:p>
        </p:txBody>
      </p:sp>
    </p:spTree>
    <p:extLst>
      <p:ext uri="{BB962C8B-B14F-4D97-AF65-F5344CB8AC3E}">
        <p14:creationId xmlns:p14="http://schemas.microsoft.com/office/powerpoint/2010/main" val="41262918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25511</TotalTime>
  <Words>1191</Words>
  <Application>Microsoft Office PowerPoint</Application>
  <PresentationFormat>Ekran Gösterisi (4:3)</PresentationFormat>
  <Paragraphs>67</Paragraphs>
  <Slides>12</Slides>
  <Notes>0</Notes>
  <HiddenSlides>0</HiddenSlides>
  <MMClips>0</MMClips>
  <ScaleCrop>false</ScaleCrop>
  <HeadingPairs>
    <vt:vector size="4" baseType="variant">
      <vt:variant>
        <vt:lpstr>Tema</vt:lpstr>
      </vt:variant>
      <vt:variant>
        <vt:i4>3</vt:i4>
      </vt:variant>
      <vt:variant>
        <vt:lpstr>Slayt Başlıkları</vt:lpstr>
      </vt:variant>
      <vt:variant>
        <vt:i4>12</vt:i4>
      </vt:variant>
    </vt:vector>
  </HeadingPairs>
  <TitlesOfParts>
    <vt:vector size="15" baseType="lpstr">
      <vt:lpstr>ekonomi</vt:lpstr>
      <vt:lpstr>1_Rics</vt:lpstr>
      <vt:lpstr>h.t.</vt:lpstr>
      <vt:lpstr>PowerPoint Sunusu</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922</cp:revision>
  <cp:lastPrinted>2016-10-24T07:53:35Z</cp:lastPrinted>
  <dcterms:created xsi:type="dcterms:W3CDTF">2016-09-18T09:35:24Z</dcterms:created>
  <dcterms:modified xsi:type="dcterms:W3CDTF">2020-02-12T12:10:37Z</dcterms:modified>
</cp:coreProperties>
</file>