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17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592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541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484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532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87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06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9109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837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85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792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BDFC4-B3F3-4D27-A920-F033DC13FF6E}" type="datetimeFigureOut">
              <a:rPr lang="tr-TR" smtClean="0"/>
              <a:t>12.12.2019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2AEA5-298A-42B7-A6C7-AF2D992F2C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59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unifestal.com/free/x-y-z-kusaklari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unifestal.com/free/x-y-z-kusaklar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GERONTOLOJİ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Genel Bir Bakış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097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Dünyada demografik dönüşüm…</a:t>
            </a:r>
            <a:endParaRPr lang="tr-TR" dirty="0"/>
          </a:p>
        </p:txBody>
      </p:sp>
      <p:pic>
        <p:nvPicPr>
          <p:cNvPr id="4" name="Resim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87681" y="1577032"/>
            <a:ext cx="6925088" cy="495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ikdörtgen 4"/>
          <p:cNvSpPr/>
          <p:nvPr/>
        </p:nvSpPr>
        <p:spPr>
          <a:xfrm>
            <a:off x="293077" y="2008184"/>
            <a:ext cx="25439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Dünya nüfus piramidi 2000 – 2050</a:t>
            </a:r>
            <a:br>
              <a:rPr lang="tr-TR" sz="2000" dirty="0"/>
            </a:br>
            <a:r>
              <a:rPr lang="tr-TR" sz="1200" b="1" dirty="0" smtClean="0"/>
              <a:t>Kaynak</a:t>
            </a:r>
            <a:r>
              <a:rPr lang="tr-TR" sz="1200" b="1" dirty="0"/>
              <a:t>: </a:t>
            </a:r>
            <a:r>
              <a:rPr lang="tr-TR" sz="1200" dirty="0" err="1"/>
              <a:t>Pison</a:t>
            </a:r>
            <a:r>
              <a:rPr lang="tr-TR" sz="1200" dirty="0"/>
              <a:t>, </a:t>
            </a:r>
            <a:r>
              <a:rPr lang="tr-TR" sz="1200" dirty="0" err="1"/>
              <a:t>Gilles</a:t>
            </a:r>
            <a:r>
              <a:rPr lang="tr-TR" sz="1200" dirty="0"/>
              <a:t> (2009). "</a:t>
            </a:r>
            <a:r>
              <a:rPr lang="tr-TR" sz="1200" dirty="0" err="1"/>
              <a:t>Population</a:t>
            </a:r>
            <a:r>
              <a:rPr lang="tr-TR" sz="1200" dirty="0"/>
              <a:t> </a:t>
            </a:r>
            <a:r>
              <a:rPr lang="tr-TR" sz="1200" dirty="0" err="1"/>
              <a:t>Ageing</a:t>
            </a:r>
            <a:r>
              <a:rPr lang="tr-TR" sz="1200" dirty="0"/>
              <a:t> </a:t>
            </a:r>
            <a:r>
              <a:rPr lang="tr-TR" sz="1200" dirty="0" err="1"/>
              <a:t>Will</a:t>
            </a:r>
            <a:r>
              <a:rPr lang="tr-TR" sz="1200" dirty="0"/>
              <a:t> Be </a:t>
            </a:r>
            <a:r>
              <a:rPr lang="tr-TR" sz="1200" dirty="0" err="1"/>
              <a:t>Fasterin</a:t>
            </a:r>
            <a:r>
              <a:rPr lang="tr-TR" sz="1200" dirty="0"/>
              <a:t> </a:t>
            </a:r>
            <a:r>
              <a:rPr lang="tr-TR" sz="1200" dirty="0" err="1"/>
              <a:t>The</a:t>
            </a:r>
            <a:r>
              <a:rPr lang="tr-TR" sz="1200" dirty="0"/>
              <a:t> South </a:t>
            </a:r>
            <a:r>
              <a:rPr lang="tr-TR" sz="1200" dirty="0" err="1"/>
              <a:t>Than</a:t>
            </a:r>
            <a:r>
              <a:rPr lang="tr-TR" sz="1200" dirty="0"/>
              <a:t> in </a:t>
            </a:r>
            <a:r>
              <a:rPr lang="tr-TR" sz="1200" dirty="0" err="1"/>
              <a:t>The</a:t>
            </a:r>
            <a:r>
              <a:rPr lang="tr-TR" sz="1200" dirty="0"/>
              <a:t> North". </a:t>
            </a:r>
            <a:r>
              <a:rPr lang="tr-TR" sz="1200" i="1" dirty="0" err="1"/>
              <a:t>Population</a:t>
            </a:r>
            <a:r>
              <a:rPr lang="tr-TR" sz="1200" i="1" dirty="0"/>
              <a:t> &amp; </a:t>
            </a:r>
            <a:r>
              <a:rPr lang="tr-TR" sz="1200" i="1" dirty="0" err="1"/>
              <a:t>Sociétés</a:t>
            </a:r>
            <a:r>
              <a:rPr lang="tr-TR" sz="1200" dirty="0"/>
              <a:t> 457.</a:t>
            </a:r>
            <a:br>
              <a:rPr lang="tr-TR" sz="1200" dirty="0"/>
            </a:b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274244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demografik dönüşüm…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Yaşlı nüfus oranı:</a:t>
            </a:r>
          </a:p>
          <a:p>
            <a:pPr marL="0" indent="0">
              <a:buNone/>
            </a:pPr>
            <a:r>
              <a:rPr lang="tr-TR" dirty="0" smtClean="0"/>
              <a:t>2014  	           %8</a:t>
            </a:r>
          </a:p>
          <a:p>
            <a:pPr marL="514350" indent="-514350">
              <a:buAutoNum type="arabicPlain" startAt="2018"/>
            </a:pPr>
            <a:r>
              <a:rPr lang="tr-TR" dirty="0" smtClean="0"/>
              <a:t>             %8,8</a:t>
            </a:r>
          </a:p>
          <a:p>
            <a:pPr marL="514350" indent="-514350">
              <a:buAutoNum type="arabicPlain" startAt="2023"/>
            </a:pPr>
            <a:r>
              <a:rPr lang="tr-TR" dirty="0" smtClean="0"/>
              <a:t>             %10,2 (çok yaşlı toplum?)</a:t>
            </a:r>
          </a:p>
          <a:p>
            <a:pPr marL="0" indent="0">
              <a:buNone/>
            </a:pPr>
            <a:r>
              <a:rPr lang="tr-TR" dirty="0" smtClean="0"/>
              <a:t>2050’ de %20’yi aşması bekleniyor.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(TÜİK,2018)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AutoNum type="arabicPlain" startAt="2023"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Sağ Ok 3"/>
          <p:cNvSpPr/>
          <p:nvPr/>
        </p:nvSpPr>
        <p:spPr>
          <a:xfrm>
            <a:off x="1691693" y="2333296"/>
            <a:ext cx="893852" cy="48463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1691693" y="2876828"/>
            <a:ext cx="893852" cy="48463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ağ Ok 5"/>
          <p:cNvSpPr/>
          <p:nvPr/>
        </p:nvSpPr>
        <p:spPr>
          <a:xfrm>
            <a:off x="1691693" y="3384499"/>
            <a:ext cx="89385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565" y="365125"/>
            <a:ext cx="8355724" cy="5728139"/>
          </a:xfrm>
          <a:prstGeom prst="rect">
            <a:avLst/>
          </a:prstGeom>
        </p:spPr>
      </p:pic>
      <p:pic>
        <p:nvPicPr>
          <p:cNvPr id="5" name="Picture 2" descr="C:\Users\Toshıba\Desktop\res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0" y="0"/>
            <a:ext cx="2438400" cy="312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02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Doğuşta beklenen yaşam süresi;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Türkiye geneli: 78 yıl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Erkekler: 75,3 yıl               5,5 yıl fark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tr-TR" dirty="0" smtClean="0"/>
              <a:t>Kadınlar: 80,8 yıl             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tr-TR" dirty="0"/>
          </a:p>
          <a:p>
            <a:pPr marL="457200" lvl="1" indent="0">
              <a:buNone/>
            </a:pPr>
            <a:r>
              <a:rPr lang="tr-TR" dirty="0" smtClean="0"/>
              <a:t>(TÜİK,2018)</a:t>
            </a:r>
            <a:endParaRPr lang="tr-TR" dirty="0"/>
          </a:p>
        </p:txBody>
      </p:sp>
      <p:sp>
        <p:nvSpPr>
          <p:cNvPr id="4" name="Köşeli Çift Ayraç 3"/>
          <p:cNvSpPr/>
          <p:nvPr/>
        </p:nvSpPr>
        <p:spPr>
          <a:xfrm>
            <a:off x="3878318" y="3589527"/>
            <a:ext cx="484632" cy="634346"/>
          </a:xfrm>
          <a:prstGeom prst="chevr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5" name="Bulut Belirtme Çizgisi 4"/>
          <p:cNvSpPr/>
          <p:nvPr/>
        </p:nvSpPr>
        <p:spPr>
          <a:xfrm>
            <a:off x="7702061" y="1511495"/>
            <a:ext cx="2543908" cy="1761509"/>
          </a:xfrm>
          <a:prstGeom prst="cloudCallout">
            <a:avLst>
              <a:gd name="adj1" fmla="val -95487"/>
              <a:gd name="adj2" fmla="val 8046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Yaşlılığın </a:t>
            </a:r>
            <a:r>
              <a:rPr lang="tr-TR" dirty="0" err="1" smtClean="0"/>
              <a:t>kadınsallaşması</a:t>
            </a:r>
            <a:r>
              <a:rPr lang="tr-TR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661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5138" y="5906815"/>
            <a:ext cx="8085083" cy="483476"/>
          </a:xfrm>
        </p:spPr>
        <p:txBody>
          <a:bodyPr>
            <a:normAutofit/>
          </a:bodyPr>
          <a:lstStyle/>
          <a:p>
            <a:r>
              <a:rPr lang="tr-TR" sz="1100" dirty="0" smtClean="0"/>
              <a:t>Kaynak: </a:t>
            </a:r>
            <a:r>
              <a:rPr lang="tr-TR" sz="1100" dirty="0" smtClean="0">
                <a:hlinkClick r:id="rId2"/>
              </a:rPr>
              <a:t>https://unifestal.com/free/x-y-z-kusaklari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570" y="953266"/>
            <a:ext cx="5801784" cy="4351338"/>
          </a:xfrm>
        </p:spPr>
      </p:pic>
      <p:sp>
        <p:nvSpPr>
          <p:cNvPr id="3" name="Metin kutusu 2"/>
          <p:cNvSpPr txBox="1"/>
          <p:nvPr/>
        </p:nvSpPr>
        <p:spPr>
          <a:xfrm>
            <a:off x="1336431" y="679938"/>
            <a:ext cx="2874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Kuşak nedir?</a:t>
            </a:r>
          </a:p>
          <a:p>
            <a:r>
              <a:rPr lang="tr-TR" b="1" dirty="0" smtClean="0"/>
              <a:t>Neden kuşaklara ayırıyoruz?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45660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Değişen trendler…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Ortanca yaş: 32</a:t>
            </a:r>
          </a:p>
          <a:p>
            <a:r>
              <a:rPr lang="tr-TR" dirty="0" smtClean="0"/>
              <a:t>Eğitimli nüfus oranı artıyor. Okuma yazma bilmeyen yaşlı nüfus oranı 2013 yılında %23,9 iken 2017 yılında bu oran %19,6’ya düşmüştür.</a:t>
            </a:r>
          </a:p>
          <a:p>
            <a:r>
              <a:rPr lang="tr-TR" dirty="0" smtClean="0"/>
              <a:t>2013 yılında yükseköğretim mezunu oranı %4,7 iken 2017’de bu oran %6,2 ye yükselmiştir (TÜİK, 2018).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48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Yaşlanıyoruz ama nasıl?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Yaşlandıkça: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Kronik hastalıklara yakalanma riski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Bakıma muhtaçlık riski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Yalnız kalma riski</a:t>
            </a:r>
          </a:p>
          <a:p>
            <a:endParaRPr lang="tr-TR" dirty="0"/>
          </a:p>
        </p:txBody>
      </p:sp>
      <p:sp>
        <p:nvSpPr>
          <p:cNvPr id="4" name="Yukarı Ok 3"/>
          <p:cNvSpPr/>
          <p:nvPr/>
        </p:nvSpPr>
        <p:spPr>
          <a:xfrm>
            <a:off x="6391097" y="3404156"/>
            <a:ext cx="912379" cy="1756174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Patlama 2 5"/>
          <p:cNvSpPr/>
          <p:nvPr/>
        </p:nvSpPr>
        <p:spPr>
          <a:xfrm>
            <a:off x="7792915" y="1985415"/>
            <a:ext cx="3071445" cy="1750940"/>
          </a:xfrm>
          <a:prstGeom prst="irregularSeal2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Neler yapılabilir?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465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unifestal.com/free/x-y-z-kusaklari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Pison</a:t>
            </a:r>
            <a:r>
              <a:rPr lang="tr-TR" dirty="0" smtClean="0"/>
              <a:t>, </a:t>
            </a:r>
            <a:r>
              <a:rPr lang="tr-TR" dirty="0" err="1" smtClean="0"/>
              <a:t>Gilles</a:t>
            </a:r>
            <a:r>
              <a:rPr lang="tr-TR" dirty="0" smtClean="0"/>
              <a:t> (2009). "</a:t>
            </a:r>
            <a:r>
              <a:rPr lang="tr-TR" dirty="0" err="1" smtClean="0"/>
              <a:t>Population</a:t>
            </a:r>
            <a:r>
              <a:rPr lang="tr-TR" dirty="0" smtClean="0"/>
              <a:t> </a:t>
            </a:r>
            <a:r>
              <a:rPr lang="tr-TR" dirty="0" err="1" smtClean="0"/>
              <a:t>Ageing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Fasterin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South </a:t>
            </a:r>
            <a:r>
              <a:rPr lang="tr-TR" dirty="0" err="1" smtClean="0"/>
              <a:t>Than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North". </a:t>
            </a:r>
            <a:r>
              <a:rPr lang="tr-TR" i="1" dirty="0" err="1" smtClean="0"/>
              <a:t>Population</a:t>
            </a:r>
            <a:r>
              <a:rPr lang="tr-TR" i="1" dirty="0" smtClean="0"/>
              <a:t> &amp; </a:t>
            </a:r>
            <a:r>
              <a:rPr lang="tr-TR" i="1" dirty="0" err="1" smtClean="0"/>
              <a:t>Sociétés</a:t>
            </a:r>
            <a:r>
              <a:rPr lang="tr-TR" dirty="0" smtClean="0"/>
              <a:t> 457.</a:t>
            </a:r>
            <a:br>
              <a:rPr lang="tr-TR" dirty="0" smtClean="0"/>
            </a:b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/>
              <a:t>TÜİK., (2019), </a:t>
            </a:r>
            <a:r>
              <a:rPr lang="tr-TR" i="1" smtClean="0"/>
              <a:t>Türkiye </a:t>
            </a:r>
            <a:r>
              <a:rPr lang="tr-TR" i="1" dirty="0" smtClean="0"/>
              <a:t>İstatistik </a:t>
            </a:r>
            <a:r>
              <a:rPr lang="tr-TR" i="1" dirty="0" err="1" smtClean="0"/>
              <a:t>Kurumu,İstatistiklerle</a:t>
            </a:r>
            <a:r>
              <a:rPr lang="tr-TR" i="1" dirty="0" smtClean="0"/>
              <a:t> Yaşlılar </a:t>
            </a:r>
            <a:r>
              <a:rPr lang="tr-TR" dirty="0" smtClean="0"/>
              <a:t>2018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657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155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GERONTOLOJİ</vt:lpstr>
      <vt:lpstr>Dünyada demografik dönüşüm…</vt:lpstr>
      <vt:lpstr>Türkiye’de demografik dönüşüm…</vt:lpstr>
      <vt:lpstr>PowerPoint Sunusu</vt:lpstr>
      <vt:lpstr>PowerPoint Sunusu</vt:lpstr>
      <vt:lpstr>Kaynak: https://unifestal.com/free/x-y-z-kusaklari</vt:lpstr>
      <vt:lpstr>Değişen trendler…</vt:lpstr>
      <vt:lpstr>Yaşlanıyoruz ama nasıl?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GERONTOLOJİ</dc:title>
  <dc:creator>Windows Kullanıcısı</dc:creator>
  <cp:lastModifiedBy>Windows Kullanıcısı</cp:lastModifiedBy>
  <cp:revision>3</cp:revision>
  <dcterms:created xsi:type="dcterms:W3CDTF">2019-11-21T09:38:42Z</dcterms:created>
  <dcterms:modified xsi:type="dcterms:W3CDTF">2019-12-12T08:04:33Z</dcterms:modified>
</cp:coreProperties>
</file>