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167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436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143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2762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327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360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9038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9130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3877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2019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1395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296D5-1DDE-CB45-9175-1B3037585672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2731-3759-DC4F-B22C-7390E7F390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25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939800"/>
            <a:ext cx="3092642" cy="1041400"/>
          </a:xfrm>
          <a:prstGeom prst="rect">
            <a:avLst/>
          </a:pr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838200" y="2324100"/>
            <a:ext cx="7683500" cy="9652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1" dirty="0" smtClean="0">
                <a:solidFill>
                  <a:srgbClr val="CA41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LA SECONDA GUERRA MONDIALE</a:t>
            </a: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22700"/>
            <a:ext cx="6540500" cy="2032000"/>
          </a:xfrm>
          <a:prstGeom prst="rect">
            <a:avLst/>
          </a:prstGeom>
        </p:spPr>
      </p:pic>
      <p:sp>
        <p:nvSpPr>
          <p:cNvPr id="10" name="Pentagono 9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22702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217599" y="1090681"/>
            <a:ext cx="20430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luglio 1942 e febbraio 1943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57498" y="1090681"/>
            <a:ext cx="2159002" cy="626454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 fu la battaglia di Stalingrado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559421" y="12176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furono sconfitti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6" idx="0"/>
            <a:endCxn id="7" idx="1"/>
          </p:cNvCxnSpPr>
          <p:nvPr/>
        </p:nvCxnSpPr>
        <p:spPr>
          <a:xfrm>
            <a:off x="2260600" y="1403908"/>
            <a:ext cx="596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3"/>
            <a:endCxn id="9" idx="1"/>
          </p:cNvCxnSpPr>
          <p:nvPr/>
        </p:nvCxnSpPr>
        <p:spPr>
          <a:xfrm>
            <a:off x="5016500" y="1403908"/>
            <a:ext cx="542921" cy="99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5559421" y="2017780"/>
            <a:ext cx="2171702" cy="6238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rande prestigio di Stalin e dell’esercito sovietico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9" idx="2"/>
            <a:endCxn id="16" idx="0"/>
          </p:cNvCxnSpPr>
          <p:nvPr/>
        </p:nvCxnSpPr>
        <p:spPr>
          <a:xfrm>
            <a:off x="6645272" y="1609939"/>
            <a:ext cx="0" cy="4078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Pentagono 19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599" y="2772077"/>
            <a:ext cx="5362402" cy="3255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81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5422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1942-1943, LA SVOLTA NEL CONFLITTO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9" y="1890781"/>
            <a:ext cx="1433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1942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108198" y="1890781"/>
            <a:ext cx="13970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el Pacifico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086221" y="18907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scontarono Stati Uniti e Giappone 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8" idx="0"/>
            <a:endCxn id="9" idx="1"/>
          </p:cNvCxnSpPr>
          <p:nvPr/>
        </p:nvCxnSpPr>
        <p:spPr>
          <a:xfrm>
            <a:off x="1651000" y="2086910"/>
            <a:ext cx="4571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  <a:endCxn id="10" idx="1"/>
          </p:cNvCxnSpPr>
          <p:nvPr/>
        </p:nvCxnSpPr>
        <p:spPr>
          <a:xfrm>
            <a:off x="3505200" y="2086910"/>
            <a:ext cx="58102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4086221" y="26527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ll’inizio il Giappone ebbe dei grandi successi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086221" y="34909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oi gli Stati Uniti prevalsero nelle battaglie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778621" y="3294852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el mar dei coralli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778621" y="3822407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elle isole Midway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10" idx="2"/>
            <a:endCxn id="17" idx="0"/>
          </p:cNvCxnSpPr>
          <p:nvPr/>
        </p:nvCxnSpPr>
        <p:spPr>
          <a:xfrm>
            <a:off x="5172072" y="2283039"/>
            <a:ext cx="0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7" idx="2"/>
            <a:endCxn id="18" idx="0"/>
          </p:cNvCxnSpPr>
          <p:nvPr/>
        </p:nvCxnSpPr>
        <p:spPr>
          <a:xfrm>
            <a:off x="5172072" y="3045039"/>
            <a:ext cx="0" cy="445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8" idx="3"/>
            <a:endCxn id="19" idx="1"/>
          </p:cNvCxnSpPr>
          <p:nvPr/>
        </p:nvCxnSpPr>
        <p:spPr>
          <a:xfrm flipV="1">
            <a:off x="6257923" y="3490981"/>
            <a:ext cx="520698" cy="1961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8" idx="3"/>
            <a:endCxn id="20" idx="1"/>
          </p:cNvCxnSpPr>
          <p:nvPr/>
        </p:nvCxnSpPr>
        <p:spPr>
          <a:xfrm>
            <a:off x="6257923" y="3687110"/>
            <a:ext cx="520698" cy="3314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217599" y="5034536"/>
            <a:ext cx="13970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n Africa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Rounded Rectangle 14"/>
          <p:cNvSpPr/>
          <p:nvPr/>
        </p:nvSpPr>
        <p:spPr>
          <a:xfrm>
            <a:off x="2108198" y="5034536"/>
            <a:ext cx="3063874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3 e il 4 novembre 1942 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Rounded Rectangle 14"/>
          <p:cNvSpPr/>
          <p:nvPr/>
        </p:nvSpPr>
        <p:spPr>
          <a:xfrm>
            <a:off x="977899" y="4367281"/>
            <a:ext cx="25273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agosto e febbraio 1943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4086221" y="4367281"/>
            <a:ext cx="21717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 fu la battaglia di Guadalcanal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6778621" y="437550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chiacciante vittoria americana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1" name="Connettore 2 40"/>
          <p:cNvCxnSpPr>
            <a:stCxn id="35" idx="0"/>
            <a:endCxn id="36" idx="1"/>
          </p:cNvCxnSpPr>
          <p:nvPr/>
        </p:nvCxnSpPr>
        <p:spPr>
          <a:xfrm>
            <a:off x="3505201" y="4563410"/>
            <a:ext cx="5810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36" idx="3"/>
            <a:endCxn id="39" idx="1"/>
          </p:cNvCxnSpPr>
          <p:nvPr/>
        </p:nvCxnSpPr>
        <p:spPr>
          <a:xfrm>
            <a:off x="6257923" y="4563410"/>
            <a:ext cx="520698" cy="82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stCxn id="8" idx="1"/>
            <a:endCxn id="33" idx="0"/>
          </p:cNvCxnSpPr>
          <p:nvPr/>
        </p:nvCxnSpPr>
        <p:spPr>
          <a:xfrm flipH="1">
            <a:off x="916100" y="2283039"/>
            <a:ext cx="18200" cy="2751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5692770" y="5034536"/>
            <a:ext cx="21717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 fu la battaglia di </a:t>
            </a:r>
            <a:r>
              <a:rPr lang="it-IT" sz="1400" b="1" dirty="0" err="1" smtClean="0">
                <a:solidFill>
                  <a:schemeClr val="bg1"/>
                </a:solidFill>
                <a:latin typeface="Arial"/>
                <a:cs typeface="Arial"/>
              </a:rPr>
              <a:t>El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Alamein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53" name="Connettore 2 52"/>
          <p:cNvCxnSpPr>
            <a:stCxn id="33" idx="3"/>
            <a:endCxn id="34" idx="2"/>
          </p:cNvCxnSpPr>
          <p:nvPr/>
        </p:nvCxnSpPr>
        <p:spPr>
          <a:xfrm>
            <a:off x="1614601" y="5230665"/>
            <a:ext cx="4935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stCxn id="34" idx="0"/>
            <a:endCxn id="51" idx="1"/>
          </p:cNvCxnSpPr>
          <p:nvPr/>
        </p:nvCxnSpPr>
        <p:spPr>
          <a:xfrm>
            <a:off x="5172072" y="5230665"/>
            <a:ext cx="520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ttangolo 57"/>
          <p:cNvSpPr/>
          <p:nvPr/>
        </p:nvSpPr>
        <p:spPr>
          <a:xfrm>
            <a:off x="5322771" y="5860252"/>
            <a:ext cx="308970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ittoria inglese sugli italo-tedeschi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0" name="Connettore 2 59"/>
          <p:cNvCxnSpPr>
            <a:stCxn id="51" idx="2"/>
          </p:cNvCxnSpPr>
          <p:nvPr/>
        </p:nvCxnSpPr>
        <p:spPr>
          <a:xfrm>
            <a:off x="6778621" y="5426794"/>
            <a:ext cx="0" cy="4334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entagono 61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7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217599" y="1204981"/>
            <a:ext cx="23605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L’8 novembre 1942 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133721" y="12049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 americani sbarcarono in Marocco e Algeria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9" name="Connettore 2 8"/>
          <p:cNvCxnSpPr>
            <a:stCxn id="6" idx="0"/>
            <a:endCxn id="7" idx="1"/>
          </p:cNvCxnSpPr>
          <p:nvPr/>
        </p:nvCxnSpPr>
        <p:spPr>
          <a:xfrm>
            <a:off x="2578100" y="1401110"/>
            <a:ext cx="55562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5762620" y="1204981"/>
            <a:ext cx="324168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abbandonarono la Libia (gennaio ‘43) e la Tunisia (maggio ‘43)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onnettore 2 12"/>
          <p:cNvCxnSpPr>
            <a:stCxn id="7" idx="3"/>
            <a:endCxn id="11" idx="1"/>
          </p:cNvCxnSpPr>
          <p:nvPr/>
        </p:nvCxnSpPr>
        <p:spPr>
          <a:xfrm>
            <a:off x="5305423" y="1401110"/>
            <a:ext cx="4571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217599" y="1979681"/>
            <a:ext cx="16239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Dalla Tunisia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ounded Rectangle 14"/>
          <p:cNvSpPr/>
          <p:nvPr/>
        </p:nvSpPr>
        <p:spPr>
          <a:xfrm>
            <a:off x="2300399" y="1979681"/>
            <a:ext cx="17001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10 luglio 1943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378321" y="1979681"/>
            <a:ext cx="21717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li Alleati sbarcarono in Sicilia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378321" y="27543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regime fascista entrò in crisi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029321" y="35036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Mussolini fu arrestato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921000" y="3503681"/>
            <a:ext cx="254000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re nominò Pietro Badoglio capo del governo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18" idx="2"/>
            <a:endCxn id="20" idx="0"/>
          </p:cNvCxnSpPr>
          <p:nvPr/>
        </p:nvCxnSpPr>
        <p:spPr>
          <a:xfrm flipH="1">
            <a:off x="4191000" y="3146639"/>
            <a:ext cx="1273172" cy="357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8" idx="2"/>
            <a:endCxn id="19" idx="0"/>
          </p:cNvCxnSpPr>
          <p:nvPr/>
        </p:nvCxnSpPr>
        <p:spPr>
          <a:xfrm>
            <a:off x="5464172" y="3146639"/>
            <a:ext cx="1651000" cy="357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5" idx="3"/>
            <a:endCxn id="16" idx="2"/>
          </p:cNvCxnSpPr>
          <p:nvPr/>
        </p:nvCxnSpPr>
        <p:spPr>
          <a:xfrm>
            <a:off x="1841500" y="2175810"/>
            <a:ext cx="4588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6" idx="0"/>
            <a:endCxn id="17" idx="1"/>
          </p:cNvCxnSpPr>
          <p:nvPr/>
        </p:nvCxnSpPr>
        <p:spPr>
          <a:xfrm>
            <a:off x="4000500" y="2175810"/>
            <a:ext cx="37782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7" idx="2"/>
            <a:endCxn id="18" idx="0"/>
          </p:cNvCxnSpPr>
          <p:nvPr/>
        </p:nvCxnSpPr>
        <p:spPr>
          <a:xfrm>
            <a:off x="5464172" y="2371939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14"/>
          <p:cNvSpPr/>
          <p:nvPr/>
        </p:nvSpPr>
        <p:spPr>
          <a:xfrm>
            <a:off x="217599" y="4379981"/>
            <a:ext cx="23605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’8 settembre 1943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2924172" y="4379981"/>
            <a:ext cx="2540000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Badoglio firmò l’armistizio con gli Alleati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9" name="Connettore 2 38"/>
          <p:cNvCxnSpPr>
            <a:stCxn id="36" idx="0"/>
            <a:endCxn id="37" idx="1"/>
          </p:cNvCxnSpPr>
          <p:nvPr/>
        </p:nvCxnSpPr>
        <p:spPr>
          <a:xfrm>
            <a:off x="2578100" y="4576110"/>
            <a:ext cx="34607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20" idx="2"/>
            <a:endCxn id="37" idx="0"/>
          </p:cNvCxnSpPr>
          <p:nvPr/>
        </p:nvCxnSpPr>
        <p:spPr>
          <a:xfrm>
            <a:off x="4191000" y="3895939"/>
            <a:ext cx="3172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2924171" y="5154681"/>
            <a:ext cx="2536829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’Italia precipitò nel caos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406398" y="58912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soldati rimasero senza istruzioni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2924172" y="5891281"/>
            <a:ext cx="23812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re e Badoglio fuggirono a Brindisi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5616571" y="5891281"/>
            <a:ext cx="258445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occuparono l’Italia centro-settentrionale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9" name="Connettore 2 48"/>
          <p:cNvCxnSpPr>
            <a:stCxn id="37" idx="2"/>
          </p:cNvCxnSpPr>
          <p:nvPr/>
        </p:nvCxnSpPr>
        <p:spPr>
          <a:xfrm>
            <a:off x="4194172" y="4772239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>
            <a:stCxn id="44" idx="2"/>
          </p:cNvCxnSpPr>
          <p:nvPr/>
        </p:nvCxnSpPr>
        <p:spPr>
          <a:xfrm>
            <a:off x="4192586" y="5546939"/>
            <a:ext cx="1586" cy="34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stCxn id="44" idx="2"/>
            <a:endCxn id="45" idx="0"/>
          </p:cNvCxnSpPr>
          <p:nvPr/>
        </p:nvCxnSpPr>
        <p:spPr>
          <a:xfrm flipH="1">
            <a:off x="1492249" y="5546939"/>
            <a:ext cx="2700337" cy="34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>
            <a:stCxn id="44" idx="2"/>
            <a:endCxn id="47" idx="0"/>
          </p:cNvCxnSpPr>
          <p:nvPr/>
        </p:nvCxnSpPr>
        <p:spPr>
          <a:xfrm>
            <a:off x="4192586" y="5546939"/>
            <a:ext cx="2716211" cy="344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Pentagono 60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41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17599" y="1154181"/>
            <a:ext cx="16239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Hitler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338499" y="1154181"/>
            <a:ext cx="23097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onsiderava gli ebrei un nemico da estirpare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9" name="Connettore 2 8"/>
          <p:cNvCxnSpPr>
            <a:stCxn id="6" idx="3"/>
            <a:endCxn id="7" idx="1"/>
          </p:cNvCxnSpPr>
          <p:nvPr/>
        </p:nvCxnSpPr>
        <p:spPr>
          <a:xfrm>
            <a:off x="1841500" y="1350310"/>
            <a:ext cx="4969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681399" y="1954281"/>
            <a:ext cx="16239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 tre fasi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Rounded Rectangle 14"/>
          <p:cNvSpPr/>
          <p:nvPr/>
        </p:nvSpPr>
        <p:spPr>
          <a:xfrm>
            <a:off x="3773599" y="2500381"/>
            <a:ext cx="1433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1933-1939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627799" y="2500381"/>
            <a:ext cx="3173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iscriminazione dei cittadini tedeschi di origine ebraica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73599" y="3045039"/>
            <a:ext cx="1433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 1939 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627799" y="3045039"/>
            <a:ext cx="3173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eclusione degli ebrei nei ghetti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ounded Rectangle 14"/>
          <p:cNvSpPr/>
          <p:nvPr/>
        </p:nvSpPr>
        <p:spPr>
          <a:xfrm>
            <a:off x="3773599" y="3589697"/>
            <a:ext cx="14334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 1941 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627799" y="3589697"/>
            <a:ext cx="317330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nizio della «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soluzione finale»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627799" y="4365838"/>
            <a:ext cx="3173301" cy="62526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deportazione nei campi di concentramento e sterminio e uccisione nelle camere a gas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1" name="Connettore 2 20"/>
          <p:cNvCxnSpPr>
            <a:stCxn id="7" idx="2"/>
            <a:endCxn id="11" idx="0"/>
          </p:cNvCxnSpPr>
          <p:nvPr/>
        </p:nvCxnSpPr>
        <p:spPr>
          <a:xfrm>
            <a:off x="3493350" y="1546439"/>
            <a:ext cx="0" cy="407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3" idx="0"/>
            <a:endCxn id="14" idx="1"/>
          </p:cNvCxnSpPr>
          <p:nvPr/>
        </p:nvCxnSpPr>
        <p:spPr>
          <a:xfrm>
            <a:off x="5207000" y="2696510"/>
            <a:ext cx="420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5" idx="0"/>
            <a:endCxn id="16" idx="1"/>
          </p:cNvCxnSpPr>
          <p:nvPr/>
        </p:nvCxnSpPr>
        <p:spPr>
          <a:xfrm>
            <a:off x="5207000" y="3241168"/>
            <a:ext cx="420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stCxn id="17" idx="0"/>
            <a:endCxn id="18" idx="1"/>
          </p:cNvCxnSpPr>
          <p:nvPr/>
        </p:nvCxnSpPr>
        <p:spPr>
          <a:xfrm>
            <a:off x="5207000" y="3785826"/>
            <a:ext cx="420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8" idx="2"/>
            <a:endCxn id="19" idx="0"/>
          </p:cNvCxnSpPr>
          <p:nvPr/>
        </p:nvCxnSpPr>
        <p:spPr>
          <a:xfrm>
            <a:off x="7214450" y="3981955"/>
            <a:ext cx="0" cy="3838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>
            <a:stCxn id="11" idx="2"/>
          </p:cNvCxnSpPr>
          <p:nvPr/>
        </p:nvCxnSpPr>
        <p:spPr>
          <a:xfrm>
            <a:off x="3493350" y="2346539"/>
            <a:ext cx="0" cy="14392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endCxn id="13" idx="2"/>
          </p:cNvCxnSpPr>
          <p:nvPr/>
        </p:nvCxnSpPr>
        <p:spPr>
          <a:xfrm>
            <a:off x="3493350" y="2696510"/>
            <a:ext cx="2802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endCxn id="17" idx="2"/>
          </p:cNvCxnSpPr>
          <p:nvPr/>
        </p:nvCxnSpPr>
        <p:spPr>
          <a:xfrm>
            <a:off x="3493350" y="3785826"/>
            <a:ext cx="2802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endCxn id="15" idx="2"/>
          </p:cNvCxnSpPr>
          <p:nvPr/>
        </p:nvCxnSpPr>
        <p:spPr>
          <a:xfrm>
            <a:off x="3493350" y="3241168"/>
            <a:ext cx="2802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ttangolo 49"/>
          <p:cNvSpPr/>
          <p:nvPr/>
        </p:nvSpPr>
        <p:spPr>
          <a:xfrm>
            <a:off x="6059599" y="5383281"/>
            <a:ext cx="230970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niziò l’olocausto o </a:t>
            </a:r>
            <a:r>
              <a:rPr lang="it-IT" sz="1400" b="1" i="1" dirty="0" smtClean="0">
                <a:solidFill>
                  <a:srgbClr val="FFFFFF"/>
                </a:solidFill>
                <a:latin typeface="Arial"/>
                <a:cs typeface="Arial"/>
              </a:rPr>
              <a:t>Shoah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2681399" y="4404698"/>
            <a:ext cx="2322401" cy="97858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urono deportati anche zingari, omosessuali, soldati nemici e malati di mente</a:t>
            </a:r>
          </a:p>
        </p:txBody>
      </p:sp>
      <p:cxnSp>
        <p:nvCxnSpPr>
          <p:cNvPr id="53" name="Connettore 2 52"/>
          <p:cNvCxnSpPr>
            <a:stCxn id="19" idx="1"/>
          </p:cNvCxnSpPr>
          <p:nvPr/>
        </p:nvCxnSpPr>
        <p:spPr>
          <a:xfrm flipH="1" flipV="1">
            <a:off x="5003800" y="4673600"/>
            <a:ext cx="623999" cy="48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stCxn id="19" idx="2"/>
          </p:cNvCxnSpPr>
          <p:nvPr/>
        </p:nvCxnSpPr>
        <p:spPr>
          <a:xfrm>
            <a:off x="7214450" y="4991099"/>
            <a:ext cx="0" cy="3921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entagono 57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99" y="3589697"/>
            <a:ext cx="18415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46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5422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1943-1945. LA LIBERAZIONE DELL’EUROPA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9" y="1717135"/>
            <a:ext cx="20430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5 e il 6 giugno 1944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57498" y="1717135"/>
            <a:ext cx="2159002" cy="626454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niziò l’«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operazione </a:t>
            </a:r>
            <a:r>
              <a:rPr lang="it-IT" sz="1400" b="1" dirty="0" err="1">
                <a:solidFill>
                  <a:schemeClr val="bg1"/>
                </a:solidFill>
                <a:latin typeface="Arial"/>
                <a:cs typeface="Arial"/>
              </a:rPr>
              <a:t>Overlord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»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740397" y="1717135"/>
            <a:ext cx="2373699" cy="626454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li Alleati sbarcarono in Normandia 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(«D-</a:t>
            </a:r>
            <a:r>
              <a:rPr lang="it-IT" sz="1400" b="1" dirty="0" err="1">
                <a:solidFill>
                  <a:schemeClr val="bg1"/>
                </a:solidFill>
                <a:latin typeface="Arial"/>
                <a:cs typeface="Arial"/>
              </a:rPr>
              <a:t>day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»)</a:t>
            </a:r>
          </a:p>
        </p:txBody>
      </p:sp>
      <p:cxnSp>
        <p:nvCxnSpPr>
          <p:cNvPr id="12" name="Connettore 2 11"/>
          <p:cNvCxnSpPr>
            <a:stCxn id="8" idx="0"/>
            <a:endCxn id="9" idx="1"/>
          </p:cNvCxnSpPr>
          <p:nvPr/>
        </p:nvCxnSpPr>
        <p:spPr>
          <a:xfrm>
            <a:off x="2260600" y="2030362"/>
            <a:ext cx="596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  <a:endCxn id="10" idx="1"/>
          </p:cNvCxnSpPr>
          <p:nvPr/>
        </p:nvCxnSpPr>
        <p:spPr>
          <a:xfrm>
            <a:off x="5016500" y="2030362"/>
            <a:ext cx="7238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4"/>
          <p:cNvSpPr/>
          <p:nvPr/>
        </p:nvSpPr>
        <p:spPr>
          <a:xfrm>
            <a:off x="217599" y="28051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18 agosto 1944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857498" y="2805181"/>
            <a:ext cx="2159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Parigi fu liberata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9" idx="2"/>
            <a:endCxn id="18" idx="0"/>
          </p:cNvCxnSpPr>
          <p:nvPr/>
        </p:nvCxnSpPr>
        <p:spPr>
          <a:xfrm>
            <a:off x="3936999" y="2343589"/>
            <a:ext cx="0" cy="4615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7" idx="0"/>
            <a:endCxn id="18" idx="1"/>
          </p:cNvCxnSpPr>
          <p:nvPr/>
        </p:nvCxnSpPr>
        <p:spPr>
          <a:xfrm>
            <a:off x="2260600" y="3001310"/>
            <a:ext cx="596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14"/>
          <p:cNvSpPr/>
          <p:nvPr/>
        </p:nvSpPr>
        <p:spPr>
          <a:xfrm>
            <a:off x="217599" y="36687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All’inizio del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2857498" y="3668781"/>
            <a:ext cx="3378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sovietici liberarono Polonia, Ungheria, Cecoslovacchia e Austria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8" name="Connettore 2 27"/>
          <p:cNvCxnSpPr>
            <a:stCxn id="25" idx="0"/>
            <a:endCxn id="26" idx="1"/>
          </p:cNvCxnSpPr>
          <p:nvPr/>
        </p:nvCxnSpPr>
        <p:spPr>
          <a:xfrm>
            <a:off x="2260600" y="3864910"/>
            <a:ext cx="596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14"/>
          <p:cNvSpPr/>
          <p:nvPr/>
        </p:nvSpPr>
        <p:spPr>
          <a:xfrm>
            <a:off x="217599" y="45704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7 marzo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2857498" y="4570481"/>
            <a:ext cx="2159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 americani entrarono in territorio tedesco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3" name="Connettore 2 32"/>
          <p:cNvCxnSpPr>
            <a:stCxn id="30" idx="0"/>
            <a:endCxn id="31" idx="1"/>
          </p:cNvCxnSpPr>
          <p:nvPr/>
        </p:nvCxnSpPr>
        <p:spPr>
          <a:xfrm>
            <a:off x="2260600" y="4766610"/>
            <a:ext cx="596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14"/>
          <p:cNvSpPr/>
          <p:nvPr/>
        </p:nvSpPr>
        <p:spPr>
          <a:xfrm>
            <a:off x="217599" y="53705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 maggio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2857498" y="5380320"/>
            <a:ext cx="2159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russi entrarono a Berlino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5740398" y="5380320"/>
            <a:ext cx="2159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Hitler si uccise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9" name="Connettore 2 38"/>
          <p:cNvCxnSpPr>
            <a:stCxn id="35" idx="0"/>
            <a:endCxn id="36" idx="1"/>
          </p:cNvCxnSpPr>
          <p:nvPr/>
        </p:nvCxnSpPr>
        <p:spPr>
          <a:xfrm>
            <a:off x="2260600" y="5566710"/>
            <a:ext cx="596898" cy="97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36" idx="3"/>
            <a:endCxn id="37" idx="1"/>
          </p:cNvCxnSpPr>
          <p:nvPr/>
        </p:nvCxnSpPr>
        <p:spPr>
          <a:xfrm>
            <a:off x="5016500" y="5576449"/>
            <a:ext cx="723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14"/>
          <p:cNvSpPr/>
          <p:nvPr/>
        </p:nvSpPr>
        <p:spPr>
          <a:xfrm>
            <a:off x="217599" y="61198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7 maggio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2857498" y="6119881"/>
            <a:ext cx="2159002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a Germania si arrese senza condizioni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740398" y="6119881"/>
            <a:ext cx="2159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guerra in Europa era finita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2 47"/>
          <p:cNvCxnSpPr>
            <a:stCxn id="44" idx="0"/>
            <a:endCxn id="45" idx="1"/>
          </p:cNvCxnSpPr>
          <p:nvPr/>
        </p:nvCxnSpPr>
        <p:spPr>
          <a:xfrm>
            <a:off x="2260600" y="6316010"/>
            <a:ext cx="596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45" idx="3"/>
            <a:endCxn id="46" idx="1"/>
          </p:cNvCxnSpPr>
          <p:nvPr/>
        </p:nvCxnSpPr>
        <p:spPr>
          <a:xfrm>
            <a:off x="5016500" y="6316010"/>
            <a:ext cx="723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Pentagono 52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2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o 1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598" y="1039881"/>
            <a:ext cx="1435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 Italia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28598" y="1801881"/>
            <a:ext cx="2159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liberarono Mussolini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57498" y="1801881"/>
            <a:ext cx="1866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crearono un nuovo governo fascista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8" idx="2"/>
          </p:cNvCxnSpPr>
          <p:nvPr/>
        </p:nvCxnSpPr>
        <p:spPr>
          <a:xfrm flipH="1">
            <a:off x="939800" y="1432139"/>
            <a:ext cx="6349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  <a:endCxn id="10" idx="1"/>
          </p:cNvCxnSpPr>
          <p:nvPr/>
        </p:nvCxnSpPr>
        <p:spPr>
          <a:xfrm>
            <a:off x="2387600" y="1998010"/>
            <a:ext cx="469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4"/>
          <p:cNvSpPr/>
          <p:nvPr/>
        </p:nvSpPr>
        <p:spPr>
          <a:xfrm>
            <a:off x="228598" y="2500381"/>
            <a:ext cx="2144603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23 settembre 1943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857498" y="2500381"/>
            <a:ext cx="1866902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acque la Repubblica di Salò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21" name="Connettore 2 20"/>
          <p:cNvCxnSpPr>
            <a:stCxn id="18" idx="0"/>
            <a:endCxn id="19" idx="1"/>
          </p:cNvCxnSpPr>
          <p:nvPr/>
        </p:nvCxnSpPr>
        <p:spPr>
          <a:xfrm>
            <a:off x="2373201" y="2696510"/>
            <a:ext cx="4842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10" idx="2"/>
            <a:endCxn id="19" idx="0"/>
          </p:cNvCxnSpPr>
          <p:nvPr/>
        </p:nvCxnSpPr>
        <p:spPr>
          <a:xfrm>
            <a:off x="3790949" y="2194139"/>
            <a:ext cx="0" cy="3062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14"/>
          <p:cNvSpPr/>
          <p:nvPr/>
        </p:nvSpPr>
        <p:spPr>
          <a:xfrm>
            <a:off x="228598" y="3313181"/>
            <a:ext cx="24892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aprile e giugno 1944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238498" y="3313181"/>
            <a:ext cx="1866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edette 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inea Gustav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5283198" y="2500381"/>
            <a:ext cx="1866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Stato fantoccio nelle mani dei nazisti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0" name="Connettore 2 29"/>
          <p:cNvCxnSpPr>
            <a:stCxn id="19" idx="3"/>
            <a:endCxn id="28" idx="1"/>
          </p:cNvCxnSpPr>
          <p:nvPr/>
        </p:nvCxnSpPr>
        <p:spPr>
          <a:xfrm>
            <a:off x="4724400" y="2696510"/>
            <a:ext cx="5587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26" idx="0"/>
            <a:endCxn id="27" idx="1"/>
          </p:cNvCxnSpPr>
          <p:nvPr/>
        </p:nvCxnSpPr>
        <p:spPr>
          <a:xfrm>
            <a:off x="2717800" y="3509310"/>
            <a:ext cx="520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651498" y="3313181"/>
            <a:ext cx="2463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si assestarono lungo la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inea Gotica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7" name="Connettore 2 36"/>
          <p:cNvCxnSpPr>
            <a:stCxn id="27" idx="3"/>
            <a:endCxn id="35" idx="1"/>
          </p:cNvCxnSpPr>
          <p:nvPr/>
        </p:nvCxnSpPr>
        <p:spPr>
          <a:xfrm>
            <a:off x="5105400" y="3509310"/>
            <a:ext cx="5460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14"/>
          <p:cNvSpPr/>
          <p:nvPr/>
        </p:nvSpPr>
        <p:spPr>
          <a:xfrm>
            <a:off x="228598" y="4075181"/>
            <a:ext cx="24892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4 giugno 1944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3238498" y="4075181"/>
            <a:ext cx="1866902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li Alleati liberarono Roma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5651498" y="4075181"/>
            <a:ext cx="2463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Ivanoe Bonomi formò un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governo di unità nazionale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3" name="Connettore 2 42"/>
          <p:cNvCxnSpPr>
            <a:stCxn id="39" idx="0"/>
            <a:endCxn id="40" idx="1"/>
          </p:cNvCxnSpPr>
          <p:nvPr/>
        </p:nvCxnSpPr>
        <p:spPr>
          <a:xfrm>
            <a:off x="2717800" y="4271310"/>
            <a:ext cx="520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40" idx="3"/>
            <a:endCxn id="41" idx="1"/>
          </p:cNvCxnSpPr>
          <p:nvPr/>
        </p:nvCxnSpPr>
        <p:spPr>
          <a:xfrm>
            <a:off x="5105400" y="4271310"/>
            <a:ext cx="5460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5651498" y="4824480"/>
            <a:ext cx="2463802" cy="6238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ormato da comunisti, socialisti, democristiani, liberali 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0" name="Connettore 2 49"/>
          <p:cNvCxnSpPr>
            <a:stCxn id="41" idx="2"/>
            <a:endCxn id="48" idx="0"/>
          </p:cNvCxnSpPr>
          <p:nvPr/>
        </p:nvCxnSpPr>
        <p:spPr>
          <a:xfrm>
            <a:off x="6883399" y="4467439"/>
            <a:ext cx="0" cy="3570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14"/>
          <p:cNvSpPr/>
          <p:nvPr/>
        </p:nvSpPr>
        <p:spPr>
          <a:xfrm>
            <a:off x="228598" y="5911076"/>
            <a:ext cx="24892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5 aprile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3238498" y="5911076"/>
            <a:ext cx="2413000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li Alleati sfondarono la linea Gotica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6216648" y="5911076"/>
            <a:ext cx="257175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ilagarono nella pianura Padana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6" name="Connettore 2 55"/>
          <p:cNvCxnSpPr>
            <a:stCxn id="52" idx="0"/>
            <a:endCxn id="53" idx="1"/>
          </p:cNvCxnSpPr>
          <p:nvPr/>
        </p:nvCxnSpPr>
        <p:spPr>
          <a:xfrm>
            <a:off x="2717800" y="6107205"/>
            <a:ext cx="520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>
            <a:stCxn id="53" idx="3"/>
            <a:endCxn id="54" idx="1"/>
          </p:cNvCxnSpPr>
          <p:nvPr/>
        </p:nvCxnSpPr>
        <p:spPr>
          <a:xfrm>
            <a:off x="5651498" y="6107205"/>
            <a:ext cx="56515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55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o 1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114298" y="1154181"/>
            <a:ext cx="2120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 fine aprile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57498" y="1154181"/>
            <a:ext cx="2247902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’Italia settentrionale fu liberata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114298" y="1852681"/>
            <a:ext cx="2120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28 aprile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57498" y="1852681"/>
            <a:ext cx="2247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Mussolini fu fucilato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7" idx="0"/>
            <a:endCxn id="8" idx="1"/>
          </p:cNvCxnSpPr>
          <p:nvPr/>
        </p:nvCxnSpPr>
        <p:spPr>
          <a:xfrm>
            <a:off x="2235200" y="1350310"/>
            <a:ext cx="622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0"/>
            <a:endCxn id="10" idx="1"/>
          </p:cNvCxnSpPr>
          <p:nvPr/>
        </p:nvCxnSpPr>
        <p:spPr>
          <a:xfrm>
            <a:off x="2235200" y="2048810"/>
            <a:ext cx="622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8" idx="2"/>
            <a:endCxn id="10" idx="0"/>
          </p:cNvCxnSpPr>
          <p:nvPr/>
        </p:nvCxnSpPr>
        <p:spPr>
          <a:xfrm>
            <a:off x="3981449" y="1546439"/>
            <a:ext cx="0" cy="3062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930" y="2872769"/>
            <a:ext cx="3372321" cy="3172268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8398" y="2872769"/>
            <a:ext cx="2534004" cy="5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0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30198" y="1296987"/>
            <a:ext cx="22479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Nei territori occupati dai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azisti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572770" y="1211774"/>
            <a:ext cx="151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accent2"/>
                </a:solidFill>
                <a:latin typeface="Arial"/>
                <a:cs typeface="Arial"/>
              </a:rPr>
              <a:t>c</a:t>
            </a:r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i furono due possibilità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705349" y="888923"/>
            <a:ext cx="1644651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collaborazionismo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705349" y="1656552"/>
            <a:ext cx="164465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esistenza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endCxn id="9" idx="1"/>
          </p:cNvCxnSpPr>
          <p:nvPr/>
        </p:nvCxnSpPr>
        <p:spPr>
          <a:xfrm>
            <a:off x="3670300" y="1435100"/>
            <a:ext cx="1035049" cy="4175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endCxn id="8" idx="1"/>
          </p:cNvCxnSpPr>
          <p:nvPr/>
        </p:nvCxnSpPr>
        <p:spPr>
          <a:xfrm flipV="1">
            <a:off x="3670300" y="1085052"/>
            <a:ext cx="1035049" cy="350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3924300" y="2487681"/>
            <a:ext cx="15938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armata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841998" y="2487681"/>
            <a:ext cx="1562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disarmata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9" idx="2"/>
            <a:endCxn id="17" idx="0"/>
          </p:cNvCxnSpPr>
          <p:nvPr/>
        </p:nvCxnSpPr>
        <p:spPr>
          <a:xfrm flipH="1">
            <a:off x="4721225" y="2048810"/>
            <a:ext cx="806450" cy="4388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9" idx="2"/>
            <a:endCxn id="18" idx="0"/>
          </p:cNvCxnSpPr>
          <p:nvPr/>
        </p:nvCxnSpPr>
        <p:spPr>
          <a:xfrm>
            <a:off x="5527675" y="2048810"/>
            <a:ext cx="1095374" cy="4388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5527675" y="3300480"/>
            <a:ext cx="2247902" cy="8397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asata su scioperi, proteste, rifiuto di combattere con i nazisti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7" name="Connettore 2 26"/>
          <p:cNvCxnSpPr>
            <a:stCxn id="18" idx="2"/>
            <a:endCxn id="25" idx="0"/>
          </p:cNvCxnSpPr>
          <p:nvPr/>
        </p:nvCxnSpPr>
        <p:spPr>
          <a:xfrm>
            <a:off x="6623049" y="2879939"/>
            <a:ext cx="28577" cy="4205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6756398" y="1413771"/>
            <a:ext cx="2247902" cy="8778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 Italia settentrionale, Francia, Polonia, Grecia, Jugoslavia, Russia occupata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3" name="Connettore 2 42"/>
          <p:cNvCxnSpPr>
            <a:stCxn id="9" idx="3"/>
            <a:endCxn id="41" idx="1"/>
          </p:cNvCxnSpPr>
          <p:nvPr/>
        </p:nvCxnSpPr>
        <p:spPr>
          <a:xfrm>
            <a:off x="6350000" y="1852681"/>
            <a:ext cx="4063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330198" y="4608581"/>
            <a:ext cx="15938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 Italia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2572770" y="4608581"/>
            <a:ext cx="285013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resistenza si sviluppò soprattutto al Nord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2 47"/>
          <p:cNvCxnSpPr>
            <a:stCxn id="45" idx="3"/>
            <a:endCxn id="46" idx="1"/>
          </p:cNvCxnSpPr>
          <p:nvPr/>
        </p:nvCxnSpPr>
        <p:spPr>
          <a:xfrm>
            <a:off x="1924048" y="4804710"/>
            <a:ext cx="64872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14"/>
          <p:cNvSpPr/>
          <p:nvPr/>
        </p:nvSpPr>
        <p:spPr>
          <a:xfrm>
            <a:off x="5981698" y="4608581"/>
            <a:ext cx="23876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ubito dopo l’armistizio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52" name="Connettore 2 51"/>
          <p:cNvCxnSpPr>
            <a:stCxn id="46" idx="3"/>
            <a:endCxn id="50" idx="2"/>
          </p:cNvCxnSpPr>
          <p:nvPr/>
        </p:nvCxnSpPr>
        <p:spPr>
          <a:xfrm>
            <a:off x="5422900" y="4804710"/>
            <a:ext cx="5587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14"/>
          <p:cNvSpPr/>
          <p:nvPr/>
        </p:nvSpPr>
        <p:spPr>
          <a:xfrm>
            <a:off x="330198" y="5497581"/>
            <a:ext cx="21209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9 settembre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940049" y="5497581"/>
            <a:ext cx="248285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 formò il Comitato di liberazione nazionale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57" name="Connettore 2 56"/>
          <p:cNvCxnSpPr>
            <a:stCxn id="54" idx="0"/>
            <a:endCxn id="55" idx="1"/>
          </p:cNvCxnSpPr>
          <p:nvPr/>
        </p:nvCxnSpPr>
        <p:spPr>
          <a:xfrm>
            <a:off x="2451100" y="5693710"/>
            <a:ext cx="4889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5861047" y="5497581"/>
            <a:ext cx="285013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ormato dai partiti antifascisti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1" name="Connettore 2 60"/>
          <p:cNvCxnSpPr>
            <a:stCxn id="55" idx="3"/>
            <a:endCxn id="59" idx="1"/>
          </p:cNvCxnSpPr>
          <p:nvPr/>
        </p:nvCxnSpPr>
        <p:spPr>
          <a:xfrm>
            <a:off x="5422900" y="5693710"/>
            <a:ext cx="43814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entagono 62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9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41298" y="1560581"/>
            <a:ext cx="159385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La resistenza italiana fu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60598" y="976381"/>
            <a:ext cx="195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uerra 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contro il nazismo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60598" y="1560581"/>
            <a:ext cx="195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uerra civile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610098" y="1560581"/>
            <a:ext cx="20193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taliani fascisti contro italiani antifascisti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260598" y="2132081"/>
            <a:ext cx="195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uerra sociale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610098" y="2132081"/>
            <a:ext cx="2540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egata al desiderio di una rivoluzione proletaria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onnettore 2 12"/>
          <p:cNvCxnSpPr>
            <a:stCxn id="6" idx="3"/>
            <a:endCxn id="7" idx="1"/>
          </p:cNvCxnSpPr>
          <p:nvPr/>
        </p:nvCxnSpPr>
        <p:spPr>
          <a:xfrm flipV="1">
            <a:off x="1835148" y="1172510"/>
            <a:ext cx="425450" cy="584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6" idx="3"/>
            <a:endCxn id="8" idx="1"/>
          </p:cNvCxnSpPr>
          <p:nvPr/>
        </p:nvCxnSpPr>
        <p:spPr>
          <a:xfrm>
            <a:off x="1835148" y="1756710"/>
            <a:ext cx="42545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8" idx="3"/>
            <a:endCxn id="9" idx="1"/>
          </p:cNvCxnSpPr>
          <p:nvPr/>
        </p:nvCxnSpPr>
        <p:spPr>
          <a:xfrm>
            <a:off x="4216400" y="1756710"/>
            <a:ext cx="393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6" idx="3"/>
            <a:endCxn id="10" idx="1"/>
          </p:cNvCxnSpPr>
          <p:nvPr/>
        </p:nvCxnSpPr>
        <p:spPr>
          <a:xfrm>
            <a:off x="1835148" y="1756710"/>
            <a:ext cx="425450" cy="571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10" idx="3"/>
            <a:endCxn id="11" idx="1"/>
          </p:cNvCxnSpPr>
          <p:nvPr/>
        </p:nvCxnSpPr>
        <p:spPr>
          <a:xfrm>
            <a:off x="4216400" y="2328210"/>
            <a:ext cx="393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14"/>
          <p:cNvSpPr/>
          <p:nvPr/>
        </p:nvSpPr>
        <p:spPr>
          <a:xfrm>
            <a:off x="177796" y="2898354"/>
            <a:ext cx="2120902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25 e il 26 aprile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844796" y="2898354"/>
            <a:ext cx="2171702" cy="6264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 un’insurrezione nazionale di tutte le organizzazioni partigiane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448296" y="3015452"/>
            <a:ext cx="195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nazisti si arresero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1" name="Connettore 2 30"/>
          <p:cNvCxnSpPr>
            <a:stCxn id="27" idx="0"/>
            <a:endCxn id="28" idx="1"/>
          </p:cNvCxnSpPr>
          <p:nvPr/>
        </p:nvCxnSpPr>
        <p:spPr>
          <a:xfrm>
            <a:off x="2298698" y="3211581"/>
            <a:ext cx="5460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8" idx="3"/>
            <a:endCxn id="29" idx="1"/>
          </p:cNvCxnSpPr>
          <p:nvPr/>
        </p:nvCxnSpPr>
        <p:spPr>
          <a:xfrm>
            <a:off x="5016498" y="3211581"/>
            <a:ext cx="4317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Pentagono 36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796" y="3689863"/>
            <a:ext cx="4704572" cy="308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00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34949" y="1110452"/>
            <a:ext cx="164465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Nel Pacifico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349498" y="1110452"/>
            <a:ext cx="195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guerra non era ancora finita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9" name="Connettore 2 8"/>
          <p:cNvCxnSpPr>
            <a:stCxn id="6" idx="3"/>
            <a:endCxn id="7" idx="1"/>
          </p:cNvCxnSpPr>
          <p:nvPr/>
        </p:nvCxnSpPr>
        <p:spPr>
          <a:xfrm>
            <a:off x="1879600" y="1306581"/>
            <a:ext cx="469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349498" y="1859752"/>
            <a:ext cx="1955802" cy="55324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fiaccare la resistenza del Giappone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7" idx="2"/>
            <a:endCxn id="10" idx="0"/>
          </p:cNvCxnSpPr>
          <p:nvPr/>
        </p:nvCxnSpPr>
        <p:spPr>
          <a:xfrm>
            <a:off x="3327399" y="1502710"/>
            <a:ext cx="0" cy="357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2349498" y="2837652"/>
            <a:ext cx="1955802" cy="70564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li americani sganciarono due bombe atomiche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6" name="Connettore 2 15"/>
          <p:cNvCxnSpPr>
            <a:stCxn id="10" idx="2"/>
            <a:endCxn id="14" idx="0"/>
          </p:cNvCxnSpPr>
          <p:nvPr/>
        </p:nvCxnSpPr>
        <p:spPr>
          <a:xfrm>
            <a:off x="3327399" y="2413000"/>
            <a:ext cx="0" cy="4246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4"/>
          <p:cNvSpPr/>
          <p:nvPr/>
        </p:nvSpPr>
        <p:spPr>
          <a:xfrm>
            <a:off x="4889498" y="2641523"/>
            <a:ext cx="15621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6 agosto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940549" y="2641523"/>
            <a:ext cx="164465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u Hiroshima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Rounded Rectangle 14"/>
          <p:cNvSpPr/>
          <p:nvPr/>
        </p:nvSpPr>
        <p:spPr>
          <a:xfrm>
            <a:off x="4889498" y="3347171"/>
            <a:ext cx="1562102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</a:t>
            </a: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9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agosto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940549" y="3347171"/>
            <a:ext cx="1644651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u Nagasaki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3" name="Connettore 2 22"/>
          <p:cNvCxnSpPr>
            <a:stCxn id="14" idx="3"/>
            <a:endCxn id="20" idx="2"/>
          </p:cNvCxnSpPr>
          <p:nvPr/>
        </p:nvCxnSpPr>
        <p:spPr>
          <a:xfrm>
            <a:off x="4305300" y="3190476"/>
            <a:ext cx="584198" cy="3528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14" idx="3"/>
            <a:endCxn id="18" idx="2"/>
          </p:cNvCxnSpPr>
          <p:nvPr/>
        </p:nvCxnSpPr>
        <p:spPr>
          <a:xfrm flipV="1">
            <a:off x="4305300" y="2837652"/>
            <a:ext cx="584198" cy="3528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8" idx="0"/>
            <a:endCxn id="19" idx="1"/>
          </p:cNvCxnSpPr>
          <p:nvPr/>
        </p:nvCxnSpPr>
        <p:spPr>
          <a:xfrm>
            <a:off x="6451600" y="2837652"/>
            <a:ext cx="4889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20" idx="0"/>
            <a:endCxn id="21" idx="1"/>
          </p:cNvCxnSpPr>
          <p:nvPr/>
        </p:nvCxnSpPr>
        <p:spPr>
          <a:xfrm>
            <a:off x="6451600" y="3543300"/>
            <a:ext cx="4889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2349498" y="4069552"/>
            <a:ext cx="1955802" cy="93424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orirono 90 000 persone in pochi minuti e altre migliaia nei mesi successivi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4889498" y="4340547"/>
            <a:ext cx="195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le scorie radioattive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7" name="Connettore 2 36"/>
          <p:cNvCxnSpPr>
            <a:stCxn id="14" idx="2"/>
            <a:endCxn id="34" idx="0"/>
          </p:cNvCxnSpPr>
          <p:nvPr/>
        </p:nvCxnSpPr>
        <p:spPr>
          <a:xfrm>
            <a:off x="3327399" y="3543300"/>
            <a:ext cx="0" cy="5262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34" idx="3"/>
            <a:endCxn id="35" idx="1"/>
          </p:cNvCxnSpPr>
          <p:nvPr/>
        </p:nvCxnSpPr>
        <p:spPr>
          <a:xfrm>
            <a:off x="4305300" y="4536676"/>
            <a:ext cx="5841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14"/>
          <p:cNvSpPr/>
          <p:nvPr/>
        </p:nvSpPr>
        <p:spPr>
          <a:xfrm>
            <a:off x="234949" y="5448223"/>
            <a:ext cx="1562102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</a:t>
            </a: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settembre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2349498" y="5448223"/>
            <a:ext cx="1955802" cy="626454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Giappone si arrese senza condizioni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4889498" y="5549834"/>
            <a:ext cx="195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guerra era davvero finita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7" name="Connettore 2 46"/>
          <p:cNvCxnSpPr>
            <a:stCxn id="34" idx="2"/>
            <a:endCxn id="44" idx="0"/>
          </p:cNvCxnSpPr>
          <p:nvPr/>
        </p:nvCxnSpPr>
        <p:spPr>
          <a:xfrm>
            <a:off x="3327399" y="5003800"/>
            <a:ext cx="0" cy="4444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43" idx="0"/>
            <a:endCxn id="44" idx="1"/>
          </p:cNvCxnSpPr>
          <p:nvPr/>
        </p:nvCxnSpPr>
        <p:spPr>
          <a:xfrm>
            <a:off x="1797051" y="5761450"/>
            <a:ext cx="55244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>
            <a:stCxn id="44" idx="3"/>
          </p:cNvCxnSpPr>
          <p:nvPr/>
        </p:nvCxnSpPr>
        <p:spPr>
          <a:xfrm>
            <a:off x="4305300" y="5761450"/>
            <a:ext cx="584198" cy="154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entagono 57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14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50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1939-1940, LO SCOPPIO DELLA GUERRA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9" y="17764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1° settembre 1939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32098" y="1776481"/>
            <a:ext cx="32258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 tedeschi invasero la Polonia senza dichiarazione di guerra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769098" y="1776481"/>
            <a:ext cx="21463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niziò la Seconda guerra mondiale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8" idx="0"/>
            <a:endCxn id="9" idx="1"/>
          </p:cNvCxnSpPr>
          <p:nvPr/>
        </p:nvCxnSpPr>
        <p:spPr>
          <a:xfrm>
            <a:off x="2260600" y="1972610"/>
            <a:ext cx="571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  <a:endCxn id="10" idx="1"/>
          </p:cNvCxnSpPr>
          <p:nvPr/>
        </p:nvCxnSpPr>
        <p:spPr>
          <a:xfrm>
            <a:off x="6057900" y="1972610"/>
            <a:ext cx="7111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927096" y="2617056"/>
            <a:ext cx="32258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Francia e Gran Bretagna dichiararono guerra alla Germania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819650" y="2617056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Stati Uniti e Giappone si dichiararono neutrali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9" idx="2"/>
            <a:endCxn id="18" idx="0"/>
          </p:cNvCxnSpPr>
          <p:nvPr/>
        </p:nvCxnSpPr>
        <p:spPr>
          <a:xfrm>
            <a:off x="4444999" y="2168739"/>
            <a:ext cx="1612901" cy="4483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9" idx="2"/>
            <a:endCxn id="17" idx="0"/>
          </p:cNvCxnSpPr>
          <p:nvPr/>
        </p:nvCxnSpPr>
        <p:spPr>
          <a:xfrm flipH="1">
            <a:off x="2539997" y="2168739"/>
            <a:ext cx="1905002" cy="4483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14"/>
          <p:cNvSpPr/>
          <p:nvPr/>
        </p:nvSpPr>
        <p:spPr>
          <a:xfrm>
            <a:off x="217599" y="33766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17 settembre 1939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2832098" y="3376681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russi occuparono la parte orientale della Polonia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5810250" y="3376681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econdo il patto Molotov-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Ribbentrop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9" name="Connettore 2 28"/>
          <p:cNvCxnSpPr>
            <a:stCxn id="25" idx="0"/>
            <a:endCxn id="26" idx="1"/>
          </p:cNvCxnSpPr>
          <p:nvPr/>
        </p:nvCxnSpPr>
        <p:spPr>
          <a:xfrm>
            <a:off x="2260600" y="3572810"/>
            <a:ext cx="571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26" idx="3"/>
            <a:endCxn id="27" idx="1"/>
          </p:cNvCxnSpPr>
          <p:nvPr/>
        </p:nvCxnSpPr>
        <p:spPr>
          <a:xfrm>
            <a:off x="5308598" y="3572810"/>
            <a:ext cx="50165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2832098" y="5055456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Polonia non esisteva più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Rounded Rectangle 14"/>
          <p:cNvSpPr/>
          <p:nvPr/>
        </p:nvSpPr>
        <p:spPr>
          <a:xfrm>
            <a:off x="217599" y="4229956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27 settembre 1939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2832098" y="4229956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Varsavia cadde in mano tedesca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2" name="Connettore 2 41"/>
          <p:cNvCxnSpPr>
            <a:stCxn id="38" idx="0"/>
            <a:endCxn id="40" idx="1"/>
          </p:cNvCxnSpPr>
          <p:nvPr/>
        </p:nvCxnSpPr>
        <p:spPr>
          <a:xfrm>
            <a:off x="2260600" y="4426085"/>
            <a:ext cx="571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Immagin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1" y="3880611"/>
            <a:ext cx="2019296" cy="2861570"/>
          </a:xfrm>
          <a:prstGeom prst="rect">
            <a:avLst/>
          </a:prstGeom>
        </p:spPr>
      </p:pic>
      <p:cxnSp>
        <p:nvCxnSpPr>
          <p:cNvPr id="53" name="Connettore 2 52"/>
          <p:cNvCxnSpPr>
            <a:stCxn id="26" idx="2"/>
            <a:endCxn id="40" idx="0"/>
          </p:cNvCxnSpPr>
          <p:nvPr/>
        </p:nvCxnSpPr>
        <p:spPr>
          <a:xfrm>
            <a:off x="4070348" y="3768939"/>
            <a:ext cx="0" cy="4610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stCxn id="40" idx="2"/>
            <a:endCxn id="34" idx="0"/>
          </p:cNvCxnSpPr>
          <p:nvPr/>
        </p:nvCxnSpPr>
        <p:spPr>
          <a:xfrm>
            <a:off x="4070348" y="4622214"/>
            <a:ext cx="0" cy="4332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entagono 57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9538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49301" y="1070974"/>
            <a:ext cx="825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GRANDI POTENZE E «SFERE DI </a:t>
            </a:r>
            <a:r>
              <a:rPr lang="it-IT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INFLUENZA». </a:t>
            </a: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IL PROCESSO DI NORIMBERGA 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8" y="2019223"/>
            <a:ext cx="1839802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4 e l’11 febbraio 1945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79698" y="2019223"/>
            <a:ext cx="2286002" cy="626454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Stalin, Roosevelt e Churchill si incontrarono a Jalta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8" idx="0"/>
            <a:endCxn id="9" idx="1"/>
          </p:cNvCxnSpPr>
          <p:nvPr/>
        </p:nvCxnSpPr>
        <p:spPr>
          <a:xfrm>
            <a:off x="2057400" y="2332450"/>
            <a:ext cx="622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5711822" y="2019223"/>
            <a:ext cx="2733677" cy="6264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decidere la sistemazione politico-territoriale del mondo dopo la guerra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5" name="Connettore 2 14"/>
          <p:cNvCxnSpPr>
            <a:stCxn id="9" idx="3"/>
            <a:endCxn id="13" idx="1"/>
          </p:cNvCxnSpPr>
          <p:nvPr/>
        </p:nvCxnSpPr>
        <p:spPr>
          <a:xfrm>
            <a:off x="4965700" y="2332450"/>
            <a:ext cx="74612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4216397" y="2913852"/>
            <a:ext cx="441960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ivisione della Germania in 4 zone di occupazione assegnata ai vincitori (Usa, Urss, Inghilterra, Francia)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216396" y="3459952"/>
            <a:ext cx="441960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militarizzazione e denazificazione della Germania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216396" y="4006052"/>
            <a:ext cx="4419603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agamento da parte della Germania di riparazioni di guerra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216397" y="4552152"/>
            <a:ext cx="44196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ei Paesi liberati si sarebbero svolte libere elezioni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216397" y="5110952"/>
            <a:ext cx="44196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reazione dell’Organizzazione delle Nazioni Unite (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Onu)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3" name="Connettore 1 22"/>
          <p:cNvCxnSpPr>
            <a:stCxn id="9" idx="2"/>
          </p:cNvCxnSpPr>
          <p:nvPr/>
        </p:nvCxnSpPr>
        <p:spPr>
          <a:xfrm flipH="1">
            <a:off x="3810000" y="2645677"/>
            <a:ext cx="12699" cy="26502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endCxn id="21" idx="1"/>
          </p:cNvCxnSpPr>
          <p:nvPr/>
        </p:nvCxnSpPr>
        <p:spPr>
          <a:xfrm>
            <a:off x="3810000" y="5295900"/>
            <a:ext cx="406397" cy="11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endCxn id="17" idx="1"/>
          </p:cNvCxnSpPr>
          <p:nvPr/>
        </p:nvCxnSpPr>
        <p:spPr>
          <a:xfrm>
            <a:off x="3822699" y="3109981"/>
            <a:ext cx="393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endCxn id="18" idx="1"/>
          </p:cNvCxnSpPr>
          <p:nvPr/>
        </p:nvCxnSpPr>
        <p:spPr>
          <a:xfrm>
            <a:off x="3822699" y="3656081"/>
            <a:ext cx="3936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endCxn id="19" idx="1"/>
          </p:cNvCxnSpPr>
          <p:nvPr/>
        </p:nvCxnSpPr>
        <p:spPr>
          <a:xfrm>
            <a:off x="3822699" y="4202181"/>
            <a:ext cx="3936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endCxn id="20" idx="1"/>
          </p:cNvCxnSpPr>
          <p:nvPr/>
        </p:nvCxnSpPr>
        <p:spPr>
          <a:xfrm>
            <a:off x="3810000" y="4748281"/>
            <a:ext cx="4063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entagono 46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5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217598" y="1066723"/>
            <a:ext cx="2436702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il 14 novembre 1945 e il 1° ottobre 1946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149598" y="1066723"/>
            <a:ext cx="2286002" cy="626454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 fu il processo di Norimberga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149598" y="2177252"/>
            <a:ext cx="2286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ontro i gerarchi nazisti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149598" y="2977352"/>
            <a:ext cx="2286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ondannati per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118223" y="2445394"/>
            <a:ext cx="1920877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rimini contro la pace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118223" y="2977352"/>
            <a:ext cx="1920877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rimini di guerra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118223" y="3555923"/>
            <a:ext cx="1920877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rimini contro l’umanità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6" idx="0"/>
            <a:endCxn id="7" idx="1"/>
          </p:cNvCxnSpPr>
          <p:nvPr/>
        </p:nvCxnSpPr>
        <p:spPr>
          <a:xfrm>
            <a:off x="2654300" y="1379950"/>
            <a:ext cx="495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7" idx="2"/>
            <a:endCxn id="8" idx="0"/>
          </p:cNvCxnSpPr>
          <p:nvPr/>
        </p:nvCxnSpPr>
        <p:spPr>
          <a:xfrm>
            <a:off x="4292599" y="1693177"/>
            <a:ext cx="0" cy="4840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8" idx="2"/>
            <a:endCxn id="9" idx="0"/>
          </p:cNvCxnSpPr>
          <p:nvPr/>
        </p:nvCxnSpPr>
        <p:spPr>
          <a:xfrm>
            <a:off x="4292599" y="2569510"/>
            <a:ext cx="0" cy="407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9" idx="3"/>
            <a:endCxn id="11" idx="1"/>
          </p:cNvCxnSpPr>
          <p:nvPr/>
        </p:nvCxnSpPr>
        <p:spPr>
          <a:xfrm>
            <a:off x="5435600" y="3173481"/>
            <a:ext cx="6826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9" idx="3"/>
            <a:endCxn id="10" idx="1"/>
          </p:cNvCxnSpPr>
          <p:nvPr/>
        </p:nvCxnSpPr>
        <p:spPr>
          <a:xfrm flipV="1">
            <a:off x="5435600" y="2641523"/>
            <a:ext cx="682623" cy="5319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9" idx="3"/>
            <a:endCxn id="12" idx="1"/>
          </p:cNvCxnSpPr>
          <p:nvPr/>
        </p:nvCxnSpPr>
        <p:spPr>
          <a:xfrm>
            <a:off x="5435600" y="3173481"/>
            <a:ext cx="682623" cy="5785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entagono 30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Immagin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98" y="3752052"/>
            <a:ext cx="3048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02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49301" y="1070974"/>
            <a:ext cx="518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UNA GUERRA SENZA PRECEDENTI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17599" y="1803323"/>
            <a:ext cx="2286002" cy="626454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La Seconda guerra mondiale fu una guerra 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«totale»</a:t>
            </a:r>
          </a:p>
        </p:txBody>
      </p:sp>
      <p:sp>
        <p:nvSpPr>
          <p:cNvPr id="9" name="Rettangolo 8"/>
          <p:cNvSpPr/>
          <p:nvPr/>
        </p:nvSpPr>
        <p:spPr>
          <a:xfrm>
            <a:off x="2324098" y="2585094"/>
            <a:ext cx="27686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coinvolto tutti i continenti 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324098" y="3066252"/>
            <a:ext cx="3721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mobilitato una quantità senza precedenti di uomini e risorse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324098" y="3599652"/>
            <a:ext cx="27686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coinvolto la popolazione civile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324098" y="4094952"/>
            <a:ext cx="27686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generato guerre civili e la lotta partigiana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4" name="Connettore 1 13"/>
          <p:cNvCxnSpPr>
            <a:stCxn id="8" idx="2"/>
          </p:cNvCxnSpPr>
          <p:nvPr/>
        </p:nvCxnSpPr>
        <p:spPr>
          <a:xfrm flipH="1">
            <a:off x="1358900" y="2429777"/>
            <a:ext cx="1700" cy="18501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endCxn id="12" idx="1"/>
          </p:cNvCxnSpPr>
          <p:nvPr/>
        </p:nvCxnSpPr>
        <p:spPr>
          <a:xfrm>
            <a:off x="1358900" y="4279900"/>
            <a:ext cx="965198" cy="11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endCxn id="9" idx="1"/>
          </p:cNvCxnSpPr>
          <p:nvPr/>
        </p:nvCxnSpPr>
        <p:spPr>
          <a:xfrm>
            <a:off x="1360600" y="2781223"/>
            <a:ext cx="963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endCxn id="10" idx="1"/>
          </p:cNvCxnSpPr>
          <p:nvPr/>
        </p:nvCxnSpPr>
        <p:spPr>
          <a:xfrm>
            <a:off x="1360600" y="3251200"/>
            <a:ext cx="963498" cy="11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endCxn id="11" idx="1"/>
          </p:cNvCxnSpPr>
          <p:nvPr/>
        </p:nvCxnSpPr>
        <p:spPr>
          <a:xfrm>
            <a:off x="1360600" y="3795781"/>
            <a:ext cx="963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217599" y="5174452"/>
            <a:ext cx="2286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smtClean="0">
                <a:solidFill>
                  <a:schemeClr val="tx1"/>
                </a:solidFill>
                <a:latin typeface="Arial"/>
                <a:cs typeface="Arial"/>
              </a:rPr>
              <a:t>La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responsabilità della guerra fu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3171823" y="5174452"/>
            <a:ext cx="1920877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ella Germania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3171822" y="5799420"/>
            <a:ext cx="3508378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ella debolezza di Francia e Inghilterra che non impedirono l’ascesa del nazismo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4" name="Connettore 2 33"/>
          <p:cNvCxnSpPr>
            <a:stCxn id="30" idx="3"/>
            <a:endCxn id="31" idx="1"/>
          </p:cNvCxnSpPr>
          <p:nvPr/>
        </p:nvCxnSpPr>
        <p:spPr>
          <a:xfrm>
            <a:off x="2503601" y="5370581"/>
            <a:ext cx="66822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0" idx="3"/>
            <a:endCxn id="32" idx="1"/>
          </p:cNvCxnSpPr>
          <p:nvPr/>
        </p:nvCxnSpPr>
        <p:spPr>
          <a:xfrm>
            <a:off x="2503601" y="5370581"/>
            <a:ext cx="668221" cy="6249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Pentagono 38"/>
          <p:cNvSpPr>
            <a:spLocks noChangeAspect="1"/>
          </p:cNvSpPr>
          <p:nvPr/>
        </p:nvSpPr>
        <p:spPr>
          <a:xfrm>
            <a:off x="8623301" y="6388124"/>
            <a:ext cx="497680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22</a:t>
            </a:r>
            <a:endParaRPr lang="it-IT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Immagin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200" y="1268481"/>
            <a:ext cx="22987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56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130398" y="11033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30 novembre 1939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43198" y="1103381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’Unione Sovietica occupò la Finlandia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9" name="Connettore 2 8"/>
          <p:cNvCxnSpPr>
            <a:stCxn id="6" idx="0"/>
            <a:endCxn id="7" idx="1"/>
          </p:cNvCxnSpPr>
          <p:nvPr/>
        </p:nvCxnSpPr>
        <p:spPr>
          <a:xfrm>
            <a:off x="2173399" y="1299510"/>
            <a:ext cx="569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4"/>
          <p:cNvSpPr/>
          <p:nvPr/>
        </p:nvSpPr>
        <p:spPr>
          <a:xfrm>
            <a:off x="130398" y="19542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19 aprile 1940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743198" y="1954281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Germania attaccò Danimarca e Norvegia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11" idx="0"/>
            <a:endCxn id="12" idx="1"/>
          </p:cNvCxnSpPr>
          <p:nvPr/>
        </p:nvCxnSpPr>
        <p:spPr>
          <a:xfrm>
            <a:off x="2173399" y="2150410"/>
            <a:ext cx="569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4"/>
          <p:cNvSpPr/>
          <p:nvPr/>
        </p:nvSpPr>
        <p:spPr>
          <a:xfrm>
            <a:off x="130398" y="2855981"/>
            <a:ext cx="20430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Dal settembre 1939 al maggio 1949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743198" y="2973079"/>
            <a:ext cx="15240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ul fronte occidentale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stCxn id="16" idx="0"/>
            <a:endCxn id="17" idx="1"/>
          </p:cNvCxnSpPr>
          <p:nvPr/>
        </p:nvCxnSpPr>
        <p:spPr>
          <a:xfrm>
            <a:off x="2173399" y="3169208"/>
            <a:ext cx="569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4635498" y="2973079"/>
            <a:ext cx="20574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 la </a:t>
            </a:r>
            <a:r>
              <a:rPr lang="it-IT" sz="1400" i="1" dirty="0" err="1" smtClean="0">
                <a:solidFill>
                  <a:schemeClr val="tx1"/>
                </a:solidFill>
                <a:latin typeface="Arial"/>
                <a:cs typeface="Arial"/>
              </a:rPr>
              <a:t>drôle</a:t>
            </a:r>
            <a:r>
              <a:rPr lang="it-IT" sz="1400" i="1" dirty="0" smtClean="0">
                <a:solidFill>
                  <a:schemeClr val="tx1"/>
                </a:solidFill>
                <a:latin typeface="Arial"/>
                <a:cs typeface="Arial"/>
              </a:rPr>
              <a:t> de guerre,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la «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strana guerra»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7086598" y="2973079"/>
            <a:ext cx="1943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ichiarata ma non combattuta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5" name="Connettore 2 24"/>
          <p:cNvCxnSpPr>
            <a:stCxn id="17" idx="3"/>
            <a:endCxn id="22" idx="1"/>
          </p:cNvCxnSpPr>
          <p:nvPr/>
        </p:nvCxnSpPr>
        <p:spPr>
          <a:xfrm>
            <a:off x="4267200" y="3169208"/>
            <a:ext cx="368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22" idx="3"/>
            <a:endCxn id="23" idx="1"/>
          </p:cNvCxnSpPr>
          <p:nvPr/>
        </p:nvCxnSpPr>
        <p:spPr>
          <a:xfrm>
            <a:off x="6692900" y="3169208"/>
            <a:ext cx="393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14"/>
          <p:cNvSpPr/>
          <p:nvPr/>
        </p:nvSpPr>
        <p:spPr>
          <a:xfrm>
            <a:off x="130398" y="39735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10 maggio 1940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2743198" y="3973581"/>
            <a:ext cx="21463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Hitler iniziò l’offensiva contro la Francia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3" name="Connettore 2 32"/>
          <p:cNvCxnSpPr>
            <a:stCxn id="17" idx="2"/>
          </p:cNvCxnSpPr>
          <p:nvPr/>
        </p:nvCxnSpPr>
        <p:spPr>
          <a:xfrm>
            <a:off x="3505199" y="3365337"/>
            <a:ext cx="0" cy="6082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stCxn id="30" idx="0"/>
            <a:endCxn id="31" idx="1"/>
          </p:cNvCxnSpPr>
          <p:nvPr/>
        </p:nvCxnSpPr>
        <p:spPr>
          <a:xfrm>
            <a:off x="2173399" y="4169710"/>
            <a:ext cx="569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5867398" y="3973581"/>
            <a:ext cx="1943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er colpirla nel suo punto più debole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5486400" y="4751079"/>
            <a:ext cx="27559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invasero Belgio, Paesi Bassi e Lussemburgo (neutrali)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2" name="Connettore 2 41"/>
          <p:cNvCxnSpPr>
            <a:stCxn id="39" idx="2"/>
            <a:endCxn id="40" idx="0"/>
          </p:cNvCxnSpPr>
          <p:nvPr/>
        </p:nvCxnSpPr>
        <p:spPr>
          <a:xfrm>
            <a:off x="6838949" y="4365839"/>
            <a:ext cx="25401" cy="3852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31" idx="3"/>
            <a:endCxn id="39" idx="1"/>
          </p:cNvCxnSpPr>
          <p:nvPr/>
        </p:nvCxnSpPr>
        <p:spPr>
          <a:xfrm>
            <a:off x="4889499" y="4169710"/>
            <a:ext cx="9778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14"/>
          <p:cNvSpPr/>
          <p:nvPr/>
        </p:nvSpPr>
        <p:spPr>
          <a:xfrm>
            <a:off x="130398" y="56245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14 giugno 1940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2743198" y="5624581"/>
            <a:ext cx="2146301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Parigi fu occupata dai tedeschi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50" name="Connettore 2 49"/>
          <p:cNvCxnSpPr>
            <a:stCxn id="31" idx="2"/>
            <a:endCxn id="48" idx="0"/>
          </p:cNvCxnSpPr>
          <p:nvPr/>
        </p:nvCxnSpPr>
        <p:spPr>
          <a:xfrm>
            <a:off x="3816349" y="4365839"/>
            <a:ext cx="0" cy="1258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>
            <a:stCxn id="47" idx="0"/>
            <a:endCxn id="48" idx="1"/>
          </p:cNvCxnSpPr>
          <p:nvPr/>
        </p:nvCxnSpPr>
        <p:spPr>
          <a:xfrm>
            <a:off x="2173399" y="5820710"/>
            <a:ext cx="569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ttangolo 54"/>
          <p:cNvSpPr/>
          <p:nvPr/>
        </p:nvSpPr>
        <p:spPr>
          <a:xfrm>
            <a:off x="5486400" y="5624581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’esercito francese fu portato in salvo in Inghilterra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7" name="Connettore 2 56"/>
          <p:cNvCxnSpPr>
            <a:stCxn id="48" idx="3"/>
            <a:endCxn id="55" idx="1"/>
          </p:cNvCxnSpPr>
          <p:nvPr/>
        </p:nvCxnSpPr>
        <p:spPr>
          <a:xfrm>
            <a:off x="4889499" y="5820710"/>
            <a:ext cx="5969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Pentagono 58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41137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406400" y="10906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22 giugno 1940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009898" y="1103381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firmato l’armistizio tra Francia e Germania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057898" y="976380"/>
            <a:ext cx="2806702" cy="63651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all’Inghilterra, Charles De Gaulle esortava i francesi a resistere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7" idx="0"/>
            <a:endCxn id="8" idx="1"/>
          </p:cNvCxnSpPr>
          <p:nvPr/>
        </p:nvCxnSpPr>
        <p:spPr>
          <a:xfrm>
            <a:off x="2449401" y="1286810"/>
            <a:ext cx="560497" cy="12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8" idx="3"/>
            <a:endCxn id="9" idx="1"/>
          </p:cNvCxnSpPr>
          <p:nvPr/>
        </p:nvCxnSpPr>
        <p:spPr>
          <a:xfrm flipV="1">
            <a:off x="5486398" y="1294640"/>
            <a:ext cx="571500" cy="48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3009898" y="2441068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Francia fu divisa in due zone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057898" y="1889338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na, con Parigi occupata dai tedeschi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057898" y="3066252"/>
            <a:ext cx="2476500" cy="73104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na, con centro a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Vichy,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con un governo francese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filo-nazista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8" idx="2"/>
            <a:endCxn id="16" idx="0"/>
          </p:cNvCxnSpPr>
          <p:nvPr/>
        </p:nvCxnSpPr>
        <p:spPr>
          <a:xfrm>
            <a:off x="4248148" y="1495639"/>
            <a:ext cx="0" cy="9454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6" idx="3"/>
            <a:endCxn id="17" idx="1"/>
          </p:cNvCxnSpPr>
          <p:nvPr/>
        </p:nvCxnSpPr>
        <p:spPr>
          <a:xfrm flipV="1">
            <a:off x="5486398" y="2085467"/>
            <a:ext cx="571500" cy="5517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16" idx="3"/>
            <a:endCxn id="18" idx="1"/>
          </p:cNvCxnSpPr>
          <p:nvPr/>
        </p:nvCxnSpPr>
        <p:spPr>
          <a:xfrm>
            <a:off x="5486398" y="2637197"/>
            <a:ext cx="571500" cy="7945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6057898" y="4341881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overnata da Henry Philippe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Pétain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0" name="Connettore 2 29"/>
          <p:cNvCxnSpPr>
            <a:stCxn id="18" idx="2"/>
            <a:endCxn id="28" idx="0"/>
          </p:cNvCxnSpPr>
          <p:nvPr/>
        </p:nvCxnSpPr>
        <p:spPr>
          <a:xfrm>
            <a:off x="7296148" y="3797300"/>
            <a:ext cx="0" cy="5445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entagono 31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401" y="3066252"/>
            <a:ext cx="2606874" cy="356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21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77899" y="1070974"/>
            <a:ext cx="656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1940- 1941, INIZIA UNA LUNGA GUERRA SU PIÙ FRONTI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130398" y="17002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settembre 1939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743198" y="1700281"/>
            <a:ext cx="2197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’Italia dichiarò la «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non belligeranza</a:t>
            </a:r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»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486398" y="1700281"/>
            <a:ext cx="24765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fr-FR" sz="1400" dirty="0" smtClean="0">
                <a:solidFill>
                  <a:schemeClr val="tx1"/>
                </a:solidFill>
                <a:latin typeface="Arial"/>
                <a:cs typeface="Arial"/>
              </a:rPr>
              <a:t>erché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il Paese non era preparato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3" name="Connettore 2 12"/>
          <p:cNvCxnSpPr>
            <a:stCxn id="9" idx="0"/>
            <a:endCxn id="10" idx="1"/>
          </p:cNvCxnSpPr>
          <p:nvPr/>
        </p:nvCxnSpPr>
        <p:spPr>
          <a:xfrm>
            <a:off x="2173399" y="1896410"/>
            <a:ext cx="569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10" idx="3"/>
            <a:endCxn id="11" idx="1"/>
          </p:cNvCxnSpPr>
          <p:nvPr/>
        </p:nvCxnSpPr>
        <p:spPr>
          <a:xfrm>
            <a:off x="4940300" y="1896410"/>
            <a:ext cx="5460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4"/>
          <p:cNvSpPr/>
          <p:nvPr/>
        </p:nvSpPr>
        <p:spPr>
          <a:xfrm>
            <a:off x="130398" y="25384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 10 giugno 1940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743198" y="2538481"/>
            <a:ext cx="21971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Mussolini decise di entrare in guerra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1" name="Connettore 2 20"/>
          <p:cNvCxnSpPr>
            <a:stCxn id="18" idx="0"/>
            <a:endCxn id="19" idx="1"/>
          </p:cNvCxnSpPr>
          <p:nvPr/>
        </p:nvCxnSpPr>
        <p:spPr>
          <a:xfrm>
            <a:off x="2173399" y="2734610"/>
            <a:ext cx="569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130398" y="3490981"/>
            <a:ext cx="2197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Dopo la sconfitta della Francia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5" name="Connettore 2 24"/>
          <p:cNvCxnSpPr>
            <a:stCxn id="10" idx="2"/>
            <a:endCxn id="19" idx="0"/>
          </p:cNvCxnSpPr>
          <p:nvPr/>
        </p:nvCxnSpPr>
        <p:spPr>
          <a:xfrm>
            <a:off x="3841749" y="2092539"/>
            <a:ext cx="0" cy="445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2743198" y="3490981"/>
            <a:ext cx="2197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’Inghilterra decise di continuare a combattere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743198" y="4506818"/>
            <a:ext cx="2197102" cy="392258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i fu la battaglia d’Inghilterra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Rounded Rectangle 14"/>
          <p:cNvSpPr/>
          <p:nvPr/>
        </p:nvSpPr>
        <p:spPr>
          <a:xfrm>
            <a:off x="130398" y="4389720"/>
            <a:ext cx="20430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ra luglio e settembre 1940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32" name="Connettore 2 31"/>
          <p:cNvCxnSpPr>
            <a:stCxn id="23" idx="3"/>
            <a:endCxn id="27" idx="1"/>
          </p:cNvCxnSpPr>
          <p:nvPr/>
        </p:nvCxnSpPr>
        <p:spPr>
          <a:xfrm>
            <a:off x="2327500" y="3687110"/>
            <a:ext cx="415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29" idx="0"/>
            <a:endCxn id="28" idx="1"/>
          </p:cNvCxnSpPr>
          <p:nvPr/>
        </p:nvCxnSpPr>
        <p:spPr>
          <a:xfrm>
            <a:off x="2173399" y="4702947"/>
            <a:ext cx="569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27" idx="2"/>
            <a:endCxn id="28" idx="0"/>
          </p:cNvCxnSpPr>
          <p:nvPr/>
        </p:nvCxnSpPr>
        <p:spPr>
          <a:xfrm>
            <a:off x="3841749" y="3883239"/>
            <a:ext cx="0" cy="6235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Pentagono 60"/>
          <p:cNvSpPr>
            <a:spLocks noChangeAspect="1"/>
          </p:cNvSpPr>
          <p:nvPr/>
        </p:nvSpPr>
        <p:spPr>
          <a:xfrm>
            <a:off x="8725693" y="6388124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6" name="Rettangolo 65"/>
          <p:cNvSpPr/>
          <p:nvPr/>
        </p:nvSpPr>
        <p:spPr>
          <a:xfrm>
            <a:off x="2327500" y="5141981"/>
            <a:ext cx="33113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’Inghilterra fu bombardata dai tedeschi ma resistette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0" name="Rettangolo 69"/>
          <p:cNvSpPr/>
          <p:nvPr/>
        </p:nvSpPr>
        <p:spPr>
          <a:xfrm>
            <a:off x="1322499" y="5936785"/>
            <a:ext cx="17018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alore dei piloti inglesi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1" name="Rettangolo 70"/>
          <p:cNvSpPr/>
          <p:nvPr/>
        </p:nvSpPr>
        <p:spPr>
          <a:xfrm>
            <a:off x="5040424" y="5936785"/>
            <a:ext cx="13970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so dei radar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Rettangolo 71"/>
          <p:cNvSpPr/>
          <p:nvPr/>
        </p:nvSpPr>
        <p:spPr>
          <a:xfrm>
            <a:off x="3214799" y="5936784"/>
            <a:ext cx="1701800" cy="70464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ecifrazione dei codici segreti tedeschi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3" name="Connettore 2 72"/>
          <p:cNvCxnSpPr>
            <a:endCxn id="71" idx="0"/>
          </p:cNvCxnSpPr>
          <p:nvPr/>
        </p:nvCxnSpPr>
        <p:spPr>
          <a:xfrm>
            <a:off x="3957748" y="5567043"/>
            <a:ext cx="1781176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>
            <a:endCxn id="70" idx="0"/>
          </p:cNvCxnSpPr>
          <p:nvPr/>
        </p:nvCxnSpPr>
        <p:spPr>
          <a:xfrm flipH="1">
            <a:off x="2173399" y="5567043"/>
            <a:ext cx="1784350" cy="3697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28" idx="2"/>
          </p:cNvCxnSpPr>
          <p:nvPr/>
        </p:nvCxnSpPr>
        <p:spPr>
          <a:xfrm>
            <a:off x="3841749" y="4899076"/>
            <a:ext cx="0" cy="2429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endCxn id="72" idx="0"/>
          </p:cNvCxnSpPr>
          <p:nvPr/>
        </p:nvCxnSpPr>
        <p:spPr>
          <a:xfrm>
            <a:off x="3940398" y="5592467"/>
            <a:ext cx="125301" cy="3443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Immagin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8924" y="2315510"/>
            <a:ext cx="3068400" cy="312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99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130398" y="1521039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Nell’estate 1940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90798" y="1521039"/>
            <a:ext cx="11557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’Italia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152898" y="989081"/>
            <a:ext cx="1689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ttaccò la Grecia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152898" y="2005081"/>
            <a:ext cx="1689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ttaccò gli inglesi in Africa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1" name="Connettore 2 10"/>
          <p:cNvCxnSpPr>
            <a:stCxn id="6" idx="0"/>
            <a:endCxn id="7" idx="1"/>
          </p:cNvCxnSpPr>
          <p:nvPr/>
        </p:nvCxnSpPr>
        <p:spPr>
          <a:xfrm>
            <a:off x="2173399" y="1717168"/>
            <a:ext cx="4173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7" idx="3"/>
            <a:endCxn id="8" idx="1"/>
          </p:cNvCxnSpPr>
          <p:nvPr/>
        </p:nvCxnSpPr>
        <p:spPr>
          <a:xfrm flipV="1">
            <a:off x="3746500" y="1185210"/>
            <a:ext cx="406398" cy="5319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7" idx="3"/>
            <a:endCxn id="9" idx="1"/>
          </p:cNvCxnSpPr>
          <p:nvPr/>
        </p:nvCxnSpPr>
        <p:spPr>
          <a:xfrm>
            <a:off x="3746500" y="1717168"/>
            <a:ext cx="406398" cy="484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6565898" y="1533739"/>
            <a:ext cx="1689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ttenne risultati pessimi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8" idx="3"/>
            <a:endCxn id="20" idx="1"/>
          </p:cNvCxnSpPr>
          <p:nvPr/>
        </p:nvCxnSpPr>
        <p:spPr>
          <a:xfrm>
            <a:off x="5842000" y="1185210"/>
            <a:ext cx="723898" cy="5446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9" idx="3"/>
            <a:endCxn id="20" idx="1"/>
          </p:cNvCxnSpPr>
          <p:nvPr/>
        </p:nvCxnSpPr>
        <p:spPr>
          <a:xfrm flipV="1">
            <a:off x="5842000" y="1729868"/>
            <a:ext cx="723898" cy="471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14"/>
          <p:cNvSpPr/>
          <p:nvPr/>
        </p:nvSpPr>
        <p:spPr>
          <a:xfrm>
            <a:off x="3367199" y="2829139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ell’aprile 1941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5740400" y="2829139"/>
            <a:ext cx="3327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Germania intervenne in soccorso dell’Italia in Grecia e Africa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0" name="Connettore 2 29"/>
          <p:cNvCxnSpPr>
            <a:stCxn id="27" idx="0"/>
            <a:endCxn id="28" idx="1"/>
          </p:cNvCxnSpPr>
          <p:nvPr/>
        </p:nvCxnSpPr>
        <p:spPr>
          <a:xfrm>
            <a:off x="5410200" y="3025268"/>
            <a:ext cx="330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H="1">
            <a:off x="7410449" y="1945768"/>
            <a:ext cx="6349" cy="903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5740400" y="3603839"/>
            <a:ext cx="3327400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respinsero gli inglesi dalla Cirenaica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0" name="Connettore 2 39"/>
          <p:cNvCxnSpPr>
            <a:stCxn id="28" idx="2"/>
            <a:endCxn id="38" idx="0"/>
          </p:cNvCxnSpPr>
          <p:nvPr/>
        </p:nvCxnSpPr>
        <p:spPr>
          <a:xfrm>
            <a:off x="7404100" y="3221397"/>
            <a:ext cx="0" cy="3824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5740400" y="4416638"/>
            <a:ext cx="3327400" cy="86656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li inglesi riuscirono però a sottrarre l’Etiopia all’Italia e a rafforzare la loro posizione in Medio Oriente 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4" name="Connettore 2 43"/>
          <p:cNvCxnSpPr>
            <a:stCxn id="38" idx="2"/>
            <a:endCxn id="42" idx="0"/>
          </p:cNvCxnSpPr>
          <p:nvPr/>
        </p:nvCxnSpPr>
        <p:spPr>
          <a:xfrm>
            <a:off x="7404100" y="3996097"/>
            <a:ext cx="0" cy="4205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entagono 45"/>
          <p:cNvSpPr>
            <a:spLocks noChangeAspect="1"/>
          </p:cNvSpPr>
          <p:nvPr/>
        </p:nvSpPr>
        <p:spPr>
          <a:xfrm>
            <a:off x="8725693" y="6388124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47" name="Immagin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98" y="2201210"/>
            <a:ext cx="2311400" cy="3543300"/>
          </a:xfrm>
          <a:prstGeom prst="rect">
            <a:avLst/>
          </a:prstGeom>
        </p:spPr>
      </p:pic>
      <p:sp>
        <p:nvSpPr>
          <p:cNvPr id="48" name="Rettangolo 47"/>
          <p:cNvSpPr/>
          <p:nvPr/>
        </p:nvSpPr>
        <p:spPr>
          <a:xfrm>
            <a:off x="130398" y="6018305"/>
            <a:ext cx="1689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Gli Stati Uniti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2441798" y="6018305"/>
            <a:ext cx="1689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non erano in guerra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4876796" y="6018305"/>
            <a:ext cx="3378204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appoggiavano l’Inghilterra e le fornivano aiuti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2" name="Connettore 2 51"/>
          <p:cNvCxnSpPr>
            <a:stCxn id="48" idx="3"/>
            <a:endCxn id="49" idx="1"/>
          </p:cNvCxnSpPr>
          <p:nvPr/>
        </p:nvCxnSpPr>
        <p:spPr>
          <a:xfrm>
            <a:off x="1819500" y="6214434"/>
            <a:ext cx="6222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49" idx="3"/>
            <a:endCxn id="50" idx="1"/>
          </p:cNvCxnSpPr>
          <p:nvPr/>
        </p:nvCxnSpPr>
        <p:spPr>
          <a:xfrm>
            <a:off x="4130900" y="6214434"/>
            <a:ext cx="74589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984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130398" y="11287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14 agosto 1941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92398" y="1128781"/>
            <a:ext cx="16891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Churchill e Roosevelt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438398" y="1961352"/>
            <a:ext cx="21971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f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irmarono la Carta Atlantica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6" idx="0"/>
            <a:endCxn id="7" idx="1"/>
          </p:cNvCxnSpPr>
          <p:nvPr/>
        </p:nvCxnSpPr>
        <p:spPr>
          <a:xfrm>
            <a:off x="2173399" y="1324910"/>
            <a:ext cx="5189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7" idx="2"/>
          </p:cNvCxnSpPr>
          <p:nvPr/>
        </p:nvCxnSpPr>
        <p:spPr>
          <a:xfrm>
            <a:off x="3536949" y="1521039"/>
            <a:ext cx="0" cy="440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5133972" y="1961352"/>
            <a:ext cx="3108328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8 punti da seguire per liberare i popoli dalle dittature dopo la guerra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8" idx="3"/>
            <a:endCxn id="15" idx="1"/>
          </p:cNvCxnSpPr>
          <p:nvPr/>
        </p:nvCxnSpPr>
        <p:spPr>
          <a:xfrm>
            <a:off x="4635500" y="2157481"/>
            <a:ext cx="49847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3924298" y="2767081"/>
            <a:ext cx="2997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inunciare a ingrandimenti territoriali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3924298" y="3300481"/>
            <a:ext cx="2997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arantire ai cittadini il voto libero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924298" y="3821181"/>
            <a:ext cx="2997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arantire ai popoli il diritto di scegliere il proprio governo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3924298" y="4329181"/>
            <a:ext cx="2997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arantire la libertà nei commerci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924298" y="4794678"/>
            <a:ext cx="2997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arantire la libertà dei mari 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924298" y="5332481"/>
            <a:ext cx="2997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avorire la cooperazione internazionale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924298" y="5853181"/>
            <a:ext cx="2997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inunciare all’uso della forza nelle relazioni tra gli Stati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924298" y="6399281"/>
            <a:ext cx="29972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asare le relazioni internazionali sulla sicurezza e la cooperazione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1" name="Connettore 1 30"/>
          <p:cNvCxnSpPr>
            <a:stCxn id="8" idx="2"/>
          </p:cNvCxnSpPr>
          <p:nvPr/>
        </p:nvCxnSpPr>
        <p:spPr>
          <a:xfrm>
            <a:off x="3536949" y="2353610"/>
            <a:ext cx="0" cy="42376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endCxn id="22" idx="1"/>
          </p:cNvCxnSpPr>
          <p:nvPr/>
        </p:nvCxnSpPr>
        <p:spPr>
          <a:xfrm>
            <a:off x="3536949" y="2963210"/>
            <a:ext cx="3873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endCxn id="23" idx="1"/>
          </p:cNvCxnSpPr>
          <p:nvPr/>
        </p:nvCxnSpPr>
        <p:spPr>
          <a:xfrm>
            <a:off x="3536949" y="3496610"/>
            <a:ext cx="3873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endCxn id="24" idx="1"/>
          </p:cNvCxnSpPr>
          <p:nvPr/>
        </p:nvCxnSpPr>
        <p:spPr>
          <a:xfrm>
            <a:off x="3536949" y="4017310"/>
            <a:ext cx="3873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endCxn id="25" idx="1"/>
          </p:cNvCxnSpPr>
          <p:nvPr/>
        </p:nvCxnSpPr>
        <p:spPr>
          <a:xfrm>
            <a:off x="3536949" y="4525310"/>
            <a:ext cx="3873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>
            <a:endCxn id="26" idx="1"/>
          </p:cNvCxnSpPr>
          <p:nvPr/>
        </p:nvCxnSpPr>
        <p:spPr>
          <a:xfrm>
            <a:off x="3536949" y="4978400"/>
            <a:ext cx="387349" cy="124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>
            <a:endCxn id="27" idx="1"/>
          </p:cNvCxnSpPr>
          <p:nvPr/>
        </p:nvCxnSpPr>
        <p:spPr>
          <a:xfrm>
            <a:off x="3536949" y="5528610"/>
            <a:ext cx="3873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endCxn id="28" idx="1"/>
          </p:cNvCxnSpPr>
          <p:nvPr/>
        </p:nvCxnSpPr>
        <p:spPr>
          <a:xfrm>
            <a:off x="3536949" y="6049310"/>
            <a:ext cx="3873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endCxn id="29" idx="1"/>
          </p:cNvCxnSpPr>
          <p:nvPr/>
        </p:nvCxnSpPr>
        <p:spPr>
          <a:xfrm>
            <a:off x="3536949" y="6591300"/>
            <a:ext cx="387349" cy="41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Pentagono 66"/>
          <p:cNvSpPr>
            <a:spLocks noChangeAspect="1"/>
          </p:cNvSpPr>
          <p:nvPr/>
        </p:nvSpPr>
        <p:spPr>
          <a:xfrm>
            <a:off x="8725693" y="6388124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1367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130398" y="11287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7 dicembre 1941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30498" y="1128781"/>
            <a:ext cx="35306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 Giappone attaccò la base navale americana di Pearl Harbor 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705598" y="11287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enza dichiarazione di guerra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0" name="Connettore 2 9"/>
          <p:cNvCxnSpPr>
            <a:stCxn id="6" idx="0"/>
            <a:endCxn id="7" idx="1"/>
          </p:cNvCxnSpPr>
          <p:nvPr/>
        </p:nvCxnSpPr>
        <p:spPr>
          <a:xfrm>
            <a:off x="2173399" y="1324910"/>
            <a:ext cx="5570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7" idx="3"/>
            <a:endCxn id="8" idx="1"/>
          </p:cNvCxnSpPr>
          <p:nvPr/>
        </p:nvCxnSpPr>
        <p:spPr>
          <a:xfrm>
            <a:off x="6261100" y="1324910"/>
            <a:ext cx="444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30398" y="19796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L’11 dicembre 1941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730498" y="1979681"/>
            <a:ext cx="35306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li Stati Uniti entrarono in guerra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8" name="Connettore 2 17"/>
          <p:cNvCxnSpPr>
            <a:stCxn id="7" idx="2"/>
            <a:endCxn id="16" idx="0"/>
          </p:cNvCxnSpPr>
          <p:nvPr/>
        </p:nvCxnSpPr>
        <p:spPr>
          <a:xfrm>
            <a:off x="4495799" y="1521039"/>
            <a:ext cx="0" cy="4586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5" idx="0"/>
            <a:endCxn id="16" idx="1"/>
          </p:cNvCxnSpPr>
          <p:nvPr/>
        </p:nvCxnSpPr>
        <p:spPr>
          <a:xfrm>
            <a:off x="2173399" y="2175810"/>
            <a:ext cx="5570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98" y="2844800"/>
            <a:ext cx="3819302" cy="3122128"/>
          </a:xfrm>
          <a:prstGeom prst="rect">
            <a:avLst/>
          </a:prstGeom>
        </p:spPr>
      </p:pic>
      <p:sp>
        <p:nvSpPr>
          <p:cNvPr id="24" name="Pentagono 23"/>
          <p:cNvSpPr>
            <a:spLocks noChangeAspect="1"/>
          </p:cNvSpPr>
          <p:nvPr/>
        </p:nvSpPr>
        <p:spPr>
          <a:xfrm>
            <a:off x="8725693" y="6388124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28520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TRA 1940 e 1970: LA SECONDA GUERRA MONDIALE, LA GUERRA FREDDA, LA DECOLONIZZAZIONE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it-IT" sz="16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404813"/>
            <a:ext cx="7667625" cy="40481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LA SECONDA GUERRA MONDIALE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404813"/>
            <a:ext cx="1476375" cy="40481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11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217599" y="1070974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77899" y="1070974"/>
            <a:ext cx="443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1941, LA GUERRA È MONDIALE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7599" y="18907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Il 22 giugno 1941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705098" y="1890781"/>
            <a:ext cx="2159002" cy="392258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niziò l</a:t>
            </a:r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’«operazione Barbarossa»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495922" y="1890781"/>
            <a:ext cx="26574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 Germania attaccò l’Unione Sovietica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2" name="Connettore 2 11"/>
          <p:cNvCxnSpPr>
            <a:stCxn id="8" idx="0"/>
            <a:endCxn id="9" idx="1"/>
          </p:cNvCxnSpPr>
          <p:nvPr/>
        </p:nvCxnSpPr>
        <p:spPr>
          <a:xfrm>
            <a:off x="2260600" y="2086910"/>
            <a:ext cx="444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9" idx="3"/>
            <a:endCxn id="10" idx="1"/>
          </p:cNvCxnSpPr>
          <p:nvPr/>
        </p:nvCxnSpPr>
        <p:spPr>
          <a:xfrm>
            <a:off x="4864100" y="2086910"/>
            <a:ext cx="63182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2692398" y="26908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avanzarono in territorio russo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495922" y="2690881"/>
            <a:ext cx="3495678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russi arretrarono facendo terra bruciata di ciò che si lasciavano alle spalle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0" name="Connettore 2 19"/>
          <p:cNvCxnSpPr>
            <a:stCxn id="9" idx="2"/>
            <a:endCxn id="17" idx="0"/>
          </p:cNvCxnSpPr>
          <p:nvPr/>
        </p:nvCxnSpPr>
        <p:spPr>
          <a:xfrm flipH="1">
            <a:off x="3778249" y="2283039"/>
            <a:ext cx="6350" cy="407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17" idx="3"/>
            <a:endCxn id="18" idx="1"/>
          </p:cNvCxnSpPr>
          <p:nvPr/>
        </p:nvCxnSpPr>
        <p:spPr>
          <a:xfrm>
            <a:off x="4864100" y="2887010"/>
            <a:ext cx="63182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5495922" y="3516381"/>
            <a:ext cx="3495677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l’inverno il fronte si stabilizzò e iniziò una guerra di logoramento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7" name="Connettore 2 26"/>
          <p:cNvCxnSpPr>
            <a:stCxn id="18" idx="2"/>
            <a:endCxn id="25" idx="0"/>
          </p:cNvCxnSpPr>
          <p:nvPr/>
        </p:nvCxnSpPr>
        <p:spPr>
          <a:xfrm>
            <a:off x="7243761" y="3083139"/>
            <a:ext cx="0" cy="4332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14"/>
          <p:cNvSpPr/>
          <p:nvPr/>
        </p:nvSpPr>
        <p:spPr>
          <a:xfrm>
            <a:off x="3214799" y="4443481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dicembre 1941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6157910" y="44434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niziò la controffensiva sovietica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2" name="Connettore 2 31"/>
          <p:cNvCxnSpPr>
            <a:stCxn id="29" idx="0"/>
            <a:endCxn id="30" idx="1"/>
          </p:cNvCxnSpPr>
          <p:nvPr/>
        </p:nvCxnSpPr>
        <p:spPr>
          <a:xfrm>
            <a:off x="5257800" y="4639610"/>
            <a:ext cx="9001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25" idx="2"/>
            <a:endCxn id="30" idx="0"/>
          </p:cNvCxnSpPr>
          <p:nvPr/>
        </p:nvCxnSpPr>
        <p:spPr>
          <a:xfrm>
            <a:off x="7243761" y="3908639"/>
            <a:ext cx="0" cy="5348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6157910" y="5256281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arretrarono di 200 km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9" name="Connettore 2 38"/>
          <p:cNvCxnSpPr>
            <a:stCxn id="30" idx="2"/>
            <a:endCxn id="37" idx="0"/>
          </p:cNvCxnSpPr>
          <p:nvPr/>
        </p:nvCxnSpPr>
        <p:spPr>
          <a:xfrm>
            <a:off x="7243761" y="4835739"/>
            <a:ext cx="0" cy="4205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14"/>
          <p:cNvSpPr/>
          <p:nvPr/>
        </p:nvSpPr>
        <p:spPr>
          <a:xfrm>
            <a:off x="3214799" y="5915162"/>
            <a:ext cx="20430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giugno 1942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6157910" y="5926420"/>
            <a:ext cx="2171702" cy="39225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tedeschi sferrarono un nuovo attacco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4" name="Connettore 2 43"/>
          <p:cNvCxnSpPr>
            <a:stCxn id="37" idx="2"/>
            <a:endCxn id="42" idx="0"/>
          </p:cNvCxnSpPr>
          <p:nvPr/>
        </p:nvCxnSpPr>
        <p:spPr>
          <a:xfrm>
            <a:off x="7243761" y="5648539"/>
            <a:ext cx="0" cy="2778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41" idx="0"/>
            <a:endCxn id="42" idx="1"/>
          </p:cNvCxnSpPr>
          <p:nvPr/>
        </p:nvCxnSpPr>
        <p:spPr>
          <a:xfrm>
            <a:off x="5257800" y="6111291"/>
            <a:ext cx="900110" cy="112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entagono 50"/>
          <p:cNvSpPr>
            <a:spLocks noChangeAspect="1"/>
          </p:cNvSpPr>
          <p:nvPr/>
        </p:nvSpPr>
        <p:spPr>
          <a:xfrm>
            <a:off x="8725693" y="6388124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pic>
        <p:nvPicPr>
          <p:cNvPr id="53" name="Immagin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3516381"/>
            <a:ext cx="30226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03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1864</Words>
  <Application>Microsoft Office PowerPoint</Application>
  <PresentationFormat>Presentazione su schermo (4:3)</PresentationFormat>
  <Paragraphs>348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HOME</cp:lastModifiedBy>
  <cp:revision>60</cp:revision>
  <cp:lastPrinted>2018-05-18T14:20:46Z</cp:lastPrinted>
  <dcterms:created xsi:type="dcterms:W3CDTF">2018-05-17T09:18:08Z</dcterms:created>
  <dcterms:modified xsi:type="dcterms:W3CDTF">2020-04-28T13:01:01Z</dcterms:modified>
</cp:coreProperties>
</file>