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80" r:id="rId3"/>
    <p:sldId id="281" r:id="rId4"/>
    <p:sldId id="282" r:id="rId5"/>
    <p:sldId id="283" r:id="rId6"/>
    <p:sldId id="284" r:id="rId7"/>
    <p:sldId id="285" r:id="rId8"/>
    <p:sldId id="286" r:id="rId9"/>
    <p:sldId id="287" r:id="rId10"/>
    <p:sldId id="288" r:id="rId11"/>
    <p:sldId id="289" r:id="rId12"/>
    <p:sldId id="290" r:id="rId13"/>
    <p:sldId id="291" r:id="rId14"/>
    <p:sldId id="263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6/27/2020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6/27/2020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6/27/2020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6/27/2020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6/27/2020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6/27/2020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6/27/2020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6/27/2020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6/27/2020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6/27/2020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6/27/2020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6/27/2020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s://licey.net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7CB0B1-BEF2-4B2E-A81B-47F6AA2B0EE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/>
              <a:t>Синтаксис </a:t>
            </a:r>
            <a:r>
              <a:rPr lang="tr-TR" dirty="0"/>
              <a:t>I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E08CD69-D3F2-4000-8667-1A55860AC75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/>
              <a:t>Урок 14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24384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582758-D1A3-4B09-B6D5-90F82E71BF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232452"/>
            <a:ext cx="9601200" cy="4634948"/>
          </a:xfrm>
        </p:spPr>
        <p:txBody>
          <a:bodyPr/>
          <a:lstStyle/>
          <a:p>
            <a:r>
              <a:rPr lang="ru-RU" dirty="0"/>
              <a:t>Сочетание </a:t>
            </a:r>
            <a:r>
              <a:rPr lang="ru-RU" b="1" i="1" dirty="0"/>
              <a:t>в самом деле</a:t>
            </a:r>
            <a:r>
              <a:rPr lang="ru-RU" dirty="0"/>
              <a:t> в значении «действительно» не является вводным. Но если это сочетание служит для выражения недоумения, возмущения, негодования и т.п., то оно становится вводным.</a:t>
            </a:r>
          </a:p>
          <a:p>
            <a:pPr marL="0" indent="0" fontAlgn="base">
              <a:buNone/>
            </a:pPr>
            <a:r>
              <a:rPr lang="ru-RU" i="1" dirty="0"/>
              <a:t>Пример: </a:t>
            </a:r>
          </a:p>
          <a:p>
            <a:pPr marL="0" indent="0" fontAlgn="base">
              <a:buNone/>
            </a:pPr>
            <a:r>
              <a:rPr lang="ru-RU" i="1" dirty="0"/>
              <a:t>	Вы </a:t>
            </a:r>
            <a:r>
              <a:rPr lang="ru-RU" b="1" i="1" dirty="0"/>
              <a:t>в самом деле</a:t>
            </a:r>
            <a:r>
              <a:rPr lang="ru-RU" i="1" dirty="0"/>
              <a:t> здесь ни при чём</a:t>
            </a:r>
            <a:r>
              <a:rPr lang="ru-RU" dirty="0"/>
              <a:t> («действительно»). </a:t>
            </a:r>
          </a:p>
          <a:p>
            <a:pPr marL="0" indent="0" fontAlgn="base">
              <a:buNone/>
            </a:pPr>
            <a:r>
              <a:rPr lang="ru-RU" i="1" dirty="0"/>
              <a:t>	Что он, </a:t>
            </a:r>
            <a:r>
              <a:rPr lang="ru-RU" b="1" i="1" dirty="0"/>
              <a:t>в самом деле</a:t>
            </a:r>
            <a:r>
              <a:rPr lang="ru-RU" i="1" dirty="0"/>
              <a:t>, строит из себя умника!</a:t>
            </a:r>
            <a:endParaRPr lang="ru-RU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67835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578897-BBD2-45C4-AE54-28E2C5E6E7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927652"/>
            <a:ext cx="9601200" cy="4939748"/>
          </a:xfrm>
        </p:spPr>
        <p:txBody>
          <a:bodyPr/>
          <a:lstStyle/>
          <a:p>
            <a:r>
              <a:rPr lang="ru-RU" b="1" i="1" dirty="0"/>
              <a:t>В частности</a:t>
            </a:r>
            <a:r>
              <a:rPr lang="ru-RU" dirty="0"/>
              <a:t>, указывающее на отношения между частями высказывания, выделяется с двух сторон запятыми:</a:t>
            </a:r>
          </a:p>
          <a:p>
            <a:pPr marL="0" indent="0" fontAlgn="base">
              <a:buNone/>
            </a:pPr>
            <a:r>
              <a:rPr lang="ru-RU" b="1" i="1" dirty="0"/>
              <a:t>Пример</a:t>
            </a:r>
            <a:r>
              <a:rPr lang="ru-RU" i="1" dirty="0"/>
              <a:t>: Он интересуется, </a:t>
            </a:r>
            <a:r>
              <a:rPr lang="ru-RU" b="1" i="1" dirty="0"/>
              <a:t>в частности</a:t>
            </a:r>
            <a:r>
              <a:rPr lang="ru-RU" i="1" dirty="0"/>
              <a:t>, происхождением отдельных слов.</a:t>
            </a:r>
            <a:endParaRPr lang="ru-RU" dirty="0"/>
          </a:p>
          <a:p>
            <a:r>
              <a:rPr lang="ru-RU" dirty="0"/>
              <a:t>Но если </a:t>
            </a:r>
            <a:r>
              <a:rPr lang="ru-RU" b="1" i="1" dirty="0"/>
              <a:t>в частности</a:t>
            </a:r>
            <a:r>
              <a:rPr lang="ru-RU" dirty="0"/>
              <a:t> входит в состав присоединительной конструкции (в начале её или в конце), то оно выделяется занятыми вместе с этой конструкцией:</a:t>
            </a:r>
          </a:p>
          <a:p>
            <a:pPr marL="0" indent="0" fontAlgn="base">
              <a:buNone/>
            </a:pPr>
            <a:r>
              <a:rPr lang="ru-RU" b="1" i="1" dirty="0"/>
              <a:t>Пример</a:t>
            </a:r>
            <a:r>
              <a:rPr lang="ru-RU" i="1" dirty="0"/>
              <a:t>: За эту работу охотно возьмутся многие, </a:t>
            </a:r>
            <a:r>
              <a:rPr lang="ru-RU" b="1" i="1" dirty="0"/>
              <a:t>и в частности я</a:t>
            </a:r>
            <a:r>
              <a:rPr lang="ru-RU" i="1" dirty="0"/>
              <a:t>; За эту работу 	охотно возьмутся многие, </a:t>
            </a:r>
            <a:r>
              <a:rPr lang="ru-RU" b="1" i="1" dirty="0"/>
              <a:t>и я в частности</a:t>
            </a:r>
            <a:r>
              <a:rPr lang="ru-RU" i="1" dirty="0"/>
              <a:t>.</a:t>
            </a:r>
            <a:endParaRPr lang="ru-RU" dirty="0"/>
          </a:p>
          <a:p>
            <a:r>
              <a:rPr lang="ru-RU" dirty="0"/>
              <a:t>Если </a:t>
            </a:r>
            <a:r>
              <a:rPr lang="ru-RU" b="1" i="1" dirty="0"/>
              <a:t>в частности</a:t>
            </a:r>
            <a:r>
              <a:rPr lang="ru-RU" dirty="0"/>
              <a:t> входит в конструкцию </a:t>
            </a:r>
            <a:r>
              <a:rPr lang="ru-RU" b="1" i="1" dirty="0"/>
              <a:t>вообще и в частности</a:t>
            </a:r>
            <a:r>
              <a:rPr lang="ru-RU" dirty="0"/>
              <a:t>, то такая конструкция запятыми не выделяется:</a:t>
            </a:r>
          </a:p>
          <a:p>
            <a:pPr marL="0" indent="0" fontAlgn="base">
              <a:buNone/>
            </a:pPr>
            <a:r>
              <a:rPr lang="ru-RU" b="1" i="1" dirty="0"/>
              <a:t>Пример:</a:t>
            </a:r>
            <a:r>
              <a:rPr lang="ru-RU" i="1" dirty="0"/>
              <a:t> За чаем зашёл разговор о хозяйстве </a:t>
            </a:r>
            <a:r>
              <a:rPr lang="ru-RU" b="1" i="1" dirty="0"/>
              <a:t>вообще и в частности</a:t>
            </a:r>
            <a:r>
              <a:rPr lang="ru-RU" i="1" dirty="0"/>
              <a:t> об 	огородничестве</a:t>
            </a:r>
            <a:r>
              <a:rPr lang="ru-RU" dirty="0"/>
              <a:t> (Салтыков-Щедрин).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13691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651FB7-47DC-4781-A2C5-582A703ADE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821634"/>
            <a:ext cx="9601200" cy="5045765"/>
          </a:xfrm>
        </p:spPr>
        <p:txBody>
          <a:bodyPr/>
          <a:lstStyle/>
          <a:p>
            <a:r>
              <a:rPr lang="ru-RU" dirty="0"/>
              <a:t>Сочетание </a:t>
            </a:r>
            <a:r>
              <a:rPr lang="ru-RU" b="1" i="1" dirty="0"/>
              <a:t>главным образом</a:t>
            </a:r>
            <a:r>
              <a:rPr lang="ru-RU" dirty="0"/>
              <a:t> является вводным, если служит для выделения какого-либо факта, дли выражения его оценки.</a:t>
            </a:r>
          </a:p>
          <a:p>
            <a:pPr marL="0" indent="0" fontAlgn="base">
              <a:buNone/>
            </a:pPr>
            <a:r>
              <a:rPr lang="ru-RU" b="1" i="1" dirty="0"/>
              <a:t>Пример</a:t>
            </a:r>
            <a:r>
              <a:rPr lang="ru-RU" i="1" dirty="0"/>
              <a:t>: </a:t>
            </a:r>
          </a:p>
          <a:p>
            <a:pPr marL="0" indent="0" fontAlgn="base">
              <a:buNone/>
            </a:pPr>
            <a:r>
              <a:rPr lang="ru-RU" i="1" dirty="0"/>
              <a:t>	Шла широкая аллея... и по ней-то, </a:t>
            </a:r>
            <a:r>
              <a:rPr lang="ru-RU" b="1" i="1" dirty="0"/>
              <a:t>главным образом</a:t>
            </a:r>
            <a:r>
              <a:rPr lang="ru-RU" i="1" dirty="0"/>
              <a:t>, гуляла 	публика</a:t>
            </a:r>
            <a:r>
              <a:rPr lang="ru-RU" dirty="0"/>
              <a:t> (Горький)</a:t>
            </a:r>
          </a:p>
          <a:p>
            <a:pPr marL="0" indent="0" fontAlgn="base">
              <a:buNone/>
            </a:pPr>
            <a:r>
              <a:rPr lang="ru-RU" dirty="0"/>
              <a:t>!!! (невозможно образовать сочетание «главным образом гулять», поэтому в данном примере сочетание </a:t>
            </a:r>
            <a:r>
              <a:rPr lang="ru-RU" i="1" dirty="0"/>
              <a:t>главным образом</a:t>
            </a:r>
            <a:r>
              <a:rPr lang="ru-RU" dirty="0"/>
              <a:t> не является членом предложения); </a:t>
            </a:r>
          </a:p>
          <a:p>
            <a:pPr marL="0" indent="0" fontAlgn="base">
              <a:buNone/>
            </a:pPr>
            <a:r>
              <a:rPr lang="ru-RU" b="1" i="1" dirty="0"/>
              <a:t>Пример:</a:t>
            </a:r>
            <a:r>
              <a:rPr lang="ru-RU" i="1" dirty="0"/>
              <a:t> </a:t>
            </a:r>
          </a:p>
          <a:p>
            <a:pPr marL="0" indent="0" fontAlgn="base">
              <a:buNone/>
            </a:pPr>
            <a:r>
              <a:rPr lang="ru-RU" i="1" dirty="0"/>
              <a:t>	Статью следует исправить и, </a:t>
            </a:r>
            <a:r>
              <a:rPr lang="ru-RU" b="1" i="1" dirty="0"/>
              <a:t>главным образом</a:t>
            </a:r>
            <a:r>
              <a:rPr lang="ru-RU" i="1" dirty="0"/>
              <a:t>, дополнить свежим 	материалом</a:t>
            </a:r>
            <a:r>
              <a:rPr lang="ru-RU" dirty="0"/>
              <a:t> (</a:t>
            </a:r>
            <a:r>
              <a:rPr lang="ru-RU" i="1" dirty="0"/>
              <a:t>главным образом</a:t>
            </a:r>
            <a:r>
              <a:rPr lang="ru-RU" dirty="0"/>
              <a:t> в значении «самое главное»).</a:t>
            </a:r>
          </a:p>
          <a:p>
            <a:pPr marL="0" indent="0" fontAlgn="base">
              <a:buNone/>
            </a:pPr>
            <a:r>
              <a:rPr lang="ru-RU" dirty="0"/>
              <a:t>!!! Сочетание </a:t>
            </a:r>
            <a:r>
              <a:rPr lang="ru-RU" b="1" i="1" dirty="0"/>
              <a:t>главным образом</a:t>
            </a:r>
            <a:r>
              <a:rPr lang="ru-RU" dirty="0"/>
              <a:t>, входящее в состав присоединительной конструкции (в начале её или в конце), выделяется запятыми вместе с ней, например: </a:t>
            </a:r>
            <a:r>
              <a:rPr lang="ru-RU" i="1" dirty="0"/>
              <a:t>С полсотни людей, </a:t>
            </a:r>
            <a:r>
              <a:rPr lang="ru-RU" b="1" i="1" dirty="0"/>
              <a:t>главным образом офицеров</a:t>
            </a:r>
            <a:r>
              <a:rPr lang="ru-RU" i="1" dirty="0"/>
              <a:t>, толпились невдалеке</a:t>
            </a:r>
            <a:r>
              <a:rPr lang="ru-RU" dirty="0"/>
              <a:t> (Павленко).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53969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E1B045-9DB6-490F-BF61-9C60CCE5B3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722783"/>
            <a:ext cx="9601200" cy="4144617"/>
          </a:xfrm>
        </p:spPr>
        <p:txBody>
          <a:bodyPr/>
          <a:lstStyle/>
          <a:p>
            <a:r>
              <a:rPr lang="ru-RU" dirty="0"/>
              <a:t>Сочетание </a:t>
            </a:r>
            <a:r>
              <a:rPr lang="ru-RU" b="1" i="1" dirty="0"/>
              <a:t>главным образом</a:t>
            </a:r>
            <a:r>
              <a:rPr lang="ru-RU" dirty="0"/>
              <a:t> не является вводным в значении «в первую очередь», «больше всего» (</a:t>
            </a:r>
            <a:r>
              <a:rPr lang="tr-TR" dirty="0"/>
              <a:t>en çok)</a:t>
            </a:r>
            <a:r>
              <a:rPr lang="ru-RU" dirty="0"/>
              <a:t>:</a:t>
            </a:r>
          </a:p>
          <a:p>
            <a:pPr marL="0" indent="0" fontAlgn="base">
              <a:buNone/>
            </a:pPr>
            <a:r>
              <a:rPr lang="ru-RU" b="1" i="1" dirty="0"/>
              <a:t>Пример: </a:t>
            </a:r>
          </a:p>
          <a:p>
            <a:pPr marL="0" indent="0" fontAlgn="base">
              <a:buNone/>
            </a:pPr>
            <a:r>
              <a:rPr lang="ru-RU" i="1" dirty="0"/>
              <a:t>	Он добился успеха </a:t>
            </a:r>
            <a:r>
              <a:rPr lang="ru-RU" b="1" i="1" dirty="0"/>
              <a:t>главным образом</a:t>
            </a:r>
            <a:r>
              <a:rPr lang="ru-RU" i="1" dirty="0"/>
              <a:t> благодаря своему трудолюбию; </a:t>
            </a:r>
          </a:p>
          <a:p>
            <a:pPr marL="0" indent="0" fontAlgn="base">
              <a:buNone/>
            </a:pPr>
            <a:r>
              <a:rPr lang="ru-RU" i="1" dirty="0"/>
              <a:t>	Мне нравится в нём </a:t>
            </a:r>
            <a:r>
              <a:rPr lang="ru-RU" b="1" i="1" dirty="0"/>
              <a:t>главным образом</a:t>
            </a:r>
            <a:r>
              <a:rPr lang="ru-RU" i="1" dirty="0"/>
              <a:t> его искренность.</a:t>
            </a:r>
            <a:endParaRPr lang="ru-RU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489366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021D1D-5D66-4DB7-A70C-9CE2B2CC1A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864704"/>
          </a:xfrm>
        </p:spPr>
        <p:txBody>
          <a:bodyPr/>
          <a:lstStyle/>
          <a:p>
            <a:r>
              <a:rPr lang="tr-TR" dirty="0"/>
              <a:t>Kaynakça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328E66-6187-4CB0-8599-77BFBBAB5C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722784"/>
            <a:ext cx="9601200" cy="3988904"/>
          </a:xfrm>
        </p:spPr>
        <p:txBody>
          <a:bodyPr>
            <a:normAutofit/>
          </a:bodyPr>
          <a:lstStyle/>
          <a:p>
            <a:r>
              <a:rPr lang="tr-TR" dirty="0" err="1"/>
              <a:t>Nenkova</a:t>
            </a:r>
            <a:r>
              <a:rPr lang="tr-TR" dirty="0"/>
              <a:t>, T. </a:t>
            </a:r>
            <a:r>
              <a:rPr lang="tr-TR" dirty="0" err="1"/>
              <a:t>Praktiçeskaya</a:t>
            </a:r>
            <a:r>
              <a:rPr lang="tr-TR" dirty="0"/>
              <a:t> </a:t>
            </a:r>
            <a:r>
              <a:rPr lang="tr-TR" dirty="0" err="1"/>
              <a:t>grammatika</a:t>
            </a:r>
            <a:r>
              <a:rPr lang="tr-TR" dirty="0"/>
              <a:t> </a:t>
            </a:r>
            <a:r>
              <a:rPr lang="tr-TR" dirty="0" err="1"/>
              <a:t>russkogo</a:t>
            </a:r>
            <a:r>
              <a:rPr lang="tr-TR" dirty="0"/>
              <a:t> </a:t>
            </a:r>
            <a:r>
              <a:rPr lang="tr-TR" dirty="0" err="1"/>
              <a:t>yazıka</a:t>
            </a:r>
            <a:r>
              <a:rPr lang="tr-TR" dirty="0"/>
              <a:t>, </a:t>
            </a:r>
            <a:r>
              <a:rPr lang="tr-TR" dirty="0" err="1"/>
              <a:t>Veles</a:t>
            </a:r>
            <a:r>
              <a:rPr lang="tr-TR" dirty="0"/>
              <a:t>, Sofya, 2002.</a:t>
            </a:r>
          </a:p>
          <a:p>
            <a:r>
              <a:rPr lang="tr-TR" dirty="0" err="1"/>
              <a:t>Lekant</a:t>
            </a:r>
            <a:r>
              <a:rPr lang="tr-TR" dirty="0"/>
              <a:t>, P.A. </a:t>
            </a:r>
            <a:r>
              <a:rPr lang="tr-TR" dirty="0" err="1"/>
              <a:t>v.d</a:t>
            </a:r>
            <a:r>
              <a:rPr lang="tr-TR" dirty="0"/>
              <a:t>. </a:t>
            </a:r>
            <a:r>
              <a:rPr lang="tr-TR" dirty="0" err="1"/>
              <a:t>Sovremennıy</a:t>
            </a:r>
            <a:r>
              <a:rPr lang="tr-TR" dirty="0"/>
              <a:t> </a:t>
            </a:r>
            <a:r>
              <a:rPr lang="tr-TR" dirty="0" err="1"/>
              <a:t>russkiy</a:t>
            </a:r>
            <a:r>
              <a:rPr lang="tr-TR" dirty="0"/>
              <a:t> yazık, </a:t>
            </a:r>
            <a:r>
              <a:rPr lang="tr-TR" dirty="0" err="1"/>
              <a:t>Drofa</a:t>
            </a:r>
            <a:r>
              <a:rPr lang="tr-TR" dirty="0"/>
              <a:t>, </a:t>
            </a:r>
            <a:r>
              <a:rPr lang="tr-TR" dirty="0" err="1"/>
              <a:t>Moskva</a:t>
            </a:r>
            <a:r>
              <a:rPr lang="tr-TR" dirty="0"/>
              <a:t>, 2001.</a:t>
            </a:r>
          </a:p>
          <a:p>
            <a:r>
              <a:rPr lang="tr-TR" dirty="0" err="1"/>
              <a:t>İvanova</a:t>
            </a:r>
            <a:r>
              <a:rPr lang="tr-TR" dirty="0"/>
              <a:t>, İ.S. </a:t>
            </a:r>
            <a:r>
              <a:rPr lang="tr-TR" dirty="0" err="1"/>
              <a:t>v.d</a:t>
            </a:r>
            <a:r>
              <a:rPr lang="tr-TR" dirty="0"/>
              <a:t>. </a:t>
            </a:r>
            <a:r>
              <a:rPr lang="tr-TR" dirty="0" err="1"/>
              <a:t>Sintaksis</a:t>
            </a:r>
            <a:r>
              <a:rPr lang="tr-TR" dirty="0"/>
              <a:t>, </a:t>
            </a:r>
            <a:r>
              <a:rPr lang="tr-TR" dirty="0" err="1"/>
              <a:t>Zlatoust</a:t>
            </a:r>
            <a:r>
              <a:rPr lang="tr-TR" dirty="0"/>
              <a:t>, </a:t>
            </a:r>
            <a:r>
              <a:rPr lang="tr-TR" dirty="0" err="1"/>
              <a:t>Sankt</a:t>
            </a:r>
            <a:r>
              <a:rPr lang="tr-TR" dirty="0"/>
              <a:t>-Petersburg, 2018.</a:t>
            </a:r>
          </a:p>
          <a:p>
            <a:r>
              <a:rPr lang="tr-TR" dirty="0" err="1"/>
              <a:t>Veliçko</a:t>
            </a:r>
            <a:r>
              <a:rPr lang="tr-TR" dirty="0"/>
              <a:t>, A.V. </a:t>
            </a:r>
            <a:r>
              <a:rPr lang="tr-TR" dirty="0" err="1"/>
              <a:t>v.d</a:t>
            </a:r>
            <a:r>
              <a:rPr lang="tr-TR" dirty="0"/>
              <a:t>. </a:t>
            </a:r>
            <a:r>
              <a:rPr lang="tr-TR" dirty="0" err="1"/>
              <a:t>Kniga</a:t>
            </a:r>
            <a:r>
              <a:rPr lang="tr-TR" dirty="0"/>
              <a:t> o </a:t>
            </a:r>
            <a:r>
              <a:rPr lang="tr-TR" dirty="0" err="1"/>
              <a:t>grammatike</a:t>
            </a:r>
            <a:r>
              <a:rPr lang="tr-TR" dirty="0"/>
              <a:t>, </a:t>
            </a:r>
            <a:r>
              <a:rPr lang="tr-TR" dirty="0" err="1"/>
              <a:t>Zlatoust</a:t>
            </a:r>
            <a:r>
              <a:rPr lang="tr-TR" dirty="0"/>
              <a:t>, </a:t>
            </a:r>
            <a:r>
              <a:rPr lang="tr-TR" dirty="0" err="1"/>
              <a:t>Sankt</a:t>
            </a:r>
            <a:r>
              <a:rPr lang="tr-TR" dirty="0"/>
              <a:t>-Petersburg, 2018.</a:t>
            </a:r>
          </a:p>
          <a:p>
            <a:r>
              <a:rPr lang="tr-TR" dirty="0" err="1"/>
              <a:t>Babaytseva</a:t>
            </a:r>
            <a:r>
              <a:rPr lang="tr-TR" dirty="0"/>
              <a:t>, V.V. </a:t>
            </a:r>
            <a:r>
              <a:rPr lang="tr-TR" dirty="0" err="1"/>
              <a:t>v.d</a:t>
            </a:r>
            <a:r>
              <a:rPr lang="tr-TR" dirty="0"/>
              <a:t>. </a:t>
            </a:r>
            <a:r>
              <a:rPr lang="tr-TR" dirty="0" err="1"/>
              <a:t>Russkiy</a:t>
            </a:r>
            <a:r>
              <a:rPr lang="tr-TR" dirty="0"/>
              <a:t> yazık, </a:t>
            </a:r>
            <a:r>
              <a:rPr lang="tr-TR" dirty="0" err="1"/>
              <a:t>Drofa</a:t>
            </a:r>
            <a:r>
              <a:rPr lang="tr-TR" dirty="0"/>
              <a:t>, </a:t>
            </a:r>
            <a:r>
              <a:rPr lang="tr-TR" dirty="0" err="1"/>
              <a:t>Moskva</a:t>
            </a:r>
            <a:r>
              <a:rPr lang="tr-TR" dirty="0"/>
              <a:t>, 2010.</a:t>
            </a:r>
          </a:p>
          <a:p>
            <a:r>
              <a:rPr lang="tr-TR" dirty="0" err="1"/>
              <a:t>Rozental</a:t>
            </a:r>
            <a:r>
              <a:rPr lang="tr-TR" dirty="0"/>
              <a:t>, D.E. </a:t>
            </a:r>
            <a:r>
              <a:rPr lang="tr-TR" dirty="0" err="1"/>
              <a:t>v.d</a:t>
            </a:r>
            <a:r>
              <a:rPr lang="tr-TR" dirty="0"/>
              <a:t>. </a:t>
            </a:r>
            <a:r>
              <a:rPr lang="tr-TR" dirty="0" err="1"/>
              <a:t>Sovremennıy</a:t>
            </a:r>
            <a:r>
              <a:rPr lang="tr-TR" dirty="0"/>
              <a:t> </a:t>
            </a:r>
            <a:r>
              <a:rPr lang="tr-TR" dirty="0" err="1"/>
              <a:t>russkiy</a:t>
            </a:r>
            <a:r>
              <a:rPr lang="tr-TR" dirty="0"/>
              <a:t> yazık, </a:t>
            </a:r>
            <a:r>
              <a:rPr lang="tr-TR" dirty="0" err="1"/>
              <a:t>Ayris-Press</a:t>
            </a:r>
            <a:r>
              <a:rPr lang="tr-TR" dirty="0"/>
              <a:t>: </a:t>
            </a:r>
            <a:r>
              <a:rPr lang="tr-TR" dirty="0" err="1"/>
              <a:t>Moskva</a:t>
            </a:r>
            <a:r>
              <a:rPr lang="tr-TR" dirty="0"/>
              <a:t>, 2004.</a:t>
            </a:r>
            <a:endParaRPr lang="ru-RU" dirty="0"/>
          </a:p>
          <a:p>
            <a:r>
              <a:rPr lang="tr-TR" dirty="0" err="1"/>
              <a:t>Skoblikova</a:t>
            </a:r>
            <a:r>
              <a:rPr lang="tr-TR" dirty="0"/>
              <a:t>, Ye.S.,</a:t>
            </a:r>
            <a:r>
              <a:rPr lang="tr-TR" dirty="0" err="1"/>
              <a:t>Sovremennıy</a:t>
            </a:r>
            <a:r>
              <a:rPr lang="tr-TR" dirty="0"/>
              <a:t> </a:t>
            </a:r>
            <a:r>
              <a:rPr lang="tr-TR" dirty="0" err="1"/>
              <a:t>russkiy</a:t>
            </a:r>
            <a:r>
              <a:rPr lang="tr-TR" dirty="0"/>
              <a:t> yazık. </a:t>
            </a:r>
            <a:r>
              <a:rPr lang="tr-TR" dirty="0" err="1"/>
              <a:t>Sintaksis</a:t>
            </a:r>
            <a:r>
              <a:rPr lang="tr-TR" dirty="0"/>
              <a:t> </a:t>
            </a:r>
            <a:r>
              <a:rPr lang="tr-TR" dirty="0" err="1"/>
              <a:t>slojnogopredlojeniya</a:t>
            </a:r>
            <a:r>
              <a:rPr lang="tr-TR" dirty="0"/>
              <a:t>, </a:t>
            </a:r>
            <a:r>
              <a:rPr lang="tr-TR" dirty="0" err="1"/>
              <a:t>Flinta</a:t>
            </a:r>
            <a:r>
              <a:rPr lang="tr-TR" dirty="0"/>
              <a:t>, </a:t>
            </a:r>
            <a:r>
              <a:rPr lang="tr-TR" dirty="0" err="1"/>
              <a:t>Moskva</a:t>
            </a:r>
            <a:r>
              <a:rPr lang="tr-TR" dirty="0"/>
              <a:t>, 2006.</a:t>
            </a:r>
            <a:endParaRPr lang="ru-RU" dirty="0"/>
          </a:p>
          <a:p>
            <a:r>
              <a:rPr lang="en-US" dirty="0">
                <a:hlinkClick r:id="rId2"/>
              </a:rPr>
              <a:t>https://licey.net/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93511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D70941-4DD7-4486-BCFA-7160BCDDCC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384313"/>
            <a:ext cx="9601200" cy="5483087"/>
          </a:xfrm>
        </p:spPr>
        <p:txBody>
          <a:bodyPr/>
          <a:lstStyle/>
          <a:p>
            <a:pPr marL="0" indent="0">
              <a:buNone/>
            </a:pPr>
            <a:r>
              <a:rPr lang="ru-RU" sz="4000" dirty="0"/>
              <a:t>Вводные слова и словосочетания </a:t>
            </a:r>
          </a:p>
          <a:p>
            <a:pPr marL="0" indent="0">
              <a:buNone/>
            </a:pPr>
            <a:r>
              <a:rPr lang="ru-RU" dirty="0"/>
              <a:t>(продолжение)</a:t>
            </a:r>
          </a:p>
          <a:p>
            <a:r>
              <a:rPr lang="ru-RU" dirty="0"/>
              <a:t> сочетания </a:t>
            </a:r>
            <a:r>
              <a:rPr lang="ru-RU" b="1" i="1" dirty="0"/>
              <a:t>в конце концов</a:t>
            </a:r>
            <a:r>
              <a:rPr lang="ru-RU" dirty="0"/>
              <a:t> как вводного и как члена предложения – обстоятельства аналогично по условиям слову </a:t>
            </a:r>
            <a:r>
              <a:rPr lang="ru-RU" b="1" i="1" dirty="0"/>
              <a:t>наконец</a:t>
            </a:r>
            <a:r>
              <a:rPr lang="ru-RU" dirty="0"/>
              <a:t>.</a:t>
            </a:r>
          </a:p>
          <a:p>
            <a:pPr marL="0" indent="0" fontAlgn="base">
              <a:buNone/>
            </a:pPr>
            <a:r>
              <a:rPr lang="ru-RU" b="1" i="1" dirty="0"/>
              <a:t>Пример:</a:t>
            </a:r>
            <a:r>
              <a:rPr lang="ru-RU" i="1" dirty="0"/>
              <a:t> </a:t>
            </a:r>
          </a:p>
          <a:p>
            <a:pPr marL="0" indent="0" fontAlgn="base">
              <a:buNone/>
            </a:pPr>
            <a:r>
              <a:rPr lang="ru-RU" i="1" dirty="0"/>
              <a:t>	Ведь, </a:t>
            </a:r>
            <a:r>
              <a:rPr lang="ru-RU" b="1" i="1" dirty="0"/>
              <a:t>в конце концов</a:t>
            </a:r>
            <a:r>
              <a:rPr lang="ru-RU" i="1" dirty="0"/>
              <a:t>, мы ещё ничего не решили окончательно!</a:t>
            </a:r>
            <a:r>
              <a:rPr lang="ru-RU" dirty="0"/>
              <a:t> (</a:t>
            </a:r>
            <a:r>
              <a:rPr lang="ru-RU" i="1" dirty="0"/>
              <a:t>в конце 	концов</a:t>
            </a:r>
            <a:r>
              <a:rPr lang="ru-RU" dirty="0"/>
              <a:t> обозначает не время, а вывод, к которому пришло говорящее лицо в 	итоге ряда рассуждений). </a:t>
            </a:r>
            <a:endParaRPr lang="tr-TR" dirty="0"/>
          </a:p>
          <a:p>
            <a:pPr marL="0" indent="0" fontAlgn="base">
              <a:buNone/>
            </a:pPr>
            <a:r>
              <a:rPr lang="ru-RU" b="1" i="1" dirty="0"/>
              <a:t>Пример: </a:t>
            </a:r>
          </a:p>
          <a:p>
            <a:pPr marL="0" indent="0" fontAlgn="base">
              <a:buNone/>
            </a:pPr>
            <a:r>
              <a:rPr lang="ru-RU" b="1" i="1" dirty="0"/>
              <a:t>	В конце концов</a:t>
            </a:r>
            <a:r>
              <a:rPr lang="ru-RU" i="1" dirty="0"/>
              <a:t> соглашение было достигнуто</a:t>
            </a:r>
            <a:r>
              <a:rPr lang="ru-RU" dirty="0"/>
              <a:t> (значение обстоятельства «в 	результате всего»).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65318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DB9400-304A-4606-A3A8-0F85CCEB2A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675861"/>
            <a:ext cx="9601200" cy="5191539"/>
          </a:xfrm>
        </p:spPr>
        <p:txBody>
          <a:bodyPr>
            <a:normAutofit/>
          </a:bodyPr>
          <a:lstStyle/>
          <a:p>
            <a:r>
              <a:rPr lang="ru-RU" dirty="0"/>
              <a:t>Слово </a:t>
            </a:r>
            <a:r>
              <a:rPr lang="ru-RU" b="1" i="1" dirty="0"/>
              <a:t>однако</a:t>
            </a:r>
            <a:r>
              <a:rPr lang="ru-RU" dirty="0"/>
              <a:t> является вводным, если стоит в середине или в конце простого предложения:</a:t>
            </a:r>
          </a:p>
          <a:p>
            <a:pPr marL="0" indent="0">
              <a:buNone/>
            </a:pPr>
            <a:r>
              <a:rPr lang="ru-RU" b="1" dirty="0"/>
              <a:t>Пример</a:t>
            </a:r>
            <a:r>
              <a:rPr lang="ru-RU" dirty="0"/>
              <a:t>: </a:t>
            </a:r>
            <a:r>
              <a:rPr lang="ru-RU" i="1" dirty="0"/>
              <a:t>Жара и усталость взяли, </a:t>
            </a:r>
            <a:r>
              <a:rPr lang="ru-RU" b="1" i="1" dirty="0"/>
              <a:t>однако ж</a:t>
            </a:r>
            <a:r>
              <a:rPr lang="ru-RU" i="1" dirty="0"/>
              <a:t>, свое</a:t>
            </a:r>
            <a:r>
              <a:rPr lang="ru-RU" dirty="0"/>
              <a:t> (Тургенев);</a:t>
            </a:r>
          </a:p>
          <a:p>
            <a:pPr marL="0" indent="0">
              <a:buNone/>
            </a:pPr>
            <a:r>
              <a:rPr lang="ru-RU" i="1" dirty="0"/>
              <a:t>	Как я его ловко, </a:t>
            </a:r>
            <a:r>
              <a:rPr lang="ru-RU" b="1" i="1" dirty="0"/>
              <a:t>однако</a:t>
            </a:r>
            <a:r>
              <a:rPr lang="ru-RU" dirty="0"/>
              <a:t> (Чехов).</a:t>
            </a:r>
          </a:p>
          <a:p>
            <a:r>
              <a:rPr lang="ru-RU" dirty="0"/>
              <a:t>В начале предложения (части сложного предложения) или как средство связи однородных членов слово </a:t>
            </a:r>
            <a:r>
              <a:rPr lang="ru-RU" b="1" i="1" dirty="0"/>
              <a:t>однако</a:t>
            </a:r>
            <a:r>
              <a:rPr lang="ru-RU" dirty="0"/>
              <a:t> имеет значение противительного союза (его можно заменить союзом </a:t>
            </a:r>
            <a:r>
              <a:rPr lang="ru-RU" b="1" i="1" dirty="0"/>
              <a:t>но</a:t>
            </a:r>
            <a:r>
              <a:rPr lang="ru-RU" dirty="0"/>
              <a:t>), поэтому запятая ставится только перед этим словом:</a:t>
            </a:r>
          </a:p>
          <a:p>
            <a:pPr marL="0" indent="0">
              <a:buNone/>
            </a:pPr>
            <a:r>
              <a:rPr lang="ru-RU" dirty="0"/>
              <a:t>Пример: </a:t>
            </a:r>
            <a:r>
              <a:rPr lang="ru-RU" b="1" i="1" dirty="0"/>
              <a:t>Однако</a:t>
            </a:r>
            <a:r>
              <a:rPr lang="ru-RU" i="1" dirty="0"/>
              <a:t> знать желательно – каким же колдовством мужик над всей округою 	такую силу взял?</a:t>
            </a:r>
            <a:r>
              <a:rPr lang="ru-RU" dirty="0"/>
              <a:t> (Некрасов).</a:t>
            </a:r>
          </a:p>
          <a:p>
            <a:pPr marL="0" indent="0">
              <a:buNone/>
            </a:pPr>
            <a:r>
              <a:rPr lang="ru-RU" b="1" dirty="0"/>
              <a:t>!!! Примечание.</a:t>
            </a:r>
            <a:r>
              <a:rPr lang="ru-RU" dirty="0"/>
              <a:t> В редких случаях слово </a:t>
            </a:r>
            <a:r>
              <a:rPr lang="ru-RU" b="1" i="1" dirty="0"/>
              <a:t>однако</a:t>
            </a:r>
            <a:r>
              <a:rPr lang="ru-RU" dirty="0"/>
              <a:t> отделяется запятой в начале предложения, приближаясь по значению к междометию (выражает удивление, недоумение, возмущение) </a:t>
            </a:r>
          </a:p>
          <a:p>
            <a:pPr marL="0" indent="0">
              <a:buNone/>
            </a:pPr>
            <a:r>
              <a:rPr lang="ru-RU" b="1" i="1" dirty="0"/>
              <a:t>Пример</a:t>
            </a:r>
            <a:r>
              <a:rPr lang="ru-RU" i="1" dirty="0"/>
              <a:t>: Однако, какой ветер!</a:t>
            </a:r>
            <a:r>
              <a:rPr lang="ru-RU" dirty="0"/>
              <a:t> (Чехов).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9460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53879E-AFB6-4338-93B0-9C8E8FC68B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954158"/>
            <a:ext cx="9601200" cy="4913242"/>
          </a:xfrm>
        </p:spPr>
        <p:txBody>
          <a:bodyPr/>
          <a:lstStyle/>
          <a:p>
            <a:r>
              <a:rPr lang="ru-RU" dirty="0"/>
              <a:t>Слово </a:t>
            </a:r>
            <a:r>
              <a:rPr lang="ru-RU" b="1" i="1" dirty="0"/>
              <a:t>конечно</a:t>
            </a:r>
            <a:r>
              <a:rPr lang="ru-RU" dirty="0"/>
              <a:t> обычно выделяется запятыми в качестве вводного:</a:t>
            </a:r>
          </a:p>
          <a:p>
            <a:pPr marL="0" indent="0" fontAlgn="base">
              <a:buNone/>
            </a:pPr>
            <a:r>
              <a:rPr lang="ru-RU" b="1" i="1" dirty="0"/>
              <a:t>Пример: </a:t>
            </a:r>
          </a:p>
          <a:p>
            <a:pPr marL="0" indent="0" fontAlgn="base">
              <a:buNone/>
            </a:pPr>
            <a:r>
              <a:rPr lang="ru-RU" i="1" dirty="0"/>
              <a:t>	Федор ещё работал в тылу, слыхал, </a:t>
            </a:r>
            <a:r>
              <a:rPr lang="ru-RU" b="1" i="1" dirty="0"/>
              <a:t>конечно</a:t>
            </a:r>
            <a:r>
              <a:rPr lang="ru-RU" i="1" dirty="0"/>
              <a:t>, и читал многократно о 	«народных героях»</a:t>
            </a:r>
            <a:r>
              <a:rPr lang="ru-RU" dirty="0"/>
              <a:t> (Фурманов).</a:t>
            </a:r>
          </a:p>
          <a:p>
            <a:pPr marL="0" indent="0">
              <a:buNone/>
            </a:pPr>
            <a:r>
              <a:rPr lang="ru-RU" dirty="0"/>
              <a:t>Но иногда слово </a:t>
            </a:r>
            <a:r>
              <a:rPr lang="ru-RU" b="1" i="1" dirty="0"/>
              <a:t>конечно</a:t>
            </a:r>
            <a:r>
              <a:rPr lang="ru-RU" dirty="0"/>
              <a:t>, произносимое тоном уверенности, убеждённости </a:t>
            </a:r>
            <a:r>
              <a:rPr lang="tr-TR" dirty="0"/>
              <a:t>(emin ve kararlı)</a:t>
            </a:r>
            <a:r>
              <a:rPr lang="ru-RU" dirty="0"/>
              <a:t>, приобретает значение утвердительной частицы и пунктуационно не выделяется:</a:t>
            </a:r>
          </a:p>
          <a:p>
            <a:pPr marL="0" indent="0" fontAlgn="base">
              <a:buNone/>
            </a:pPr>
            <a:r>
              <a:rPr lang="ru-RU" b="1" i="1" dirty="0"/>
              <a:t>Пример: </a:t>
            </a:r>
          </a:p>
          <a:p>
            <a:pPr marL="0" indent="0" fontAlgn="base">
              <a:buNone/>
            </a:pPr>
            <a:r>
              <a:rPr lang="ru-RU" b="1" i="1" dirty="0"/>
              <a:t>	Конечно</a:t>
            </a:r>
            <a:r>
              <a:rPr lang="ru-RU" i="1" dirty="0"/>
              <a:t> правда!; </a:t>
            </a:r>
            <a:r>
              <a:rPr lang="ru-RU" b="1" i="1" dirty="0"/>
              <a:t>Конечно же</a:t>
            </a:r>
            <a:r>
              <a:rPr lang="ru-RU" i="1" dirty="0"/>
              <a:t> это так.</a:t>
            </a:r>
            <a:endParaRPr lang="ru-RU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63414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53879E-AFB6-4338-93B0-9C8E8FC68B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954158"/>
            <a:ext cx="9601200" cy="4913242"/>
          </a:xfrm>
        </p:spPr>
        <p:txBody>
          <a:bodyPr/>
          <a:lstStyle/>
          <a:p>
            <a:r>
              <a:rPr lang="ru-RU" dirty="0"/>
              <a:t>Слово </a:t>
            </a:r>
            <a:r>
              <a:rPr lang="ru-RU" b="1" i="1" dirty="0"/>
              <a:t>действительно</a:t>
            </a:r>
            <a:r>
              <a:rPr lang="ru-RU" dirty="0"/>
              <a:t> является вводным в значении «да, так, верно, точно» (обычно оно занимает позицию в начале предложения)</a:t>
            </a:r>
            <a:r>
              <a:rPr lang="tr-TR" dirty="0"/>
              <a:t> (gerçi)</a:t>
            </a:r>
            <a:r>
              <a:rPr lang="ru-RU" dirty="0"/>
              <a:t>:</a:t>
            </a:r>
          </a:p>
          <a:p>
            <a:pPr marL="0" indent="0" fontAlgn="base">
              <a:buNone/>
            </a:pPr>
            <a:r>
              <a:rPr lang="ru-RU" b="1" i="1" dirty="0"/>
              <a:t>Пример: </a:t>
            </a:r>
          </a:p>
          <a:p>
            <a:pPr marL="0" indent="0" fontAlgn="base">
              <a:buNone/>
            </a:pPr>
            <a:r>
              <a:rPr lang="ru-RU" b="1" i="1" dirty="0"/>
              <a:t>	Действительно</a:t>
            </a:r>
            <a:r>
              <a:rPr lang="ru-RU" i="1" dirty="0"/>
              <a:t>, с батареи открывался вид почти всего расположения 	русских войск </a:t>
            </a:r>
            <a:r>
              <a:rPr lang="ru-RU" dirty="0"/>
              <a:t>(Л. Толстой).</a:t>
            </a:r>
          </a:p>
          <a:p>
            <a:r>
              <a:rPr lang="ru-RU" dirty="0"/>
              <a:t>Как наречие </a:t>
            </a:r>
            <a:r>
              <a:rPr lang="ru-RU" b="1" i="1" dirty="0"/>
              <a:t>действительно</a:t>
            </a:r>
            <a:r>
              <a:rPr lang="ru-RU" dirty="0"/>
              <a:t> имеет значение «в самом деле, подлинно, в действительности» (обычно оно стоит между подлежащим и сказуемым) </a:t>
            </a:r>
            <a:r>
              <a:rPr lang="tr-TR" dirty="0"/>
              <a:t>(gerçekten)</a:t>
            </a:r>
            <a:r>
              <a:rPr lang="ru-RU" dirty="0"/>
              <a:t>:</a:t>
            </a:r>
          </a:p>
          <a:p>
            <a:pPr marL="0" indent="0" fontAlgn="base">
              <a:buNone/>
            </a:pPr>
            <a:r>
              <a:rPr lang="ru-RU" b="1" i="1" dirty="0"/>
              <a:t>Пример:</a:t>
            </a:r>
          </a:p>
          <a:p>
            <a:pPr marL="0" indent="0" fontAlgn="base">
              <a:buNone/>
            </a:pPr>
            <a:r>
              <a:rPr lang="ru-RU" i="1" dirty="0"/>
              <a:t>	Я </a:t>
            </a:r>
            <a:r>
              <a:rPr lang="ru-RU" b="1" i="1" dirty="0"/>
              <a:t>действительно</a:t>
            </a:r>
            <a:r>
              <a:rPr lang="ru-RU" i="1" dirty="0"/>
              <a:t> таков, как вы говорите</a:t>
            </a:r>
            <a:r>
              <a:rPr lang="ru-RU" dirty="0"/>
              <a:t> (Достоевский).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7339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D764DB-2711-41CD-BEC2-046F06B769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755374"/>
            <a:ext cx="9601200" cy="5112026"/>
          </a:xfrm>
        </p:spPr>
        <p:txBody>
          <a:bodyPr>
            <a:normAutofit/>
          </a:bodyPr>
          <a:lstStyle/>
          <a:p>
            <a:r>
              <a:rPr lang="ru-RU" dirty="0"/>
              <a:t>Слово </a:t>
            </a:r>
            <a:r>
              <a:rPr lang="ru-RU" b="1" i="1" dirty="0"/>
              <a:t>вообще</a:t>
            </a:r>
            <a:r>
              <a:rPr lang="ru-RU" dirty="0"/>
              <a:t> является вводным, если оно употреблено в значении «вообще говоря»</a:t>
            </a:r>
            <a:endParaRPr lang="tr-TR" dirty="0"/>
          </a:p>
          <a:p>
            <a:pPr marL="0" indent="0">
              <a:buNone/>
            </a:pPr>
            <a:r>
              <a:rPr lang="ru-RU" b="1" dirty="0"/>
              <a:t>Пример</a:t>
            </a:r>
            <a:r>
              <a:rPr lang="ru-RU" dirty="0"/>
              <a:t>: </a:t>
            </a:r>
          </a:p>
          <a:p>
            <a:pPr marL="0" indent="0" fontAlgn="base">
              <a:buNone/>
            </a:pPr>
            <a:r>
              <a:rPr lang="ru-RU" i="1" dirty="0"/>
              <a:t>	С этим утверждением, </a:t>
            </a:r>
            <a:r>
              <a:rPr lang="ru-RU" b="1" i="1" dirty="0"/>
              <a:t>вообще</a:t>
            </a:r>
            <a:r>
              <a:rPr lang="ru-RU" i="1" dirty="0"/>
              <a:t>, можно было бы согласиться, но необходимо 	проверить некоторые данные; </a:t>
            </a:r>
          </a:p>
          <a:p>
            <a:pPr marL="0" indent="0" fontAlgn="base">
              <a:buNone/>
            </a:pPr>
            <a:r>
              <a:rPr lang="ru-RU" b="1" i="1" dirty="0"/>
              <a:t>	Вообще</a:t>
            </a:r>
            <a:r>
              <a:rPr lang="ru-RU" i="1" dirty="0"/>
              <a:t>, хотелось бы узнать, что произошло на самом деле.</a:t>
            </a:r>
            <a:endParaRPr lang="ru-RU" dirty="0"/>
          </a:p>
          <a:p>
            <a:r>
              <a:rPr lang="ru-RU" dirty="0"/>
              <a:t>В других случаях слово </a:t>
            </a:r>
            <a:r>
              <a:rPr lang="ru-RU" b="1" i="1" dirty="0"/>
              <a:t>вообще</a:t>
            </a:r>
            <a:r>
              <a:rPr lang="ru-RU" dirty="0"/>
              <a:t> употребляется как наречие в разных значениях:</a:t>
            </a:r>
          </a:p>
          <a:p>
            <a:pPr marL="0" indent="0" fontAlgn="base">
              <a:buNone/>
            </a:pPr>
            <a:r>
              <a:rPr lang="ru-RU" dirty="0"/>
              <a:t>	- в значении «в общем», «в целом»:</a:t>
            </a:r>
            <a:r>
              <a:rPr lang="tr-TR" dirty="0"/>
              <a:t> </a:t>
            </a:r>
            <a:endParaRPr lang="ru-RU" dirty="0"/>
          </a:p>
          <a:p>
            <a:pPr marL="0" indent="0" fontAlgn="base">
              <a:buNone/>
            </a:pPr>
            <a:r>
              <a:rPr lang="ru-RU" b="1" i="1" dirty="0"/>
              <a:t>Пример: </a:t>
            </a:r>
          </a:p>
          <a:p>
            <a:pPr marL="0" indent="0" fontAlgn="base">
              <a:buNone/>
            </a:pPr>
            <a:r>
              <a:rPr lang="ru-RU" i="1" dirty="0"/>
              <a:t>	Пушкин для русского искусства то же, что Ломоносов для русского 	просвещения </a:t>
            </a:r>
            <a:r>
              <a:rPr lang="ru-RU" b="1" i="1" dirty="0"/>
              <a:t>вообще</a:t>
            </a:r>
            <a:r>
              <a:rPr lang="ru-RU" dirty="0"/>
              <a:t> (Гончаров);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76700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D764DB-2711-41CD-BEC2-046F06B769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755374"/>
            <a:ext cx="9601200" cy="5112026"/>
          </a:xfrm>
        </p:spPr>
        <p:txBody>
          <a:bodyPr>
            <a:normAutofit lnSpcReduction="10000"/>
          </a:bodyPr>
          <a:lstStyle/>
          <a:p>
            <a:pPr marL="0" indent="0" fontAlgn="base">
              <a:buNone/>
            </a:pPr>
            <a:r>
              <a:rPr lang="ru-RU" dirty="0"/>
              <a:t>	- в значении «всегда», «совсем», «при всех условиях»:</a:t>
            </a:r>
          </a:p>
          <a:p>
            <a:pPr marL="0" indent="0" fontAlgn="base">
              <a:buNone/>
            </a:pPr>
            <a:r>
              <a:rPr lang="ru-RU" b="1" i="1" dirty="0"/>
              <a:t>Пример</a:t>
            </a:r>
            <a:r>
              <a:rPr lang="ru-RU" i="1" dirty="0"/>
              <a:t>: </a:t>
            </a:r>
          </a:p>
          <a:p>
            <a:pPr marL="0" indent="0" fontAlgn="base">
              <a:buNone/>
            </a:pPr>
            <a:r>
              <a:rPr lang="ru-RU" i="1" dirty="0"/>
              <a:t>	Разжигать костры он </a:t>
            </a:r>
            <a:r>
              <a:rPr lang="ru-RU" b="1" i="1" dirty="0"/>
              <a:t>вообще</a:t>
            </a:r>
            <a:r>
              <a:rPr lang="ru-RU" i="1" dirty="0"/>
              <a:t> запрещал, это было опасно</a:t>
            </a:r>
            <a:r>
              <a:rPr lang="ru-RU" dirty="0"/>
              <a:t> (Казакевич);</a:t>
            </a:r>
          </a:p>
          <a:p>
            <a:pPr marL="0" indent="0" fontAlgn="base">
              <a:buNone/>
            </a:pPr>
            <a:r>
              <a:rPr lang="ru-RU" dirty="0"/>
              <a:t>	- в значении «во всех отношениях», «по отношению ко всему»:</a:t>
            </a:r>
          </a:p>
          <a:p>
            <a:pPr marL="0" indent="0" fontAlgn="base">
              <a:buNone/>
            </a:pPr>
            <a:r>
              <a:rPr lang="ru-RU" b="1" i="1" dirty="0"/>
              <a:t>Пример: </a:t>
            </a:r>
          </a:p>
          <a:p>
            <a:pPr marL="0" indent="0" fontAlgn="base">
              <a:buNone/>
            </a:pPr>
            <a:r>
              <a:rPr lang="ru-RU" i="1" dirty="0"/>
              <a:t>	Он </a:t>
            </a:r>
            <a:r>
              <a:rPr lang="ru-RU" b="1" i="1" dirty="0"/>
              <a:t>вообще</a:t>
            </a:r>
            <a:r>
              <a:rPr lang="ru-RU" i="1" dirty="0"/>
              <a:t> смотрел чудаком</a:t>
            </a:r>
            <a:r>
              <a:rPr lang="ru-RU" dirty="0"/>
              <a:t> (Тургенев).</a:t>
            </a:r>
          </a:p>
          <a:p>
            <a:r>
              <a:rPr lang="ru-RU" dirty="0"/>
              <a:t>Это положение распространяется и на форму </a:t>
            </a:r>
            <a:r>
              <a:rPr lang="ru-RU" b="1" i="1" dirty="0"/>
              <a:t>в общем</a:t>
            </a:r>
            <a:r>
              <a:rPr lang="ru-RU" dirty="0"/>
              <a:t>.</a:t>
            </a:r>
          </a:p>
          <a:p>
            <a:pPr marL="0" indent="0" fontAlgn="base">
              <a:buNone/>
            </a:pPr>
            <a:r>
              <a:rPr lang="ru-RU" b="1" dirty="0"/>
              <a:t>Пример:</a:t>
            </a:r>
          </a:p>
          <a:p>
            <a:pPr marL="0" indent="0" fontAlgn="base">
              <a:buNone/>
            </a:pPr>
            <a:r>
              <a:rPr lang="ru-RU" i="1" dirty="0"/>
              <a:t>	Печалиться, </a:t>
            </a:r>
            <a:r>
              <a:rPr lang="ru-RU" b="1" i="1" dirty="0"/>
              <a:t>в общем</a:t>
            </a:r>
            <a:r>
              <a:rPr lang="ru-RU" i="1" dirty="0"/>
              <a:t>, не о чем</a:t>
            </a:r>
            <a:r>
              <a:rPr lang="ru-RU" dirty="0"/>
              <a:t> (вводное слово, можно заменить – </a:t>
            </a:r>
            <a:r>
              <a:rPr lang="ru-RU" i="1" dirty="0"/>
              <a:t>вообще говоря</a:t>
            </a:r>
            <a:r>
              <a:rPr lang="ru-RU" dirty="0"/>
              <a:t>). </a:t>
            </a:r>
          </a:p>
          <a:p>
            <a:pPr marL="0" indent="0" fontAlgn="base">
              <a:buNone/>
            </a:pPr>
            <a:r>
              <a:rPr lang="ru-RU" dirty="0"/>
              <a:t> 	</a:t>
            </a:r>
            <a:r>
              <a:rPr lang="ru-RU" i="1" dirty="0"/>
              <a:t>Это слагаемые </a:t>
            </a:r>
            <a:r>
              <a:rPr lang="ru-RU" b="1" i="1" dirty="0"/>
              <a:t>в общем-то</a:t>
            </a:r>
            <a:r>
              <a:rPr lang="ru-RU" i="1" dirty="0"/>
              <a:t> несложного процесса</a:t>
            </a:r>
            <a:r>
              <a:rPr lang="ru-RU" dirty="0"/>
              <a:t> (в значении «в итоге»); </a:t>
            </a:r>
          </a:p>
          <a:p>
            <a:pPr marL="0" indent="0" fontAlgn="base">
              <a:buNone/>
            </a:pPr>
            <a:r>
              <a:rPr lang="ru-RU" i="1" dirty="0"/>
              <a:t>	Сделал несколько замечаний относительно разных мелочей, но </a:t>
            </a:r>
            <a:r>
              <a:rPr lang="ru-RU" b="1" i="1" dirty="0"/>
              <a:t>в 	общем</a:t>
            </a:r>
            <a:r>
              <a:rPr lang="ru-RU" i="1" dirty="0"/>
              <a:t> очень хвалил</a:t>
            </a:r>
            <a:r>
              <a:rPr lang="ru-RU" dirty="0"/>
              <a:t> (Гаршин) (в значении «в результате»).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14623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F289F4-9D53-4F13-BC51-573BF64620D7}"/>
              </a:ext>
            </a:extLst>
          </p:cNvPr>
          <p:cNvSpPr>
            <a:spLocks noGrp="1"/>
          </p:cNvSpPr>
          <p:nvPr>
            <p:ph idx="1"/>
          </p:nvPr>
        </p:nvSpPr>
        <p:spPr>
          <a:xfrm rot="10800000" flipV="1">
            <a:off x="921026" y="646043"/>
            <a:ext cx="9601200" cy="4919870"/>
          </a:xfrm>
        </p:spPr>
        <p:txBody>
          <a:bodyPr/>
          <a:lstStyle/>
          <a:p>
            <a:r>
              <a:rPr lang="ru-RU" dirty="0"/>
              <a:t>Сочетание </a:t>
            </a:r>
            <a:r>
              <a:rPr lang="ru-RU" b="1" i="1" dirty="0"/>
              <a:t>во всяком случае</a:t>
            </a:r>
            <a:r>
              <a:rPr lang="ru-RU" dirty="0"/>
              <a:t> является вводным, если имеет ограничительно-оценочное значение:</a:t>
            </a:r>
          </a:p>
          <a:p>
            <a:pPr marL="0" indent="0" fontAlgn="base">
              <a:buNone/>
            </a:pPr>
            <a:r>
              <a:rPr lang="ru-RU" b="1" i="1" dirty="0"/>
              <a:t>Пример: </a:t>
            </a:r>
          </a:p>
          <a:p>
            <a:pPr marL="0" indent="0" fontAlgn="base">
              <a:buNone/>
            </a:pPr>
            <a:r>
              <a:rPr lang="ru-RU" b="1" i="1" dirty="0"/>
              <a:t>	Во всяком случае</a:t>
            </a:r>
            <a:r>
              <a:rPr lang="ru-RU" i="1" dirty="0"/>
              <a:t>, фамилия его была не </a:t>
            </a:r>
            <a:r>
              <a:rPr lang="ru-RU" i="1" dirty="0" err="1"/>
              <a:t>Акундин</a:t>
            </a:r>
            <a:r>
              <a:rPr lang="ru-RU" i="1" dirty="0"/>
              <a:t>, приехал он из-за границы 	и выступал неспроста (А.Н. Толстой); </a:t>
            </a:r>
          </a:p>
          <a:p>
            <a:pPr marL="0" indent="0" fontAlgn="base">
              <a:buNone/>
            </a:pPr>
            <a:r>
              <a:rPr lang="ru-RU" i="1" dirty="0"/>
              <a:t>	Эти сведения, </a:t>
            </a:r>
            <a:r>
              <a:rPr lang="ru-RU" b="1" i="1" dirty="0"/>
              <a:t>во всяком случае в короткий срок</a:t>
            </a:r>
            <a:r>
              <a:rPr lang="ru-RU" i="1" dirty="0"/>
              <a:t>, проверить будет трудно 	(выделяется весь оборот).</a:t>
            </a:r>
            <a:endParaRPr lang="ru-RU" dirty="0"/>
          </a:p>
          <a:p>
            <a:r>
              <a:rPr lang="ru-RU" dirty="0"/>
              <a:t>В значении «при любых обстоятельствах» это сочетание вводным не является</a:t>
            </a:r>
          </a:p>
          <a:p>
            <a:pPr marL="0" indent="0" fontAlgn="base">
              <a:buNone/>
            </a:pPr>
            <a:r>
              <a:rPr lang="ru-RU" b="1" i="1" dirty="0"/>
              <a:t>Пример: </a:t>
            </a:r>
          </a:p>
          <a:p>
            <a:pPr marL="0" indent="0" fontAlgn="base">
              <a:buNone/>
            </a:pPr>
            <a:r>
              <a:rPr lang="ru-RU" i="1" dirty="0"/>
              <a:t>	Вы </a:t>
            </a:r>
            <a:r>
              <a:rPr lang="ru-RU" b="1" i="1" dirty="0"/>
              <a:t>во всяком случае</a:t>
            </a:r>
            <a:r>
              <a:rPr lang="ru-RU" i="1" dirty="0"/>
              <a:t> будете поставлены в известность о ходе дела; </a:t>
            </a:r>
          </a:p>
          <a:p>
            <a:pPr marL="0" indent="0" fontAlgn="base">
              <a:buNone/>
            </a:pPr>
            <a:r>
              <a:rPr lang="ru-RU" i="1" dirty="0"/>
              <a:t>	Я твёрдо был уверен, что </a:t>
            </a:r>
            <a:r>
              <a:rPr lang="ru-RU" b="1" i="1" dirty="0"/>
              <a:t>во всяком случае</a:t>
            </a:r>
            <a:r>
              <a:rPr lang="ru-RU" i="1" dirty="0"/>
              <a:t> встречу его сегодня у 	мамы </a:t>
            </a:r>
            <a:r>
              <a:rPr lang="ru-RU" dirty="0"/>
              <a:t>(Достоевский).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07372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1B558E-D9EC-4286-9E7F-2645AF33D9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848139"/>
            <a:ext cx="9601200" cy="5019261"/>
          </a:xfrm>
        </p:spPr>
        <p:txBody>
          <a:bodyPr/>
          <a:lstStyle/>
          <a:p>
            <a:r>
              <a:rPr lang="ru-RU" dirty="0"/>
              <a:t>Сочетание </a:t>
            </a:r>
            <a:r>
              <a:rPr lang="ru-RU" b="1" i="1" dirty="0"/>
              <a:t>в свою очередь</a:t>
            </a:r>
            <a:r>
              <a:rPr lang="ru-RU" dirty="0"/>
              <a:t> не выделяется занятыми, если оно употреблено в значении, близком к прямому, или в значении «в ответ», «со своей стороны»:</a:t>
            </a:r>
          </a:p>
          <a:p>
            <a:pPr marL="0" indent="0" fontAlgn="base">
              <a:buNone/>
            </a:pPr>
            <a:r>
              <a:rPr lang="ru-RU" b="1" i="1" dirty="0"/>
              <a:t>Пример</a:t>
            </a:r>
            <a:r>
              <a:rPr lang="ru-RU" i="1" dirty="0"/>
              <a:t>: </a:t>
            </a:r>
          </a:p>
          <a:p>
            <a:pPr marL="530352" lvl="1" indent="0" fontAlgn="base">
              <a:buNone/>
            </a:pPr>
            <a:r>
              <a:rPr lang="ru-RU" i="1" dirty="0"/>
              <a:t>Он </a:t>
            </a:r>
            <a:r>
              <a:rPr lang="ru-RU" b="1" i="1" dirty="0"/>
              <a:t>в свою очередь</a:t>
            </a:r>
            <a:r>
              <a:rPr lang="ru-RU" i="1" dirty="0"/>
              <a:t> спросил у меня</a:t>
            </a:r>
            <a:r>
              <a:rPr lang="ru-RU" dirty="0"/>
              <a:t> (т.е. когда наступила его очередь); </a:t>
            </a:r>
          </a:p>
          <a:p>
            <a:pPr marL="530352" lvl="1" indent="0" fontAlgn="base">
              <a:buNone/>
            </a:pPr>
            <a:r>
              <a:rPr lang="ru-RU" i="1" dirty="0"/>
              <a:t>Рабочие благодарили своих шефов за помощь и просили почаще их навещать; </a:t>
            </a:r>
            <a:r>
              <a:rPr lang="ru-RU" b="1" i="1" dirty="0"/>
              <a:t>в свою очередь</a:t>
            </a:r>
            <a:r>
              <a:rPr lang="ru-RU" i="1" dirty="0"/>
              <a:t> представители шефской организации приглашали рабочих на заседание художественного совета театра.</a:t>
            </a:r>
            <a:endParaRPr lang="ru-RU" dirty="0"/>
          </a:p>
          <a:p>
            <a:r>
              <a:rPr lang="ru-RU" dirty="0"/>
              <a:t>В переносном значении сочетание </a:t>
            </a:r>
            <a:r>
              <a:rPr lang="ru-RU" b="1" i="1" dirty="0"/>
              <a:t>в свою очередь</a:t>
            </a:r>
            <a:r>
              <a:rPr lang="ru-RU" dirty="0"/>
              <a:t> приобретает значение </a:t>
            </a:r>
            <a:r>
              <a:rPr lang="ru-RU" dirty="0" err="1"/>
              <a:t>вводности</a:t>
            </a:r>
            <a:r>
              <a:rPr lang="ru-RU" dirty="0"/>
              <a:t> и пунктуационно выделяется:</a:t>
            </a:r>
          </a:p>
          <a:p>
            <a:pPr marL="0" indent="0" fontAlgn="base">
              <a:buNone/>
            </a:pPr>
            <a:r>
              <a:rPr lang="ru-RU" b="1" i="1" dirty="0"/>
              <a:t>Пример:</a:t>
            </a:r>
            <a:r>
              <a:rPr lang="ru-RU" i="1" dirty="0"/>
              <a:t> </a:t>
            </a:r>
          </a:p>
          <a:p>
            <a:pPr marL="0" indent="0" fontAlgn="base">
              <a:buNone/>
            </a:pPr>
            <a:r>
              <a:rPr lang="ru-RU" i="1" dirty="0"/>
              <a:t>	Среди газетных жанров различаются жанры информационные, 	аналитические и художественно-публицистические; среди последних, </a:t>
            </a:r>
            <a:r>
              <a:rPr lang="ru-RU" b="1" i="1" dirty="0"/>
              <a:t>в свою 	очередь</a:t>
            </a:r>
            <a:r>
              <a:rPr lang="ru-RU" i="1" dirty="0"/>
              <a:t>, выделяются очерк, фельетон, памфлет.</a:t>
            </a:r>
            <a:endParaRPr lang="ru-RU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2897739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Crop</Template>
  <TotalTime>1319</TotalTime>
  <Words>1303</Words>
  <Application>Microsoft Office PowerPoint</Application>
  <PresentationFormat>Widescreen</PresentationFormat>
  <Paragraphs>92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6" baseType="lpstr">
      <vt:lpstr>Franklin Gothic Book</vt:lpstr>
      <vt:lpstr>Crop</vt:lpstr>
      <vt:lpstr>Синтаксис I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Kaynakça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Синтаксис II</dc:title>
  <dc:creator>asus</dc:creator>
  <cp:lastModifiedBy>asus</cp:lastModifiedBy>
  <cp:revision>206</cp:revision>
  <dcterms:created xsi:type="dcterms:W3CDTF">2020-03-16T17:46:39Z</dcterms:created>
  <dcterms:modified xsi:type="dcterms:W3CDTF">2020-06-27T15:01:03Z</dcterms:modified>
</cp:coreProperties>
</file>