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6"/>
  </p:notesMasterIdLst>
  <p:sldIdLst>
    <p:sldId id="264" r:id="rId2"/>
    <p:sldId id="318" r:id="rId3"/>
    <p:sldId id="265" r:id="rId4"/>
    <p:sldId id="266" r:id="rId5"/>
    <p:sldId id="267" r:id="rId6"/>
    <p:sldId id="269" r:id="rId7"/>
    <p:sldId id="270" r:id="rId8"/>
    <p:sldId id="271" r:id="rId9"/>
    <p:sldId id="272" r:id="rId10"/>
    <p:sldId id="273" r:id="rId11"/>
    <p:sldId id="274" r:id="rId12"/>
    <p:sldId id="275" r:id="rId13"/>
    <p:sldId id="276" r:id="rId14"/>
    <p:sldId id="277" r:id="rId15"/>
    <p:sldId id="278" r:id="rId16"/>
    <p:sldId id="279" r:id="rId17"/>
    <p:sldId id="280" r:id="rId18"/>
    <p:sldId id="281" r:id="rId19"/>
    <p:sldId id="282" r:id="rId20"/>
    <p:sldId id="283" r:id="rId21"/>
    <p:sldId id="284" r:id="rId22"/>
    <p:sldId id="285" r:id="rId23"/>
    <p:sldId id="286" r:id="rId24"/>
    <p:sldId id="309" r:id="rId25"/>
    <p:sldId id="287" r:id="rId26"/>
    <p:sldId id="288" r:id="rId27"/>
    <p:sldId id="289" r:id="rId28"/>
    <p:sldId id="290" r:id="rId29"/>
    <p:sldId id="291" r:id="rId30"/>
    <p:sldId id="292" r:id="rId31"/>
    <p:sldId id="293" r:id="rId32"/>
    <p:sldId id="294" r:id="rId33"/>
    <p:sldId id="295" r:id="rId34"/>
    <p:sldId id="296" r:id="rId35"/>
    <p:sldId id="297" r:id="rId36"/>
    <p:sldId id="298" r:id="rId37"/>
    <p:sldId id="299" r:id="rId38"/>
    <p:sldId id="300" r:id="rId39"/>
    <p:sldId id="301" r:id="rId40"/>
    <p:sldId id="303" r:id="rId41"/>
    <p:sldId id="305" r:id="rId42"/>
    <p:sldId id="306" r:id="rId43"/>
    <p:sldId id="307" r:id="rId44"/>
    <p:sldId id="320" r:id="rId4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24" autoAdjust="0"/>
  </p:normalViewPr>
  <p:slideViewPr>
    <p:cSldViewPr>
      <p:cViewPr>
        <p:scale>
          <a:sx n="66" d="100"/>
          <a:sy n="66" d="100"/>
        </p:scale>
        <p:origin x="-1200" y="-81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900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2856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75C093F-B120-45FA-BB5C-4049B00F5D23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E58A0C95-5D1A-4576-9F46-995D1C4C94F9}">
      <dgm:prSet phldrT="[Metin]"/>
      <dgm:spPr/>
      <dgm:t>
        <a:bodyPr/>
        <a:lstStyle/>
        <a:p>
          <a:r>
            <a:rPr lang="tr-TR" dirty="0" err="1" smtClean="0"/>
            <a:t>Kistik</a:t>
          </a:r>
          <a:r>
            <a:rPr lang="tr-TR" dirty="0" smtClean="0"/>
            <a:t> tümörler</a:t>
          </a:r>
          <a:endParaRPr lang="tr-TR" dirty="0"/>
        </a:p>
      </dgm:t>
    </dgm:pt>
    <dgm:pt modelId="{852296EA-A199-46E4-84B4-A02C221BAAC9}" type="parTrans" cxnId="{9476F243-DFCD-4253-A031-1171F52FC7AD}">
      <dgm:prSet/>
      <dgm:spPr/>
      <dgm:t>
        <a:bodyPr/>
        <a:lstStyle/>
        <a:p>
          <a:endParaRPr lang="tr-TR"/>
        </a:p>
      </dgm:t>
    </dgm:pt>
    <dgm:pt modelId="{9DEE4777-B390-4CB1-8CE8-901F4919F65C}" type="sibTrans" cxnId="{9476F243-DFCD-4253-A031-1171F52FC7AD}">
      <dgm:prSet/>
      <dgm:spPr/>
      <dgm:t>
        <a:bodyPr/>
        <a:lstStyle/>
        <a:p>
          <a:endParaRPr lang="tr-TR"/>
        </a:p>
      </dgm:t>
    </dgm:pt>
    <dgm:pt modelId="{C021C515-44AC-4EB0-A233-2FE524763CBE}">
      <dgm:prSet phldrT="[Metin]"/>
      <dgm:spPr/>
      <dgm:t>
        <a:bodyPr/>
        <a:lstStyle/>
        <a:p>
          <a:r>
            <a:rPr lang="tr-TR" dirty="0" smtClean="0"/>
            <a:t> </a:t>
          </a:r>
          <a:r>
            <a:rPr lang="tr-TR" dirty="0" err="1" smtClean="0"/>
            <a:t>Sfiliz</a:t>
          </a:r>
          <a:r>
            <a:rPr lang="tr-TR" dirty="0" smtClean="0"/>
            <a:t> </a:t>
          </a:r>
          <a:r>
            <a:rPr lang="tr-TR" dirty="0" err="1" smtClean="0"/>
            <a:t>granulomozları</a:t>
          </a:r>
          <a:endParaRPr lang="tr-TR" dirty="0"/>
        </a:p>
      </dgm:t>
    </dgm:pt>
    <dgm:pt modelId="{D47968D7-D952-4741-874B-331D767AF60C}" type="parTrans" cxnId="{B4076AA4-79F2-49DA-8716-63BF690BED49}">
      <dgm:prSet/>
      <dgm:spPr/>
      <dgm:t>
        <a:bodyPr/>
        <a:lstStyle/>
        <a:p>
          <a:endParaRPr lang="tr-TR"/>
        </a:p>
      </dgm:t>
    </dgm:pt>
    <dgm:pt modelId="{BE4B0452-154F-45F5-B989-90C566FE7D8B}" type="sibTrans" cxnId="{B4076AA4-79F2-49DA-8716-63BF690BED49}">
      <dgm:prSet/>
      <dgm:spPr/>
      <dgm:t>
        <a:bodyPr/>
        <a:lstStyle/>
        <a:p>
          <a:endParaRPr lang="tr-TR"/>
        </a:p>
      </dgm:t>
    </dgm:pt>
    <dgm:pt modelId="{D613C392-4A36-4C83-AAD7-2C6C54C805F9}">
      <dgm:prSet phldrT="[Metin]"/>
      <dgm:spPr/>
      <dgm:t>
        <a:bodyPr/>
        <a:lstStyle/>
        <a:p>
          <a:r>
            <a:rPr lang="tr-TR" dirty="0" err="1" smtClean="0"/>
            <a:t>Lenfogranulama</a:t>
          </a:r>
          <a:r>
            <a:rPr lang="tr-TR" dirty="0" smtClean="0"/>
            <a:t> </a:t>
          </a:r>
          <a:r>
            <a:rPr lang="tr-TR" dirty="0" err="1" smtClean="0"/>
            <a:t>veneriyum</a:t>
          </a:r>
          <a:endParaRPr lang="tr-TR" dirty="0"/>
        </a:p>
      </dgm:t>
    </dgm:pt>
    <dgm:pt modelId="{E83546D2-FF55-45F4-B375-CC8ECAC15C52}" type="parTrans" cxnId="{50BFA0DE-C0AD-43E9-A998-E4D584AB3ADF}">
      <dgm:prSet/>
      <dgm:spPr/>
      <dgm:t>
        <a:bodyPr/>
        <a:lstStyle/>
        <a:p>
          <a:endParaRPr lang="tr-TR"/>
        </a:p>
      </dgm:t>
    </dgm:pt>
    <dgm:pt modelId="{A5514A5C-3FA9-433B-AC39-23D2D2671724}" type="sibTrans" cxnId="{50BFA0DE-C0AD-43E9-A998-E4D584AB3ADF}">
      <dgm:prSet/>
      <dgm:spPr/>
      <dgm:t>
        <a:bodyPr/>
        <a:lstStyle/>
        <a:p>
          <a:endParaRPr lang="tr-TR"/>
        </a:p>
      </dgm:t>
    </dgm:pt>
    <dgm:pt modelId="{A813D315-6269-4CDB-A4A9-5E6CD7355DE7}">
      <dgm:prSet phldrT="[Metin]"/>
      <dgm:spPr/>
      <dgm:t>
        <a:bodyPr/>
        <a:lstStyle/>
        <a:p>
          <a:r>
            <a:rPr lang="tr-TR" dirty="0" err="1" smtClean="0"/>
            <a:t>Solid</a:t>
          </a:r>
          <a:r>
            <a:rPr lang="tr-TR" dirty="0" smtClean="0"/>
            <a:t> tümörler</a:t>
          </a:r>
          <a:endParaRPr lang="tr-TR" dirty="0"/>
        </a:p>
      </dgm:t>
    </dgm:pt>
    <dgm:pt modelId="{D8268C05-52BB-48DE-918D-B9C7DA2D1AB9}" type="parTrans" cxnId="{D5F30D99-2478-4E18-A3DF-B81E01778E59}">
      <dgm:prSet/>
      <dgm:spPr/>
      <dgm:t>
        <a:bodyPr/>
        <a:lstStyle/>
        <a:p>
          <a:endParaRPr lang="tr-TR"/>
        </a:p>
      </dgm:t>
    </dgm:pt>
    <dgm:pt modelId="{B9642750-355D-4F84-A5CA-FE651DBBBA79}" type="sibTrans" cxnId="{D5F30D99-2478-4E18-A3DF-B81E01778E59}">
      <dgm:prSet/>
      <dgm:spPr/>
      <dgm:t>
        <a:bodyPr/>
        <a:lstStyle/>
        <a:p>
          <a:endParaRPr lang="tr-TR"/>
        </a:p>
      </dgm:t>
    </dgm:pt>
    <dgm:pt modelId="{6792CCE6-F549-4548-AC82-434C34544E08}">
      <dgm:prSet phldrT="[Metin]"/>
      <dgm:spPr/>
      <dgm:t>
        <a:bodyPr/>
        <a:lstStyle/>
        <a:p>
          <a:r>
            <a:rPr lang="tr-TR" dirty="0" smtClean="0"/>
            <a:t>Nadirdir. </a:t>
          </a:r>
          <a:endParaRPr lang="tr-TR" dirty="0"/>
        </a:p>
      </dgm:t>
    </dgm:pt>
    <dgm:pt modelId="{9DC453F9-24B6-4A25-8337-A4606052B33E}" type="parTrans" cxnId="{B5B657A0-4552-432F-B7C1-710A8C901658}">
      <dgm:prSet/>
      <dgm:spPr/>
      <dgm:t>
        <a:bodyPr/>
        <a:lstStyle/>
        <a:p>
          <a:endParaRPr lang="tr-TR"/>
        </a:p>
      </dgm:t>
    </dgm:pt>
    <dgm:pt modelId="{D1DDC26A-015C-4CF0-9E11-14103599AFF8}" type="sibTrans" cxnId="{B5B657A0-4552-432F-B7C1-710A8C901658}">
      <dgm:prSet/>
      <dgm:spPr/>
      <dgm:t>
        <a:bodyPr/>
        <a:lstStyle/>
        <a:p>
          <a:endParaRPr lang="tr-TR"/>
        </a:p>
      </dgm:t>
    </dgm:pt>
    <dgm:pt modelId="{4814B5C4-3DD0-4B59-A083-3B8766D26CA4}">
      <dgm:prSet phldrT="[Metin]"/>
      <dgm:spPr/>
      <dgm:t>
        <a:bodyPr/>
        <a:lstStyle/>
        <a:p>
          <a:r>
            <a:rPr lang="tr-TR" dirty="0" err="1" smtClean="0"/>
            <a:t>Granulama</a:t>
          </a:r>
          <a:r>
            <a:rPr lang="tr-TR" dirty="0" smtClean="0"/>
            <a:t> </a:t>
          </a:r>
          <a:r>
            <a:rPr lang="tr-TR" dirty="0" err="1" smtClean="0"/>
            <a:t>inguinale</a:t>
          </a:r>
          <a:endParaRPr lang="tr-TR" dirty="0"/>
        </a:p>
      </dgm:t>
    </dgm:pt>
    <dgm:pt modelId="{D8E0A2D2-6418-49D7-BE78-A84D72574301}" type="parTrans" cxnId="{755EEDF1-2706-490C-94F0-E542F39E3948}">
      <dgm:prSet/>
      <dgm:spPr/>
      <dgm:t>
        <a:bodyPr/>
        <a:lstStyle/>
        <a:p>
          <a:endParaRPr lang="tr-TR"/>
        </a:p>
      </dgm:t>
    </dgm:pt>
    <dgm:pt modelId="{A6D570B4-B4D8-4CDD-9D10-21F813897BA9}" type="sibTrans" cxnId="{755EEDF1-2706-490C-94F0-E542F39E3948}">
      <dgm:prSet/>
      <dgm:spPr/>
      <dgm:t>
        <a:bodyPr/>
        <a:lstStyle/>
        <a:p>
          <a:endParaRPr lang="tr-TR"/>
        </a:p>
      </dgm:t>
    </dgm:pt>
    <dgm:pt modelId="{C651BA60-8679-43BB-BBCF-B6DD38C649F6}">
      <dgm:prSet phldrT="[Metin]"/>
      <dgm:spPr/>
      <dgm:t>
        <a:bodyPr/>
        <a:lstStyle/>
        <a:p>
          <a:r>
            <a:rPr lang="tr-TR" dirty="0" err="1" smtClean="0"/>
            <a:t>Glandular</a:t>
          </a:r>
          <a:r>
            <a:rPr lang="tr-TR" dirty="0" smtClean="0"/>
            <a:t> kistler (</a:t>
          </a:r>
          <a:r>
            <a:rPr lang="tr-TR" dirty="0" err="1" smtClean="0"/>
            <a:t>bartolin</a:t>
          </a:r>
          <a:r>
            <a:rPr lang="tr-TR" dirty="0" smtClean="0"/>
            <a:t> kisti gibi)</a:t>
          </a:r>
          <a:endParaRPr lang="tr-TR" dirty="0"/>
        </a:p>
      </dgm:t>
    </dgm:pt>
    <dgm:pt modelId="{1F57ACDE-49E6-4DE7-90A5-F52FB128AC8F}" type="parTrans" cxnId="{A9F229F1-4AB4-4427-BD7A-66B8B074D104}">
      <dgm:prSet/>
      <dgm:spPr/>
      <dgm:t>
        <a:bodyPr/>
        <a:lstStyle/>
        <a:p>
          <a:endParaRPr lang="tr-TR"/>
        </a:p>
      </dgm:t>
    </dgm:pt>
    <dgm:pt modelId="{C949980E-2065-48B8-9B7C-4514175396F0}" type="sibTrans" cxnId="{A9F229F1-4AB4-4427-BD7A-66B8B074D104}">
      <dgm:prSet/>
      <dgm:spPr/>
      <dgm:t>
        <a:bodyPr/>
        <a:lstStyle/>
        <a:p>
          <a:endParaRPr lang="tr-TR"/>
        </a:p>
      </dgm:t>
    </dgm:pt>
    <dgm:pt modelId="{01A85638-91CB-4DAE-A917-B6077A3B04CA}" type="pres">
      <dgm:prSet presAssocID="{D75C093F-B120-45FA-BB5C-4049B00F5D23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7DD73452-1D51-4D4B-8AE2-B4D473782925}" type="pres">
      <dgm:prSet presAssocID="{E58A0C95-5D1A-4576-9F46-995D1C4C94F9}" presName="composite" presStyleCnt="0"/>
      <dgm:spPr/>
    </dgm:pt>
    <dgm:pt modelId="{72D87F12-A7EB-4DB1-8C0E-3CAA4CCE55D6}" type="pres">
      <dgm:prSet presAssocID="{E58A0C95-5D1A-4576-9F46-995D1C4C94F9}" presName="parentText" presStyleLbl="align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001D5B9-BAFA-46AE-8B23-827F50BB336C}" type="pres">
      <dgm:prSet presAssocID="{E58A0C95-5D1A-4576-9F46-995D1C4C94F9}" presName="descendantText" presStyleLbl="alignAcc1" presStyleIdx="0" presStyleCnt="2" custScaleY="127272" custLinFactNeighborX="-280" custLinFactNeighborY="9220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9D6F61F-98F1-4D49-B80C-CAB1E38905C2}" type="pres">
      <dgm:prSet presAssocID="{9DEE4777-B390-4CB1-8CE8-901F4919F65C}" presName="sp" presStyleCnt="0"/>
      <dgm:spPr/>
    </dgm:pt>
    <dgm:pt modelId="{34D90123-7DAB-450F-9363-4BB99DAAF253}" type="pres">
      <dgm:prSet presAssocID="{A813D315-6269-4CDB-A4A9-5E6CD7355DE7}" presName="composite" presStyleCnt="0"/>
      <dgm:spPr/>
    </dgm:pt>
    <dgm:pt modelId="{6DAAF7D2-76E2-4EC6-AD3E-8A88704757FE}" type="pres">
      <dgm:prSet presAssocID="{A813D315-6269-4CDB-A4A9-5E6CD7355DE7}" presName="parentText" presStyleLbl="align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F8CCFFF-C395-496C-A546-DBCC9D512D3D}" type="pres">
      <dgm:prSet presAssocID="{A813D315-6269-4CDB-A4A9-5E6CD7355DE7}" presName="descendantText" presStyleLbl="alignAcc1" presStyleIdx="1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B5B657A0-4552-432F-B7C1-710A8C901658}" srcId="{A813D315-6269-4CDB-A4A9-5E6CD7355DE7}" destId="{6792CCE6-F549-4548-AC82-434C34544E08}" srcOrd="0" destOrd="0" parTransId="{9DC453F9-24B6-4A25-8337-A4606052B33E}" sibTransId="{D1DDC26A-015C-4CF0-9E11-14103599AFF8}"/>
    <dgm:cxn modelId="{B4076AA4-79F2-49DA-8716-63BF690BED49}" srcId="{E58A0C95-5D1A-4576-9F46-995D1C4C94F9}" destId="{C021C515-44AC-4EB0-A233-2FE524763CBE}" srcOrd="0" destOrd="0" parTransId="{D47968D7-D952-4741-874B-331D767AF60C}" sibTransId="{BE4B0452-154F-45F5-B989-90C566FE7D8B}"/>
    <dgm:cxn modelId="{2551DE2F-A625-4F4C-B637-D3624D96C8A5}" type="presOf" srcId="{C651BA60-8679-43BB-BBCF-B6DD38C649F6}" destId="{7001D5B9-BAFA-46AE-8B23-827F50BB336C}" srcOrd="0" destOrd="3" presId="urn:microsoft.com/office/officeart/2005/8/layout/chevron2"/>
    <dgm:cxn modelId="{50BFA0DE-C0AD-43E9-A998-E4D584AB3ADF}" srcId="{E58A0C95-5D1A-4576-9F46-995D1C4C94F9}" destId="{D613C392-4A36-4C83-AAD7-2C6C54C805F9}" srcOrd="2" destOrd="0" parTransId="{E83546D2-FF55-45F4-B375-CC8ECAC15C52}" sibTransId="{A5514A5C-3FA9-433B-AC39-23D2D2671724}"/>
    <dgm:cxn modelId="{9476F243-DFCD-4253-A031-1171F52FC7AD}" srcId="{D75C093F-B120-45FA-BB5C-4049B00F5D23}" destId="{E58A0C95-5D1A-4576-9F46-995D1C4C94F9}" srcOrd="0" destOrd="0" parTransId="{852296EA-A199-46E4-84B4-A02C221BAAC9}" sibTransId="{9DEE4777-B390-4CB1-8CE8-901F4919F65C}"/>
    <dgm:cxn modelId="{D5F30D99-2478-4E18-A3DF-B81E01778E59}" srcId="{D75C093F-B120-45FA-BB5C-4049B00F5D23}" destId="{A813D315-6269-4CDB-A4A9-5E6CD7355DE7}" srcOrd="1" destOrd="0" parTransId="{D8268C05-52BB-48DE-918D-B9C7DA2D1AB9}" sibTransId="{B9642750-355D-4F84-A5CA-FE651DBBBA79}"/>
    <dgm:cxn modelId="{0D8A0CC7-95BF-4365-A3BF-618594558BB0}" type="presOf" srcId="{D613C392-4A36-4C83-AAD7-2C6C54C805F9}" destId="{7001D5B9-BAFA-46AE-8B23-827F50BB336C}" srcOrd="0" destOrd="2" presId="urn:microsoft.com/office/officeart/2005/8/layout/chevron2"/>
    <dgm:cxn modelId="{755EEDF1-2706-490C-94F0-E542F39E3948}" srcId="{E58A0C95-5D1A-4576-9F46-995D1C4C94F9}" destId="{4814B5C4-3DD0-4B59-A083-3B8766D26CA4}" srcOrd="1" destOrd="0" parTransId="{D8E0A2D2-6418-49D7-BE78-A84D72574301}" sibTransId="{A6D570B4-B4D8-4CDD-9D10-21F813897BA9}"/>
    <dgm:cxn modelId="{4F64C7B4-6F42-4305-9D80-58B4F6927A83}" type="presOf" srcId="{E58A0C95-5D1A-4576-9F46-995D1C4C94F9}" destId="{72D87F12-A7EB-4DB1-8C0E-3CAA4CCE55D6}" srcOrd="0" destOrd="0" presId="urn:microsoft.com/office/officeart/2005/8/layout/chevron2"/>
    <dgm:cxn modelId="{F0DF00F6-64A1-4BC2-89C0-2D7A96E2E6ED}" type="presOf" srcId="{4814B5C4-3DD0-4B59-A083-3B8766D26CA4}" destId="{7001D5B9-BAFA-46AE-8B23-827F50BB336C}" srcOrd="0" destOrd="1" presId="urn:microsoft.com/office/officeart/2005/8/layout/chevron2"/>
    <dgm:cxn modelId="{04306D17-87A1-4278-A3B3-20BCE0126FA5}" type="presOf" srcId="{D75C093F-B120-45FA-BB5C-4049B00F5D23}" destId="{01A85638-91CB-4DAE-A917-B6077A3B04CA}" srcOrd="0" destOrd="0" presId="urn:microsoft.com/office/officeart/2005/8/layout/chevron2"/>
    <dgm:cxn modelId="{BCE7AE71-91E0-448E-AA1B-628D432E46FF}" type="presOf" srcId="{C021C515-44AC-4EB0-A233-2FE524763CBE}" destId="{7001D5B9-BAFA-46AE-8B23-827F50BB336C}" srcOrd="0" destOrd="0" presId="urn:microsoft.com/office/officeart/2005/8/layout/chevron2"/>
    <dgm:cxn modelId="{7D8314BB-A902-4B0D-8ADA-205AAB4B4427}" type="presOf" srcId="{A813D315-6269-4CDB-A4A9-5E6CD7355DE7}" destId="{6DAAF7D2-76E2-4EC6-AD3E-8A88704757FE}" srcOrd="0" destOrd="0" presId="urn:microsoft.com/office/officeart/2005/8/layout/chevron2"/>
    <dgm:cxn modelId="{F380CC13-155E-496B-8709-4477A774666E}" type="presOf" srcId="{6792CCE6-F549-4548-AC82-434C34544E08}" destId="{8F8CCFFF-C395-496C-A546-DBCC9D512D3D}" srcOrd="0" destOrd="0" presId="urn:microsoft.com/office/officeart/2005/8/layout/chevron2"/>
    <dgm:cxn modelId="{A9F229F1-4AB4-4427-BD7A-66B8B074D104}" srcId="{E58A0C95-5D1A-4576-9F46-995D1C4C94F9}" destId="{C651BA60-8679-43BB-BBCF-B6DD38C649F6}" srcOrd="3" destOrd="0" parTransId="{1F57ACDE-49E6-4DE7-90A5-F52FB128AC8F}" sibTransId="{C949980E-2065-48B8-9B7C-4514175396F0}"/>
    <dgm:cxn modelId="{4E063053-5250-4933-80A2-17CC3BC97A4C}" type="presParOf" srcId="{01A85638-91CB-4DAE-A917-B6077A3B04CA}" destId="{7DD73452-1D51-4D4B-8AE2-B4D473782925}" srcOrd="0" destOrd="0" presId="urn:microsoft.com/office/officeart/2005/8/layout/chevron2"/>
    <dgm:cxn modelId="{93CD4EAC-8D4A-4A16-8FE4-A32B28E07805}" type="presParOf" srcId="{7DD73452-1D51-4D4B-8AE2-B4D473782925}" destId="{72D87F12-A7EB-4DB1-8C0E-3CAA4CCE55D6}" srcOrd="0" destOrd="0" presId="urn:microsoft.com/office/officeart/2005/8/layout/chevron2"/>
    <dgm:cxn modelId="{9CCE35BC-A79F-4E90-88CE-433E47FEA480}" type="presParOf" srcId="{7DD73452-1D51-4D4B-8AE2-B4D473782925}" destId="{7001D5B9-BAFA-46AE-8B23-827F50BB336C}" srcOrd="1" destOrd="0" presId="urn:microsoft.com/office/officeart/2005/8/layout/chevron2"/>
    <dgm:cxn modelId="{3DBD6D5F-8CAB-4FA4-A261-2E186E27125E}" type="presParOf" srcId="{01A85638-91CB-4DAE-A917-B6077A3B04CA}" destId="{A9D6F61F-98F1-4D49-B80C-CAB1E38905C2}" srcOrd="1" destOrd="0" presId="urn:microsoft.com/office/officeart/2005/8/layout/chevron2"/>
    <dgm:cxn modelId="{1F9F564B-9C11-4C2F-82C8-2E42E018270A}" type="presParOf" srcId="{01A85638-91CB-4DAE-A917-B6077A3B04CA}" destId="{34D90123-7DAB-450F-9363-4BB99DAAF253}" srcOrd="2" destOrd="0" presId="urn:microsoft.com/office/officeart/2005/8/layout/chevron2"/>
    <dgm:cxn modelId="{1BD49376-5E1A-4E1C-BEEB-C5D07AF07250}" type="presParOf" srcId="{34D90123-7DAB-450F-9363-4BB99DAAF253}" destId="{6DAAF7D2-76E2-4EC6-AD3E-8A88704757FE}" srcOrd="0" destOrd="0" presId="urn:microsoft.com/office/officeart/2005/8/layout/chevron2"/>
    <dgm:cxn modelId="{B474873C-3727-4DD5-A1FE-30F35925A3DA}" type="presParOf" srcId="{34D90123-7DAB-450F-9363-4BB99DAAF253}" destId="{8F8CCFFF-C395-496C-A546-DBCC9D512D3D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2D87F12-A7EB-4DB1-8C0E-3CAA4CCE55D6}">
      <dsp:nvSpPr>
        <dsp:cNvPr id="0" name=""/>
        <dsp:cNvSpPr/>
      </dsp:nvSpPr>
      <dsp:spPr>
        <a:xfrm rot="5400000">
          <a:off x="-344088" y="550559"/>
          <a:ext cx="2293920" cy="160574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300" kern="1200" dirty="0" err="1" smtClean="0"/>
            <a:t>Kistik</a:t>
          </a:r>
          <a:r>
            <a:rPr lang="tr-TR" sz="2300" kern="1200" dirty="0" smtClean="0"/>
            <a:t> tümörler</a:t>
          </a:r>
          <a:endParaRPr lang="tr-TR" sz="2300" kern="1200" dirty="0"/>
        </a:p>
      </dsp:txBody>
      <dsp:txXfrm rot="5400000">
        <a:off x="-344088" y="550559"/>
        <a:ext cx="2293920" cy="1605744"/>
      </dsp:txXfrm>
    </dsp:sp>
    <dsp:sp modelId="{7001D5B9-BAFA-46AE-8B23-827F50BB336C}">
      <dsp:nvSpPr>
        <dsp:cNvPr id="0" name=""/>
        <dsp:cNvSpPr/>
      </dsp:nvSpPr>
      <dsp:spPr>
        <a:xfrm rot="5400000">
          <a:off x="3950281" y="-2222457"/>
          <a:ext cx="1897687" cy="662385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16510" rIns="16510" bIns="1651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600" kern="1200" dirty="0" smtClean="0"/>
            <a:t> </a:t>
          </a:r>
          <a:r>
            <a:rPr lang="tr-TR" sz="2600" kern="1200" dirty="0" err="1" smtClean="0"/>
            <a:t>Sfiliz</a:t>
          </a:r>
          <a:r>
            <a:rPr lang="tr-TR" sz="2600" kern="1200" dirty="0" smtClean="0"/>
            <a:t> </a:t>
          </a:r>
          <a:r>
            <a:rPr lang="tr-TR" sz="2600" kern="1200" dirty="0" err="1" smtClean="0"/>
            <a:t>granulomozları</a:t>
          </a:r>
          <a:endParaRPr lang="tr-TR" sz="2600" kern="1200" dirty="0"/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600" kern="1200" dirty="0" err="1" smtClean="0"/>
            <a:t>Granulama</a:t>
          </a:r>
          <a:r>
            <a:rPr lang="tr-TR" sz="2600" kern="1200" dirty="0" smtClean="0"/>
            <a:t> </a:t>
          </a:r>
          <a:r>
            <a:rPr lang="tr-TR" sz="2600" kern="1200" dirty="0" err="1" smtClean="0"/>
            <a:t>inguinale</a:t>
          </a:r>
          <a:endParaRPr lang="tr-TR" sz="2600" kern="1200" dirty="0"/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600" kern="1200" dirty="0" err="1" smtClean="0"/>
            <a:t>Lenfogranulama</a:t>
          </a:r>
          <a:r>
            <a:rPr lang="tr-TR" sz="2600" kern="1200" dirty="0" smtClean="0"/>
            <a:t> </a:t>
          </a:r>
          <a:r>
            <a:rPr lang="tr-TR" sz="2600" kern="1200" dirty="0" err="1" smtClean="0"/>
            <a:t>veneriyum</a:t>
          </a:r>
          <a:endParaRPr lang="tr-TR" sz="2600" kern="1200" dirty="0"/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600" kern="1200" dirty="0" err="1" smtClean="0"/>
            <a:t>Glandular</a:t>
          </a:r>
          <a:r>
            <a:rPr lang="tr-TR" sz="2600" kern="1200" dirty="0" smtClean="0"/>
            <a:t> kistler (</a:t>
          </a:r>
          <a:r>
            <a:rPr lang="tr-TR" sz="2600" kern="1200" dirty="0" err="1" smtClean="0"/>
            <a:t>bartolin</a:t>
          </a:r>
          <a:r>
            <a:rPr lang="tr-TR" sz="2600" kern="1200" dirty="0" smtClean="0"/>
            <a:t> kisti gibi)</a:t>
          </a:r>
          <a:endParaRPr lang="tr-TR" sz="2600" kern="1200" dirty="0"/>
        </a:p>
      </dsp:txBody>
      <dsp:txXfrm rot="5400000">
        <a:off x="3950281" y="-2222457"/>
        <a:ext cx="1897687" cy="6623855"/>
      </dsp:txXfrm>
    </dsp:sp>
    <dsp:sp modelId="{6DAAF7D2-76E2-4EC6-AD3E-8A88704757FE}">
      <dsp:nvSpPr>
        <dsp:cNvPr id="0" name=""/>
        <dsp:cNvSpPr/>
      </dsp:nvSpPr>
      <dsp:spPr>
        <a:xfrm rot="5400000">
          <a:off x="-344088" y="2572978"/>
          <a:ext cx="2293920" cy="160574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300" kern="1200" dirty="0" err="1" smtClean="0"/>
            <a:t>Solid</a:t>
          </a:r>
          <a:r>
            <a:rPr lang="tr-TR" sz="2300" kern="1200" dirty="0" smtClean="0"/>
            <a:t> tümörler</a:t>
          </a:r>
          <a:endParaRPr lang="tr-TR" sz="2300" kern="1200" dirty="0"/>
        </a:p>
      </dsp:txBody>
      <dsp:txXfrm rot="5400000">
        <a:off x="-344088" y="2572978"/>
        <a:ext cx="2293920" cy="1605744"/>
      </dsp:txXfrm>
    </dsp:sp>
    <dsp:sp modelId="{8F8CCFFF-C395-496C-A546-DBCC9D512D3D}">
      <dsp:nvSpPr>
        <dsp:cNvPr id="0" name=""/>
        <dsp:cNvSpPr/>
      </dsp:nvSpPr>
      <dsp:spPr>
        <a:xfrm rot="5400000">
          <a:off x="4172148" y="-337513"/>
          <a:ext cx="1491048" cy="662385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16510" rIns="16510" bIns="1651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600" kern="1200" dirty="0" smtClean="0"/>
            <a:t>Nadirdir. </a:t>
          </a:r>
          <a:endParaRPr lang="tr-TR" sz="2600" kern="1200" dirty="0"/>
        </a:p>
      </dsp:txBody>
      <dsp:txXfrm rot="5400000">
        <a:off x="4172148" y="-337513"/>
        <a:ext cx="1491048" cy="662385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AD8143-6DF7-46BD-840B-C9F5070A07B3}" type="datetimeFigureOut">
              <a:rPr lang="tr-TR" smtClean="0"/>
              <a:pPr/>
              <a:t>28.04.2017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D9A582-47FE-456D-8483-617FD32FD000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D9A582-47FE-456D-8483-617FD32FD000}" type="slidenum">
              <a:rPr lang="tr-TR" smtClean="0"/>
              <a:pPr/>
              <a:t>16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57C6-F0C5-40A6-A833-4ABAAC317092}" type="datetimeFigureOut">
              <a:rPr lang="tr-TR" smtClean="0"/>
              <a:pPr/>
              <a:t>28.04.2017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952C7-C7AF-475A-A86D-E9F71524806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57C6-F0C5-40A6-A833-4ABAAC317092}" type="datetimeFigureOut">
              <a:rPr lang="tr-TR" smtClean="0"/>
              <a:pPr/>
              <a:t>28.04.2017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952C7-C7AF-475A-A86D-E9F71524806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57C6-F0C5-40A6-A833-4ABAAC317092}" type="datetimeFigureOut">
              <a:rPr lang="tr-TR" smtClean="0"/>
              <a:pPr/>
              <a:t>28.04.2017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952C7-C7AF-475A-A86D-E9F71524806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57C6-F0C5-40A6-A833-4ABAAC317092}" type="datetimeFigureOut">
              <a:rPr lang="tr-TR" smtClean="0"/>
              <a:pPr/>
              <a:t>28.04.2017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952C7-C7AF-475A-A86D-E9F71524806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57C6-F0C5-40A6-A833-4ABAAC317092}" type="datetimeFigureOut">
              <a:rPr lang="tr-TR" smtClean="0"/>
              <a:pPr/>
              <a:t>28.04.2017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952C7-C7AF-475A-A86D-E9F71524806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57C6-F0C5-40A6-A833-4ABAAC317092}" type="datetimeFigureOut">
              <a:rPr lang="tr-TR" smtClean="0"/>
              <a:pPr/>
              <a:t>28.04.2017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952C7-C7AF-475A-A86D-E9F71524806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57C6-F0C5-40A6-A833-4ABAAC317092}" type="datetimeFigureOut">
              <a:rPr lang="tr-TR" smtClean="0"/>
              <a:pPr/>
              <a:t>28.04.2017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952C7-C7AF-475A-A86D-E9F71524806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57C6-F0C5-40A6-A833-4ABAAC317092}" type="datetimeFigureOut">
              <a:rPr lang="tr-TR" smtClean="0"/>
              <a:pPr/>
              <a:t>28.04.2017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952C7-C7AF-475A-A86D-E9F71524806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57C6-F0C5-40A6-A833-4ABAAC317092}" type="datetimeFigureOut">
              <a:rPr lang="tr-TR" smtClean="0"/>
              <a:pPr/>
              <a:t>28.04.2017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952C7-C7AF-475A-A86D-E9F71524806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57C6-F0C5-40A6-A833-4ABAAC317092}" type="datetimeFigureOut">
              <a:rPr lang="tr-TR" smtClean="0"/>
              <a:pPr/>
              <a:t>28.04.2017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952C7-C7AF-475A-A86D-E9F71524806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57C6-F0C5-40A6-A833-4ABAAC317092}" type="datetimeFigureOut">
              <a:rPr lang="tr-TR" smtClean="0"/>
              <a:pPr/>
              <a:t>28.04.2017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952C7-C7AF-475A-A86D-E9F71524806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F957C6-F0C5-40A6-A833-4ABAAC317092}" type="datetimeFigureOut">
              <a:rPr lang="tr-TR" smtClean="0"/>
              <a:pPr/>
              <a:t>28.04.2017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C952C7-C7AF-475A-A86D-E9F715248065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smtClean="0"/>
              <a:t>İYİ HUYLU JİNEKOLOJİK DEĞİŞİMLER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tr-TR" b="1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			Doç. Dr. Funda Özdemir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tr-TR" dirty="0" err="1" smtClean="0"/>
              <a:t>Endometriozisin</a:t>
            </a:r>
            <a:r>
              <a:rPr lang="tr-TR" dirty="0" smtClean="0"/>
              <a:t> en önemli belirtisi </a:t>
            </a:r>
            <a:r>
              <a:rPr lang="tr-TR" dirty="0" err="1" smtClean="0"/>
              <a:t>sekonder</a:t>
            </a:r>
            <a:r>
              <a:rPr lang="tr-TR" dirty="0" smtClean="0"/>
              <a:t> </a:t>
            </a:r>
            <a:r>
              <a:rPr lang="tr-TR" dirty="0" err="1" smtClean="0"/>
              <a:t>dismenoredir</a:t>
            </a:r>
            <a:r>
              <a:rPr lang="tr-TR" dirty="0" smtClean="0"/>
              <a:t> (</a:t>
            </a:r>
            <a:r>
              <a:rPr lang="tr-TR" dirty="0" smtClean="0">
                <a:solidFill>
                  <a:srgbClr val="FF0000"/>
                </a:solidFill>
              </a:rPr>
              <a:t>Ödem ve doku içine kan </a:t>
            </a:r>
            <a:r>
              <a:rPr lang="tr-TR" dirty="0" err="1" smtClean="0">
                <a:solidFill>
                  <a:srgbClr val="FF0000"/>
                </a:solidFill>
              </a:rPr>
              <a:t>birikmsine</a:t>
            </a:r>
            <a:r>
              <a:rPr lang="tr-TR" dirty="0" smtClean="0">
                <a:solidFill>
                  <a:srgbClr val="FF0000"/>
                </a:solidFill>
              </a:rPr>
              <a:t> bağlı</a:t>
            </a:r>
            <a:r>
              <a:rPr lang="tr-TR" dirty="0" smtClean="0"/>
              <a:t>). Daha az görülen belirtiler </a:t>
            </a:r>
            <a:r>
              <a:rPr lang="tr-TR" dirty="0" err="1" smtClean="0"/>
              <a:t>disparoni</a:t>
            </a:r>
            <a:r>
              <a:rPr lang="tr-TR" dirty="0" smtClean="0"/>
              <a:t>, </a:t>
            </a:r>
            <a:r>
              <a:rPr lang="tr-TR" dirty="0" err="1" smtClean="0"/>
              <a:t>menoraji</a:t>
            </a:r>
            <a:r>
              <a:rPr lang="tr-TR" dirty="0" smtClean="0"/>
              <a:t> tarzında </a:t>
            </a:r>
            <a:r>
              <a:rPr lang="tr-TR" dirty="0" err="1" smtClean="0"/>
              <a:t>siklus</a:t>
            </a:r>
            <a:r>
              <a:rPr lang="tr-TR" dirty="0" smtClean="0"/>
              <a:t> bozukluklarıdır.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err="1" smtClean="0"/>
              <a:t>Endometriozisli</a:t>
            </a:r>
            <a:r>
              <a:rPr lang="tr-TR" dirty="0" smtClean="0"/>
              <a:t> kadınların yaklaşık %30-45’i </a:t>
            </a:r>
            <a:r>
              <a:rPr lang="tr-TR" dirty="0" err="1" smtClean="0"/>
              <a:t>infertildir</a:t>
            </a:r>
            <a:r>
              <a:rPr lang="tr-TR" dirty="0" smtClean="0"/>
              <a:t>. </a:t>
            </a:r>
          </a:p>
          <a:p>
            <a:pPr>
              <a:buNone/>
            </a:pPr>
            <a:r>
              <a:rPr lang="tr-TR" sz="2600" dirty="0" smtClean="0">
                <a:solidFill>
                  <a:srgbClr val="FF0000"/>
                </a:solidFill>
              </a:rPr>
              <a:t>(*</a:t>
            </a:r>
            <a:r>
              <a:rPr lang="tr-TR" sz="2600" dirty="0" err="1" smtClean="0">
                <a:solidFill>
                  <a:srgbClr val="FF0000"/>
                </a:solidFill>
              </a:rPr>
              <a:t>Uterus</a:t>
            </a:r>
            <a:r>
              <a:rPr lang="tr-TR" sz="2600" dirty="0" smtClean="0">
                <a:solidFill>
                  <a:srgbClr val="FF0000"/>
                </a:solidFill>
              </a:rPr>
              <a:t> çevresindeki yapışıklıklar nedeni ile </a:t>
            </a:r>
            <a:r>
              <a:rPr lang="tr-TR" sz="2600" dirty="0" err="1" smtClean="0">
                <a:solidFill>
                  <a:srgbClr val="FF0000"/>
                </a:solidFill>
              </a:rPr>
              <a:t>retrovert</a:t>
            </a:r>
            <a:r>
              <a:rPr lang="tr-TR" sz="2600" dirty="0" smtClean="0">
                <a:solidFill>
                  <a:srgbClr val="FF0000"/>
                </a:solidFill>
              </a:rPr>
              <a:t> pozisyonda hareketsiz kalması</a:t>
            </a:r>
          </a:p>
          <a:p>
            <a:pPr>
              <a:buNone/>
            </a:pPr>
            <a:r>
              <a:rPr lang="tr-TR" sz="2600" dirty="0" smtClean="0">
                <a:solidFill>
                  <a:srgbClr val="FF0000"/>
                </a:solidFill>
              </a:rPr>
              <a:t>*</a:t>
            </a:r>
            <a:r>
              <a:rPr lang="tr-TR" sz="2600" dirty="0" err="1" smtClean="0">
                <a:solidFill>
                  <a:srgbClr val="FF0000"/>
                </a:solidFill>
              </a:rPr>
              <a:t>Fallop</a:t>
            </a:r>
            <a:r>
              <a:rPr lang="tr-TR" sz="2600" dirty="0" smtClean="0">
                <a:solidFill>
                  <a:srgbClr val="FF0000"/>
                </a:solidFill>
              </a:rPr>
              <a:t> tüplerindeki yapışıklıklara bağlı tüplerin </a:t>
            </a:r>
            <a:r>
              <a:rPr lang="tr-TR" sz="2600" dirty="0" err="1" smtClean="0">
                <a:solidFill>
                  <a:srgbClr val="FF0000"/>
                </a:solidFill>
              </a:rPr>
              <a:t>spontan</a:t>
            </a:r>
            <a:r>
              <a:rPr lang="tr-TR" sz="2600" dirty="0" smtClean="0">
                <a:solidFill>
                  <a:srgbClr val="FF0000"/>
                </a:solidFill>
              </a:rPr>
              <a:t> hareketlerinin engellenmesi ya da tıkanıklıklar)</a:t>
            </a:r>
            <a:endParaRPr lang="tr-TR" sz="2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/>
          <a:lstStyle/>
          <a:p>
            <a:pPr>
              <a:buNone/>
            </a:pPr>
            <a:r>
              <a:rPr lang="tr-TR" dirty="0" smtClean="0">
                <a:solidFill>
                  <a:srgbClr val="FF0000"/>
                </a:solidFill>
              </a:rPr>
              <a:t>Komplikasyonları</a:t>
            </a:r>
          </a:p>
          <a:p>
            <a:pPr>
              <a:buNone/>
            </a:pPr>
            <a:r>
              <a:rPr lang="tr-TR" dirty="0" err="1" smtClean="0"/>
              <a:t>Pelvik</a:t>
            </a:r>
            <a:r>
              <a:rPr lang="tr-TR" dirty="0" smtClean="0"/>
              <a:t> yapılarda </a:t>
            </a:r>
            <a:r>
              <a:rPr lang="tr-TR" dirty="0" err="1" smtClean="0"/>
              <a:t>adhezyon</a:t>
            </a:r>
            <a:endParaRPr lang="tr-TR" dirty="0" smtClean="0"/>
          </a:p>
          <a:p>
            <a:pPr>
              <a:buNone/>
            </a:pPr>
            <a:r>
              <a:rPr lang="tr-TR" dirty="0" err="1" smtClean="0"/>
              <a:t>İnfertilite</a:t>
            </a:r>
            <a:endParaRPr lang="tr-TR" dirty="0" smtClean="0"/>
          </a:p>
          <a:p>
            <a:pPr>
              <a:buNone/>
            </a:pPr>
            <a:r>
              <a:rPr lang="tr-TR" dirty="0" err="1" smtClean="0"/>
              <a:t>Spontan</a:t>
            </a:r>
            <a:r>
              <a:rPr lang="tr-TR" dirty="0" smtClean="0"/>
              <a:t> </a:t>
            </a:r>
            <a:r>
              <a:rPr lang="tr-TR" dirty="0" err="1" smtClean="0"/>
              <a:t>abortus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Dış gebelik</a:t>
            </a:r>
            <a:endParaRPr lang="tr-TR" dirty="0"/>
          </a:p>
          <a:p>
            <a:pPr>
              <a:buNone/>
            </a:pPr>
            <a:r>
              <a:rPr lang="tr-TR" dirty="0" smtClean="0">
                <a:solidFill>
                  <a:srgbClr val="FF0000"/>
                </a:solidFill>
              </a:rPr>
              <a:t>Tanı</a:t>
            </a:r>
            <a:r>
              <a:rPr lang="tr-TR" dirty="0" smtClean="0"/>
              <a:t>, </a:t>
            </a:r>
            <a:r>
              <a:rPr lang="tr-TR" dirty="0" err="1" smtClean="0"/>
              <a:t>pelvik</a:t>
            </a:r>
            <a:r>
              <a:rPr lang="tr-TR" dirty="0" smtClean="0"/>
              <a:t> muayene, </a:t>
            </a:r>
            <a:r>
              <a:rPr lang="tr-TR" dirty="0" err="1" smtClean="0"/>
              <a:t>pap</a:t>
            </a:r>
            <a:r>
              <a:rPr lang="tr-TR" dirty="0" smtClean="0"/>
              <a:t> </a:t>
            </a:r>
            <a:r>
              <a:rPr lang="tr-TR" dirty="0" err="1" smtClean="0"/>
              <a:t>smear</a:t>
            </a:r>
            <a:r>
              <a:rPr lang="tr-TR" dirty="0" smtClean="0"/>
              <a:t>, gebelik testi, tam kan sayımı, idrar analizi, </a:t>
            </a:r>
            <a:r>
              <a:rPr lang="tr-TR" dirty="0" err="1" smtClean="0"/>
              <a:t>laporoskopi</a:t>
            </a:r>
            <a:r>
              <a:rPr lang="tr-TR" dirty="0" smtClean="0"/>
              <a:t>, biyopsi ile konur. </a:t>
            </a:r>
            <a:endParaRPr lang="tr-T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268931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tr-TR" dirty="0" smtClean="0">
                <a:solidFill>
                  <a:srgbClr val="FF0000"/>
                </a:solidFill>
              </a:rPr>
              <a:t>Tedavi:</a:t>
            </a:r>
          </a:p>
          <a:p>
            <a:pPr>
              <a:buNone/>
            </a:pPr>
            <a:r>
              <a:rPr lang="tr-TR" dirty="0" smtClean="0"/>
              <a:t>Semptomlar hafif ise kadına destek olunur, hastalığı hakkında bilgi verilir, hafif analjezikler önerilir. </a:t>
            </a:r>
          </a:p>
          <a:p>
            <a:pPr>
              <a:buNone/>
            </a:pPr>
            <a:r>
              <a:rPr lang="tr-TR" dirty="0" smtClean="0"/>
              <a:t>Semptomlar ciddi ise ilaçla ya da cerrahi yolla tedavi planlanır. </a:t>
            </a:r>
          </a:p>
          <a:p>
            <a:pPr>
              <a:buNone/>
            </a:pPr>
            <a:r>
              <a:rPr lang="tr-TR" i="1" u="sng" dirty="0" smtClean="0"/>
              <a:t>İlaç Tedavisi</a:t>
            </a:r>
            <a:r>
              <a:rPr lang="tr-TR" dirty="0" smtClean="0"/>
              <a:t>: </a:t>
            </a:r>
          </a:p>
          <a:p>
            <a:pPr>
              <a:buNone/>
            </a:pPr>
            <a:r>
              <a:rPr lang="tr-TR" dirty="0" smtClean="0">
                <a:solidFill>
                  <a:srgbClr val="FF0000"/>
                </a:solidFill>
              </a:rPr>
              <a:t>Oral </a:t>
            </a:r>
            <a:r>
              <a:rPr lang="tr-TR" dirty="0" err="1" smtClean="0">
                <a:solidFill>
                  <a:srgbClr val="FF0000"/>
                </a:solidFill>
              </a:rPr>
              <a:t>kontraseptifler</a:t>
            </a:r>
            <a:r>
              <a:rPr lang="tr-TR" dirty="0" smtClean="0">
                <a:solidFill>
                  <a:srgbClr val="FF0000"/>
                </a:solidFill>
              </a:rPr>
              <a:t>: </a:t>
            </a:r>
            <a:r>
              <a:rPr lang="tr-TR" dirty="0" smtClean="0"/>
              <a:t>yalancı gebeliğin oluşmasını sağlayarak </a:t>
            </a:r>
            <a:r>
              <a:rPr lang="tr-TR" dirty="0" err="1" smtClean="0"/>
              <a:t>desidual</a:t>
            </a:r>
            <a:r>
              <a:rPr lang="tr-TR" dirty="0" smtClean="0"/>
              <a:t> nekroz ve </a:t>
            </a:r>
            <a:r>
              <a:rPr lang="tr-TR" dirty="0" err="1" smtClean="0"/>
              <a:t>absorbsiyona</a:t>
            </a:r>
            <a:r>
              <a:rPr lang="tr-TR" dirty="0" smtClean="0"/>
              <a:t> neden olur. </a:t>
            </a:r>
            <a:r>
              <a:rPr lang="tr-TR" dirty="0" err="1" smtClean="0"/>
              <a:t>Progestin</a:t>
            </a:r>
            <a:r>
              <a:rPr lang="tr-TR" dirty="0" smtClean="0"/>
              <a:t> </a:t>
            </a:r>
            <a:r>
              <a:rPr lang="tr-TR" dirty="0" err="1" smtClean="0"/>
              <a:t>endometrial</a:t>
            </a:r>
            <a:r>
              <a:rPr lang="tr-TR" dirty="0" smtClean="0"/>
              <a:t> </a:t>
            </a:r>
            <a:r>
              <a:rPr lang="tr-TR" dirty="0" err="1" smtClean="0"/>
              <a:t>atrofiye</a:t>
            </a:r>
            <a:r>
              <a:rPr lang="tr-TR" dirty="0" smtClean="0"/>
              <a:t> yol açarak </a:t>
            </a:r>
            <a:r>
              <a:rPr lang="tr-TR" dirty="0" err="1" smtClean="0"/>
              <a:t>endometrial</a:t>
            </a:r>
            <a:r>
              <a:rPr lang="tr-TR" dirty="0" smtClean="0"/>
              <a:t> dokunun kurumasını sağlar. </a:t>
            </a:r>
            <a:endParaRPr lang="tr-T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340369"/>
          </a:xfrm>
        </p:spPr>
        <p:txBody>
          <a:bodyPr/>
          <a:lstStyle/>
          <a:p>
            <a:pPr>
              <a:buNone/>
            </a:pPr>
            <a:r>
              <a:rPr lang="tr-TR" dirty="0" err="1" smtClean="0">
                <a:solidFill>
                  <a:srgbClr val="FF0000"/>
                </a:solidFill>
              </a:rPr>
              <a:t>Gonadotropi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releasing</a:t>
            </a:r>
            <a:r>
              <a:rPr lang="tr-TR" dirty="0" smtClean="0">
                <a:solidFill>
                  <a:srgbClr val="FF0000"/>
                </a:solidFill>
              </a:rPr>
              <a:t> hormon antagonisti: </a:t>
            </a:r>
            <a:r>
              <a:rPr lang="tr-TR" dirty="0" err="1" smtClean="0"/>
              <a:t>gonadotrop</a:t>
            </a:r>
            <a:r>
              <a:rPr lang="tr-TR" dirty="0" smtClean="0"/>
              <a:t> ve </a:t>
            </a:r>
            <a:r>
              <a:rPr lang="tr-TR" dirty="0" err="1" smtClean="0"/>
              <a:t>ovarial</a:t>
            </a:r>
            <a:r>
              <a:rPr lang="tr-TR" dirty="0" smtClean="0"/>
              <a:t> hormon düzeyini azaltarak </a:t>
            </a:r>
            <a:r>
              <a:rPr lang="tr-TR" dirty="0" err="1" smtClean="0"/>
              <a:t>endometrial</a:t>
            </a:r>
            <a:r>
              <a:rPr lang="tr-TR" dirty="0" smtClean="0"/>
              <a:t> dokuyu geriletir. </a:t>
            </a:r>
          </a:p>
          <a:p>
            <a:pPr>
              <a:buNone/>
            </a:pPr>
            <a:r>
              <a:rPr lang="tr-TR" dirty="0" err="1" smtClean="0">
                <a:solidFill>
                  <a:srgbClr val="FF0000"/>
                </a:solidFill>
              </a:rPr>
              <a:t>Danazol</a:t>
            </a:r>
            <a:r>
              <a:rPr lang="tr-TR" dirty="0" smtClean="0">
                <a:solidFill>
                  <a:srgbClr val="FF0000"/>
                </a:solidFill>
              </a:rPr>
              <a:t> ya da </a:t>
            </a:r>
            <a:r>
              <a:rPr lang="tr-TR" dirty="0" err="1" smtClean="0">
                <a:solidFill>
                  <a:srgbClr val="FF0000"/>
                </a:solidFill>
              </a:rPr>
              <a:t>testesteron</a:t>
            </a:r>
            <a:r>
              <a:rPr lang="tr-TR" dirty="0" smtClean="0">
                <a:solidFill>
                  <a:srgbClr val="FF0000"/>
                </a:solidFill>
              </a:rPr>
              <a:t>: </a:t>
            </a:r>
            <a:r>
              <a:rPr lang="tr-TR" dirty="0" smtClean="0"/>
              <a:t>FSH ve LH </a:t>
            </a:r>
            <a:r>
              <a:rPr lang="tr-TR" dirty="0" err="1" smtClean="0"/>
              <a:t>yı</a:t>
            </a:r>
            <a:r>
              <a:rPr lang="tr-TR" dirty="0" smtClean="0"/>
              <a:t> baskılayarak </a:t>
            </a:r>
            <a:r>
              <a:rPr lang="tr-TR" dirty="0" err="1" smtClean="0"/>
              <a:t>ovarial</a:t>
            </a:r>
            <a:r>
              <a:rPr lang="tr-TR" dirty="0" smtClean="0"/>
              <a:t> fonksiyonları </a:t>
            </a:r>
            <a:r>
              <a:rPr lang="tr-TR" dirty="0" err="1" smtClean="0"/>
              <a:t>suprese</a:t>
            </a:r>
            <a:r>
              <a:rPr lang="tr-TR" dirty="0" smtClean="0"/>
              <a:t> eder ve yalancı menopoz yaratır, böylece </a:t>
            </a:r>
            <a:r>
              <a:rPr lang="tr-TR" dirty="0" err="1" smtClean="0"/>
              <a:t>endometrial</a:t>
            </a:r>
            <a:r>
              <a:rPr lang="tr-TR" dirty="0" smtClean="0"/>
              <a:t> dokunun büyümesi durur. </a:t>
            </a:r>
            <a:r>
              <a:rPr lang="tr-TR" dirty="0" err="1" smtClean="0"/>
              <a:t>Danazol</a:t>
            </a:r>
            <a:r>
              <a:rPr lang="tr-TR" dirty="0" smtClean="0"/>
              <a:t> önemli yan etkileri olduğundan dikkatli kullanılmalıdır. </a:t>
            </a:r>
            <a:endParaRPr lang="tr-T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/>
          <a:lstStyle/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err="1" smtClean="0"/>
              <a:t>Endometriozis</a:t>
            </a:r>
            <a:r>
              <a:rPr lang="tr-TR" dirty="0" smtClean="0"/>
              <a:t> ilaçla tedavi edilmeyebilir ve ağrılar 3-9 ay içinde geri dönebilir. Gebelik ve </a:t>
            </a:r>
            <a:r>
              <a:rPr lang="tr-TR" dirty="0" err="1" smtClean="0"/>
              <a:t>elaktasyon</a:t>
            </a:r>
            <a:r>
              <a:rPr lang="tr-TR" dirty="0" smtClean="0"/>
              <a:t> </a:t>
            </a:r>
            <a:r>
              <a:rPr lang="tr-TR" dirty="0" err="1" smtClean="0"/>
              <a:t>menstrual</a:t>
            </a:r>
            <a:r>
              <a:rPr lang="tr-TR" dirty="0" smtClean="0"/>
              <a:t> </a:t>
            </a:r>
            <a:r>
              <a:rPr lang="tr-TR" dirty="0" err="1" smtClean="0"/>
              <a:t>siklusu</a:t>
            </a:r>
            <a:r>
              <a:rPr lang="tr-TR" dirty="0" smtClean="0"/>
              <a:t> baskıladığı için </a:t>
            </a:r>
            <a:r>
              <a:rPr lang="tr-TR" dirty="0" err="1" smtClean="0"/>
              <a:t>endometrial</a:t>
            </a:r>
            <a:r>
              <a:rPr lang="tr-TR" dirty="0" smtClean="0"/>
              <a:t> odakların kurutulmasını sağlayan çok etkili bir </a:t>
            </a:r>
            <a:r>
              <a:rPr lang="tr-TR" dirty="0" err="1" smtClean="0"/>
              <a:t>profilaktik</a:t>
            </a:r>
            <a:r>
              <a:rPr lang="tr-TR" dirty="0" smtClean="0"/>
              <a:t> yöntemdir. Gebeliği izleyen yıllarda da ağrı görülmez.  </a:t>
            </a:r>
            <a:endParaRPr lang="tr-T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340369"/>
          </a:xfrm>
        </p:spPr>
        <p:txBody>
          <a:bodyPr/>
          <a:lstStyle/>
          <a:p>
            <a:pPr>
              <a:buNone/>
            </a:pPr>
            <a:r>
              <a:rPr lang="tr-TR" i="1" u="sng" dirty="0" smtClean="0"/>
              <a:t>Cerrahi Tedavi</a:t>
            </a:r>
            <a:r>
              <a:rPr lang="tr-TR" dirty="0" smtClean="0"/>
              <a:t>: </a:t>
            </a:r>
          </a:p>
          <a:p>
            <a:pPr>
              <a:buNone/>
            </a:pPr>
            <a:r>
              <a:rPr lang="tr-TR" dirty="0" err="1" smtClean="0"/>
              <a:t>Diagnostik</a:t>
            </a:r>
            <a:r>
              <a:rPr lang="tr-TR" dirty="0" smtClean="0"/>
              <a:t> amaçlı yapılan </a:t>
            </a:r>
            <a:r>
              <a:rPr lang="tr-TR" dirty="0" err="1" smtClean="0"/>
              <a:t>laparoskopi</a:t>
            </a:r>
            <a:r>
              <a:rPr lang="tr-TR" dirty="0" smtClean="0"/>
              <a:t> sırasında </a:t>
            </a:r>
            <a:r>
              <a:rPr lang="tr-TR" dirty="0" err="1" smtClean="0"/>
              <a:t>endometriozis</a:t>
            </a:r>
            <a:r>
              <a:rPr lang="tr-TR" dirty="0" smtClean="0"/>
              <a:t> odakları </a:t>
            </a:r>
            <a:r>
              <a:rPr lang="tr-TR" dirty="0" err="1" smtClean="0"/>
              <a:t>elektrokoter</a:t>
            </a:r>
            <a:r>
              <a:rPr lang="tr-TR" dirty="0" smtClean="0"/>
              <a:t> ile yakma ya da lazerle buharlaştırma yöntemleri kullanılabilir. </a:t>
            </a:r>
          </a:p>
          <a:p>
            <a:pPr>
              <a:buNone/>
            </a:pPr>
            <a:r>
              <a:rPr lang="tr-TR" dirty="0" err="1" smtClean="0"/>
              <a:t>Overler</a:t>
            </a:r>
            <a:r>
              <a:rPr lang="tr-TR" dirty="0" smtClean="0"/>
              <a:t> ve </a:t>
            </a:r>
            <a:r>
              <a:rPr lang="tr-TR" dirty="0" err="1" smtClean="0"/>
              <a:t>uterusun</a:t>
            </a:r>
            <a:r>
              <a:rPr lang="tr-TR" dirty="0" smtClean="0"/>
              <a:t> çıkarıldığı radikal cerrahi en etkili yöntemdir. Çocuk istemeyen ileri yaştaki kadınlara uygulanır. 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BENİNG PELVİK KİTLELER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929222"/>
          </a:xfrm>
        </p:spPr>
        <p:txBody>
          <a:bodyPr/>
          <a:lstStyle/>
          <a:p>
            <a:pPr>
              <a:buNone/>
            </a:pPr>
            <a:r>
              <a:rPr lang="tr-TR" dirty="0" err="1" smtClean="0"/>
              <a:t>Pelvik</a:t>
            </a:r>
            <a:r>
              <a:rPr lang="tr-TR" dirty="0" smtClean="0"/>
              <a:t> kitleler genellikle </a:t>
            </a:r>
            <a:r>
              <a:rPr lang="tr-TR" dirty="0" err="1" smtClean="0"/>
              <a:t>abdominal</a:t>
            </a:r>
            <a:r>
              <a:rPr lang="tr-TR" dirty="0" smtClean="0"/>
              <a:t> rahatsızlığa ve bazen ağrıya neden olurlar. Rahatsızlığın derecesi belirsiz bir ağrıdan </a:t>
            </a:r>
            <a:r>
              <a:rPr lang="tr-TR" dirty="0" err="1" smtClean="0"/>
              <a:t>skut</a:t>
            </a:r>
            <a:r>
              <a:rPr lang="tr-TR" dirty="0" smtClean="0"/>
              <a:t> bir ağrıya kadar değişiklik gösterir. Akut ağrı kanama ya da kistin </a:t>
            </a:r>
            <a:r>
              <a:rPr lang="tr-TR" dirty="0" err="1" smtClean="0"/>
              <a:t>rüptürü</a:t>
            </a:r>
            <a:r>
              <a:rPr lang="tr-TR" dirty="0" smtClean="0"/>
              <a:t> ile ortaya çıkar. </a:t>
            </a:r>
          </a:p>
          <a:p>
            <a:pPr>
              <a:buNone/>
            </a:pPr>
            <a:r>
              <a:rPr lang="tr-TR" dirty="0" err="1" smtClean="0"/>
              <a:t>Pelvik</a:t>
            </a:r>
            <a:r>
              <a:rPr lang="tr-TR" dirty="0" smtClean="0"/>
              <a:t> kitleden kaynaklanan ağrı, cinsel aktivite, </a:t>
            </a:r>
            <a:r>
              <a:rPr lang="tr-TR" dirty="0" err="1" smtClean="0"/>
              <a:t>menstruasyon</a:t>
            </a:r>
            <a:r>
              <a:rPr lang="tr-TR" dirty="0" smtClean="0"/>
              <a:t> ve </a:t>
            </a:r>
            <a:r>
              <a:rPr lang="tr-TR" dirty="0" err="1" smtClean="0"/>
              <a:t>defekasyon</a:t>
            </a:r>
            <a:r>
              <a:rPr lang="tr-TR" dirty="0" smtClean="0"/>
              <a:t> ile ilgilidir. </a:t>
            </a:r>
            <a:r>
              <a:rPr lang="tr-TR" dirty="0" err="1" smtClean="0"/>
              <a:t>Pelvik</a:t>
            </a:r>
            <a:r>
              <a:rPr lang="tr-TR" dirty="0" smtClean="0"/>
              <a:t> kitleler </a:t>
            </a:r>
            <a:r>
              <a:rPr lang="tr-TR" dirty="0" err="1" smtClean="0"/>
              <a:t>pelviste</a:t>
            </a:r>
            <a:r>
              <a:rPr lang="tr-TR" dirty="0" smtClean="0"/>
              <a:t> dolgunluk ve ağırlık hissinin yaşanmasına da neden olur. </a:t>
            </a:r>
            <a:endParaRPr lang="tr-T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1060472"/>
          </a:xfrm>
        </p:spPr>
        <p:txBody>
          <a:bodyPr>
            <a:normAutofit fontScale="90000"/>
          </a:bodyPr>
          <a:lstStyle/>
          <a:p>
            <a:r>
              <a:rPr lang="tr-TR" dirty="0" err="1" smtClean="0">
                <a:solidFill>
                  <a:srgbClr val="FF0000"/>
                </a:solidFill>
              </a:rPr>
              <a:t>Over</a:t>
            </a:r>
            <a:r>
              <a:rPr lang="tr-TR" dirty="0" smtClean="0">
                <a:solidFill>
                  <a:srgbClr val="FF0000"/>
                </a:solidFill>
              </a:rPr>
              <a:t> Tümörleri</a:t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sz="4000" dirty="0" err="1" smtClean="0"/>
              <a:t>Over</a:t>
            </a:r>
            <a:r>
              <a:rPr lang="tr-TR" sz="4000" dirty="0" smtClean="0"/>
              <a:t> Tümörlerinin Sınıflaması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285860"/>
            <a:ext cx="4038600" cy="4840303"/>
          </a:xfrm>
        </p:spPr>
        <p:txBody>
          <a:bodyPr>
            <a:normAutofit fontScale="92500" lnSpcReduction="20000"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Fonksiyonel kistler</a:t>
            </a:r>
          </a:p>
          <a:p>
            <a:pPr>
              <a:buNone/>
            </a:pPr>
            <a:r>
              <a:rPr lang="tr-TR" dirty="0" err="1" smtClean="0"/>
              <a:t>Folikül</a:t>
            </a:r>
            <a:r>
              <a:rPr lang="tr-TR" dirty="0" smtClean="0"/>
              <a:t> kisti</a:t>
            </a:r>
          </a:p>
          <a:p>
            <a:pPr>
              <a:buNone/>
            </a:pPr>
            <a:r>
              <a:rPr lang="tr-TR" dirty="0" err="1" smtClean="0"/>
              <a:t>Korpus</a:t>
            </a:r>
            <a:r>
              <a:rPr lang="tr-TR" dirty="0" smtClean="0"/>
              <a:t> </a:t>
            </a:r>
            <a:r>
              <a:rPr lang="tr-TR" dirty="0" err="1" smtClean="0"/>
              <a:t>luteum</a:t>
            </a:r>
            <a:r>
              <a:rPr lang="tr-TR" dirty="0" smtClean="0"/>
              <a:t> kisti</a:t>
            </a:r>
          </a:p>
          <a:p>
            <a:pPr>
              <a:buNone/>
            </a:pPr>
            <a:r>
              <a:rPr lang="tr-TR" dirty="0" err="1" smtClean="0"/>
              <a:t>Teka</a:t>
            </a:r>
            <a:r>
              <a:rPr lang="tr-TR" dirty="0" smtClean="0"/>
              <a:t> </a:t>
            </a:r>
            <a:r>
              <a:rPr lang="tr-TR" dirty="0" err="1" smtClean="0"/>
              <a:t>lutein</a:t>
            </a:r>
            <a:r>
              <a:rPr lang="tr-TR" dirty="0" smtClean="0"/>
              <a:t> kisti</a:t>
            </a:r>
          </a:p>
          <a:p>
            <a:pPr>
              <a:buNone/>
            </a:pPr>
            <a:r>
              <a:rPr lang="tr-TR" dirty="0" err="1" smtClean="0"/>
              <a:t>Endometrial</a:t>
            </a:r>
            <a:r>
              <a:rPr lang="tr-TR" dirty="0" smtClean="0"/>
              <a:t> kistler</a:t>
            </a:r>
          </a:p>
          <a:p>
            <a:pPr>
              <a:buNone/>
            </a:pPr>
            <a:r>
              <a:rPr lang="tr-TR" dirty="0" err="1" smtClean="0"/>
              <a:t>Polikistik</a:t>
            </a:r>
            <a:r>
              <a:rPr lang="tr-TR" dirty="0" smtClean="0"/>
              <a:t> </a:t>
            </a:r>
            <a:r>
              <a:rPr lang="tr-TR" dirty="0" err="1" smtClean="0"/>
              <a:t>over</a:t>
            </a:r>
            <a:endParaRPr lang="tr-TR" dirty="0" smtClean="0"/>
          </a:p>
          <a:p>
            <a:endParaRPr lang="tr-TR" dirty="0"/>
          </a:p>
        </p:txBody>
      </p:sp>
      <p:sp>
        <p:nvSpPr>
          <p:cNvPr id="6" name="5 İçerik Yer Tutucusu"/>
          <p:cNvSpPr>
            <a:spLocks noGrp="1"/>
          </p:cNvSpPr>
          <p:nvPr>
            <p:ph sz="half" idx="2"/>
          </p:nvPr>
        </p:nvSpPr>
        <p:spPr>
          <a:xfrm>
            <a:off x="4357686" y="1285860"/>
            <a:ext cx="4786314" cy="5286412"/>
          </a:xfrm>
        </p:spPr>
        <p:txBody>
          <a:bodyPr>
            <a:normAutofit fontScale="92500" lnSpcReduction="20000"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Gerçek </a:t>
            </a:r>
            <a:r>
              <a:rPr lang="tr-TR" dirty="0" err="1" smtClean="0">
                <a:solidFill>
                  <a:srgbClr val="FF0000"/>
                </a:solidFill>
              </a:rPr>
              <a:t>neoplaziler</a:t>
            </a:r>
            <a:endParaRPr lang="tr-TR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tr-TR" dirty="0" smtClean="0"/>
              <a:t>*</a:t>
            </a:r>
            <a:r>
              <a:rPr lang="tr-TR" dirty="0" err="1" smtClean="0"/>
              <a:t>Epitelden</a:t>
            </a:r>
            <a:r>
              <a:rPr lang="tr-TR" dirty="0" smtClean="0"/>
              <a:t> Gelişen tümörler</a:t>
            </a:r>
          </a:p>
          <a:p>
            <a:pPr>
              <a:buNone/>
            </a:pPr>
            <a:r>
              <a:rPr lang="tr-TR" dirty="0" smtClean="0"/>
              <a:t>	</a:t>
            </a:r>
            <a:r>
              <a:rPr lang="tr-TR" dirty="0" err="1" smtClean="0"/>
              <a:t>seröz</a:t>
            </a:r>
            <a:r>
              <a:rPr lang="tr-TR" dirty="0" smtClean="0"/>
              <a:t> </a:t>
            </a:r>
            <a:r>
              <a:rPr lang="tr-TR" dirty="0" err="1" smtClean="0"/>
              <a:t>kistadenom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	</a:t>
            </a:r>
            <a:r>
              <a:rPr lang="tr-TR" dirty="0" err="1" smtClean="0"/>
              <a:t>müsinöz</a:t>
            </a:r>
            <a:r>
              <a:rPr lang="tr-TR" dirty="0" smtClean="0"/>
              <a:t> kist adenom</a:t>
            </a:r>
          </a:p>
          <a:p>
            <a:pPr>
              <a:buNone/>
            </a:pPr>
            <a:r>
              <a:rPr lang="tr-TR" dirty="0" smtClean="0"/>
              <a:t>	</a:t>
            </a:r>
            <a:r>
              <a:rPr lang="tr-TR" dirty="0" err="1" smtClean="0"/>
              <a:t>brenner</a:t>
            </a:r>
            <a:r>
              <a:rPr lang="tr-TR" dirty="0" smtClean="0"/>
              <a:t> tümörü</a:t>
            </a:r>
          </a:p>
          <a:p>
            <a:pPr>
              <a:buNone/>
            </a:pPr>
            <a:r>
              <a:rPr lang="tr-TR" dirty="0" smtClean="0"/>
              <a:t>*</a:t>
            </a:r>
            <a:r>
              <a:rPr lang="tr-TR" dirty="0" err="1" smtClean="0"/>
              <a:t>Germ</a:t>
            </a:r>
            <a:r>
              <a:rPr lang="tr-TR" dirty="0" smtClean="0"/>
              <a:t> hücreli tümör</a:t>
            </a:r>
          </a:p>
          <a:p>
            <a:pPr>
              <a:buNone/>
            </a:pPr>
            <a:r>
              <a:rPr lang="tr-TR" dirty="0" smtClean="0"/>
              <a:t>	</a:t>
            </a:r>
            <a:r>
              <a:rPr lang="tr-TR" dirty="0" err="1" smtClean="0"/>
              <a:t>kistik</a:t>
            </a:r>
            <a:r>
              <a:rPr lang="tr-TR" dirty="0" smtClean="0"/>
              <a:t> </a:t>
            </a:r>
            <a:r>
              <a:rPr lang="tr-TR" dirty="0" err="1" smtClean="0"/>
              <a:t>teratom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	</a:t>
            </a:r>
            <a:r>
              <a:rPr lang="tr-TR" dirty="0" err="1" smtClean="0"/>
              <a:t>malign</a:t>
            </a:r>
            <a:r>
              <a:rPr lang="tr-TR" dirty="0" smtClean="0"/>
              <a:t> </a:t>
            </a:r>
            <a:r>
              <a:rPr lang="tr-TR" dirty="0" err="1" smtClean="0"/>
              <a:t>germ</a:t>
            </a:r>
            <a:r>
              <a:rPr lang="tr-TR" dirty="0" smtClean="0"/>
              <a:t> hücreli tümör</a:t>
            </a:r>
          </a:p>
          <a:p>
            <a:pPr>
              <a:buNone/>
            </a:pPr>
            <a:r>
              <a:rPr lang="tr-TR" dirty="0" smtClean="0"/>
              <a:t>*</a:t>
            </a:r>
            <a:r>
              <a:rPr lang="tr-TR" dirty="0" err="1" smtClean="0"/>
              <a:t>Gonadal</a:t>
            </a:r>
            <a:r>
              <a:rPr lang="tr-TR" dirty="0" smtClean="0"/>
              <a:t> </a:t>
            </a:r>
            <a:r>
              <a:rPr lang="tr-TR" dirty="0" err="1" smtClean="0"/>
              <a:t>stromal</a:t>
            </a:r>
            <a:r>
              <a:rPr lang="tr-TR" dirty="0" smtClean="0"/>
              <a:t> tümör</a:t>
            </a:r>
          </a:p>
          <a:p>
            <a:pPr>
              <a:buNone/>
            </a:pPr>
            <a:r>
              <a:rPr lang="tr-TR" dirty="0" smtClean="0"/>
              <a:t>	</a:t>
            </a:r>
            <a:r>
              <a:rPr lang="tr-TR" dirty="0" err="1" smtClean="0"/>
              <a:t>granuloza</a:t>
            </a:r>
            <a:r>
              <a:rPr lang="tr-TR" dirty="0" smtClean="0"/>
              <a:t> ve </a:t>
            </a:r>
            <a:r>
              <a:rPr lang="tr-TR" dirty="0" err="1" smtClean="0"/>
              <a:t>teka</a:t>
            </a:r>
            <a:r>
              <a:rPr lang="tr-TR" dirty="0" smtClean="0"/>
              <a:t> hücreli tümör</a:t>
            </a:r>
          </a:p>
          <a:p>
            <a:pPr>
              <a:buNone/>
            </a:pPr>
            <a:r>
              <a:rPr lang="tr-TR" dirty="0" smtClean="0"/>
              <a:t>	</a:t>
            </a:r>
            <a:r>
              <a:rPr lang="tr-TR" dirty="0" err="1" smtClean="0"/>
              <a:t>arenoblastom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	</a:t>
            </a:r>
            <a:r>
              <a:rPr lang="tr-TR" dirty="0" err="1" smtClean="0"/>
              <a:t>disgermiom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	</a:t>
            </a:r>
            <a:endParaRPr lang="tr-T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tr-TR" b="1" i="1" u="sng" dirty="0" smtClean="0">
                <a:solidFill>
                  <a:srgbClr val="FF0000"/>
                </a:solidFill>
              </a:rPr>
              <a:t>FONKSİYONEL OVER KİSTLERİ</a:t>
            </a:r>
          </a:p>
          <a:p>
            <a:pPr>
              <a:buNone/>
            </a:pPr>
            <a:r>
              <a:rPr lang="tr-TR" dirty="0" err="1" smtClean="0"/>
              <a:t>Ovulasyonla</a:t>
            </a:r>
            <a:r>
              <a:rPr lang="tr-TR" dirty="0" smtClean="0"/>
              <a:t> ilgilidir, genellikle </a:t>
            </a:r>
            <a:r>
              <a:rPr lang="tr-TR" dirty="0" err="1" smtClean="0"/>
              <a:t>asemptomatik</a:t>
            </a:r>
            <a:r>
              <a:rPr lang="tr-TR" dirty="0" smtClean="0"/>
              <a:t> ve geçicidirler. Bunlar </a:t>
            </a:r>
            <a:r>
              <a:rPr lang="tr-TR" dirty="0" err="1" smtClean="0"/>
              <a:t>folikül</a:t>
            </a:r>
            <a:r>
              <a:rPr lang="tr-TR" dirty="0" smtClean="0"/>
              <a:t> yapısının fizyolojik </a:t>
            </a:r>
            <a:r>
              <a:rPr lang="tr-TR" dirty="0" err="1" smtClean="0"/>
              <a:t>proliferasyonu</a:t>
            </a:r>
            <a:r>
              <a:rPr lang="tr-TR" dirty="0" smtClean="0"/>
              <a:t> sonucu oluşabildiği gibi, </a:t>
            </a:r>
            <a:r>
              <a:rPr lang="tr-TR" dirty="0" err="1" smtClean="0"/>
              <a:t>folikül</a:t>
            </a:r>
            <a:r>
              <a:rPr lang="tr-TR" dirty="0" smtClean="0"/>
              <a:t> ve </a:t>
            </a:r>
            <a:r>
              <a:rPr lang="tr-TR" dirty="0" err="1" smtClean="0"/>
              <a:t>korpus</a:t>
            </a:r>
            <a:r>
              <a:rPr lang="tr-TR" dirty="0" smtClean="0"/>
              <a:t> </a:t>
            </a:r>
            <a:r>
              <a:rPr lang="tr-TR" dirty="0" err="1" smtClean="0"/>
              <a:t>luteumun</a:t>
            </a:r>
            <a:r>
              <a:rPr lang="tr-TR" dirty="0" smtClean="0"/>
              <a:t> normal regresyonunun ve </a:t>
            </a:r>
            <a:r>
              <a:rPr lang="tr-TR" dirty="0" err="1" smtClean="0"/>
              <a:t>involusyonunu</a:t>
            </a:r>
            <a:r>
              <a:rPr lang="tr-TR" dirty="0" smtClean="0"/>
              <a:t> </a:t>
            </a:r>
            <a:r>
              <a:rPr lang="tr-TR" dirty="0" err="1" smtClean="0"/>
              <a:t>gerçkleşememesinden</a:t>
            </a:r>
            <a:r>
              <a:rPr lang="tr-TR" dirty="0" smtClean="0"/>
              <a:t> de kaynaklanabilir. </a:t>
            </a:r>
          </a:p>
          <a:p>
            <a:pPr>
              <a:buNone/>
            </a:pPr>
            <a:r>
              <a:rPr lang="tr-TR" dirty="0" smtClean="0"/>
              <a:t>Tek taraflı </a:t>
            </a:r>
            <a:r>
              <a:rPr lang="tr-TR" dirty="0" err="1" smtClean="0"/>
              <a:t>pelvik</a:t>
            </a:r>
            <a:r>
              <a:rPr lang="tr-TR" dirty="0" smtClean="0"/>
              <a:t> ağrı, alt </a:t>
            </a:r>
            <a:r>
              <a:rPr lang="tr-TR" dirty="0" err="1" smtClean="0"/>
              <a:t>badomende</a:t>
            </a:r>
            <a:r>
              <a:rPr lang="tr-TR" dirty="0" smtClean="0"/>
              <a:t> baskı, sırt ağrısı ve </a:t>
            </a:r>
            <a:r>
              <a:rPr lang="tr-TR" dirty="0" err="1" smtClean="0"/>
              <a:t>menstrual</a:t>
            </a:r>
            <a:r>
              <a:rPr lang="tr-TR" dirty="0" smtClean="0"/>
              <a:t> düzensizliklere neden olabilirler.eğer semptomlar ciddi değil ve yapılan takiplerde kistte gerileme varsa herhangi bir müdahaleye gerek yoktur. </a:t>
            </a:r>
            <a:endParaRPr lang="tr-T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tr-TR" dirty="0" err="1" smtClean="0">
                <a:solidFill>
                  <a:srgbClr val="FF0000"/>
                </a:solidFill>
              </a:rPr>
              <a:t>Folikül</a:t>
            </a:r>
            <a:r>
              <a:rPr lang="tr-TR" dirty="0" smtClean="0">
                <a:solidFill>
                  <a:srgbClr val="FF0000"/>
                </a:solidFill>
              </a:rPr>
              <a:t> kisti: </a:t>
            </a:r>
            <a:r>
              <a:rPr lang="tr-TR" dirty="0" err="1" smtClean="0"/>
              <a:t>Over</a:t>
            </a:r>
            <a:r>
              <a:rPr lang="tr-TR" dirty="0" smtClean="0"/>
              <a:t> yüzeyinde yer alırlar. </a:t>
            </a:r>
            <a:r>
              <a:rPr lang="tr-TR" dirty="0" err="1" smtClean="0"/>
              <a:t>Absorbe</a:t>
            </a:r>
            <a:r>
              <a:rPr lang="tr-TR" dirty="0" smtClean="0"/>
              <a:t> olmamış </a:t>
            </a:r>
            <a:r>
              <a:rPr lang="tr-TR" dirty="0" err="1" smtClean="0"/>
              <a:t>folikül</a:t>
            </a:r>
            <a:r>
              <a:rPr lang="tr-TR" dirty="0" smtClean="0"/>
              <a:t> içine sıvı </a:t>
            </a:r>
            <a:r>
              <a:rPr lang="tr-TR" dirty="0" err="1" smtClean="0"/>
              <a:t>retansiyonu</a:t>
            </a:r>
            <a:r>
              <a:rPr lang="tr-TR" dirty="0" smtClean="0"/>
              <a:t> nedeni ile ortaya çıkar. </a:t>
            </a:r>
          </a:p>
          <a:p>
            <a:pPr>
              <a:buNone/>
            </a:pPr>
            <a:r>
              <a:rPr lang="tr-TR" dirty="0" err="1" smtClean="0">
                <a:solidFill>
                  <a:srgbClr val="FF0000"/>
                </a:solidFill>
              </a:rPr>
              <a:t>Korpus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luteum</a:t>
            </a:r>
            <a:r>
              <a:rPr lang="tr-TR" dirty="0" smtClean="0">
                <a:solidFill>
                  <a:srgbClr val="FF0000"/>
                </a:solidFill>
              </a:rPr>
              <a:t> kisti: </a:t>
            </a:r>
            <a:r>
              <a:rPr lang="tr-TR" dirty="0" err="1" smtClean="0"/>
              <a:t>korpus</a:t>
            </a:r>
            <a:r>
              <a:rPr lang="tr-TR" dirty="0" smtClean="0"/>
              <a:t> </a:t>
            </a:r>
            <a:r>
              <a:rPr lang="tr-TR" dirty="0" err="1" smtClean="0"/>
              <a:t>luteum</a:t>
            </a:r>
            <a:r>
              <a:rPr lang="tr-TR" dirty="0" smtClean="0"/>
              <a:t> regresyonundaki yetersizlik nedeni ile ortaya çıkar. Hormon salgıladıkları takdirde </a:t>
            </a:r>
            <a:r>
              <a:rPr lang="tr-TR" dirty="0" err="1" smtClean="0"/>
              <a:t>amenore</a:t>
            </a:r>
            <a:r>
              <a:rPr lang="tr-TR" dirty="0" smtClean="0"/>
              <a:t> ve düzensiz kanamaya yol açarlar. </a:t>
            </a:r>
          </a:p>
          <a:p>
            <a:pPr>
              <a:buNone/>
            </a:pPr>
            <a:r>
              <a:rPr lang="tr-TR" dirty="0" err="1" smtClean="0">
                <a:solidFill>
                  <a:srgbClr val="FF0000"/>
                </a:solidFill>
              </a:rPr>
              <a:t>Teka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lutein</a:t>
            </a:r>
            <a:r>
              <a:rPr lang="tr-TR" dirty="0" smtClean="0">
                <a:solidFill>
                  <a:srgbClr val="FF0000"/>
                </a:solidFill>
              </a:rPr>
              <a:t> kisti:</a:t>
            </a:r>
            <a:r>
              <a:rPr lang="tr-TR" dirty="0" smtClean="0"/>
              <a:t> </a:t>
            </a:r>
            <a:r>
              <a:rPr lang="tr-TR" dirty="0" err="1" smtClean="0"/>
              <a:t>mol</a:t>
            </a:r>
            <a:r>
              <a:rPr lang="tr-TR" dirty="0" smtClean="0"/>
              <a:t> ve </a:t>
            </a:r>
            <a:r>
              <a:rPr lang="tr-TR" dirty="0" err="1" smtClean="0"/>
              <a:t>gonadotropin</a:t>
            </a:r>
            <a:r>
              <a:rPr lang="tr-TR" dirty="0" smtClean="0"/>
              <a:t> tedavisi gibi gebelikteki durumlarla ilgilidir. </a:t>
            </a:r>
            <a:r>
              <a:rPr lang="tr-TR" dirty="0" err="1" smtClean="0"/>
              <a:t>Hcg</a:t>
            </a:r>
            <a:r>
              <a:rPr lang="tr-TR" dirty="0" smtClean="0"/>
              <a:t> düzeyinin artması gebelikte </a:t>
            </a:r>
            <a:r>
              <a:rPr lang="tr-TR" dirty="0" err="1" smtClean="0"/>
              <a:t>ovaryumlardaki</a:t>
            </a:r>
            <a:r>
              <a:rPr lang="tr-TR" dirty="0" smtClean="0"/>
              <a:t> </a:t>
            </a:r>
            <a:r>
              <a:rPr lang="tr-TR" dirty="0" err="1" smtClean="0"/>
              <a:t>atrezik</a:t>
            </a:r>
            <a:r>
              <a:rPr lang="tr-TR" dirty="0" smtClean="0"/>
              <a:t> </a:t>
            </a:r>
            <a:r>
              <a:rPr lang="tr-TR" dirty="0" err="1" smtClean="0"/>
              <a:t>foliküllerin</a:t>
            </a:r>
            <a:r>
              <a:rPr lang="tr-TR" dirty="0" smtClean="0"/>
              <a:t> kistleşmesine neden olur. Gebeliğin sona ermesi ile kendiliğinden geriler.  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İYİ HUYLU JİNEKOLOJİK DEĞİŞİMLER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b="1" dirty="0" smtClean="0"/>
              <a:t>*</a:t>
            </a:r>
            <a:r>
              <a:rPr lang="tr-TR" b="1" dirty="0" err="1" smtClean="0"/>
              <a:t>Bening</a:t>
            </a:r>
            <a:r>
              <a:rPr lang="tr-TR" b="1" dirty="0" smtClean="0"/>
              <a:t> değişimler</a:t>
            </a:r>
          </a:p>
          <a:p>
            <a:pPr>
              <a:buNone/>
            </a:pPr>
            <a:r>
              <a:rPr lang="tr-TR" dirty="0"/>
              <a:t>	</a:t>
            </a:r>
            <a:r>
              <a:rPr lang="tr-TR" dirty="0" err="1" smtClean="0"/>
              <a:t>endometriozis</a:t>
            </a:r>
            <a:endParaRPr lang="tr-TR" dirty="0" smtClean="0"/>
          </a:p>
          <a:p>
            <a:pPr>
              <a:buNone/>
            </a:pPr>
            <a:r>
              <a:rPr lang="tr-TR" b="1" dirty="0" smtClean="0"/>
              <a:t>*</a:t>
            </a:r>
            <a:r>
              <a:rPr lang="tr-TR" b="1" dirty="0" err="1" smtClean="0"/>
              <a:t>Bening</a:t>
            </a:r>
            <a:r>
              <a:rPr lang="tr-TR" b="1" dirty="0" smtClean="0"/>
              <a:t> </a:t>
            </a:r>
            <a:r>
              <a:rPr lang="tr-TR" b="1" dirty="0" err="1" smtClean="0"/>
              <a:t>pelvik</a:t>
            </a:r>
            <a:r>
              <a:rPr lang="tr-TR" b="1" dirty="0" smtClean="0"/>
              <a:t> kitleler</a:t>
            </a:r>
          </a:p>
          <a:p>
            <a:pPr>
              <a:buNone/>
            </a:pPr>
            <a:r>
              <a:rPr lang="tr-TR" dirty="0"/>
              <a:t>	</a:t>
            </a:r>
            <a:r>
              <a:rPr lang="tr-TR" dirty="0" err="1" smtClean="0"/>
              <a:t>overlere</a:t>
            </a:r>
            <a:r>
              <a:rPr lang="tr-TR" dirty="0" smtClean="0"/>
              <a:t> ait</a:t>
            </a:r>
          </a:p>
          <a:p>
            <a:pPr>
              <a:buNone/>
            </a:pPr>
            <a:r>
              <a:rPr lang="tr-TR" dirty="0"/>
              <a:t>	</a:t>
            </a:r>
            <a:r>
              <a:rPr lang="tr-TR" dirty="0" err="1" smtClean="0"/>
              <a:t>uterusa</a:t>
            </a:r>
            <a:r>
              <a:rPr lang="tr-TR" dirty="0" smtClean="0"/>
              <a:t> ait</a:t>
            </a:r>
          </a:p>
          <a:p>
            <a:pPr>
              <a:buNone/>
            </a:pPr>
            <a:r>
              <a:rPr lang="tr-TR" dirty="0"/>
              <a:t>	</a:t>
            </a:r>
            <a:r>
              <a:rPr lang="tr-TR" dirty="0" smtClean="0"/>
              <a:t>vulvaya ait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tr-TR" dirty="0" err="1" smtClean="0">
                <a:solidFill>
                  <a:srgbClr val="FF0000"/>
                </a:solidFill>
              </a:rPr>
              <a:t>Endometrial</a:t>
            </a:r>
            <a:r>
              <a:rPr lang="tr-TR" dirty="0" smtClean="0">
                <a:solidFill>
                  <a:srgbClr val="FF0000"/>
                </a:solidFill>
              </a:rPr>
              <a:t> kistler: </a:t>
            </a:r>
            <a:r>
              <a:rPr lang="tr-TR" dirty="0" err="1" smtClean="0"/>
              <a:t>endometriozis</a:t>
            </a:r>
            <a:r>
              <a:rPr lang="tr-TR" dirty="0" smtClean="0"/>
              <a:t> ile ilgilidir ve fonksiyonel </a:t>
            </a:r>
            <a:r>
              <a:rPr lang="tr-TR" dirty="0" err="1" smtClean="0"/>
              <a:t>endometrial</a:t>
            </a:r>
            <a:r>
              <a:rPr lang="tr-TR" dirty="0" smtClean="0"/>
              <a:t> dokunun </a:t>
            </a:r>
            <a:r>
              <a:rPr lang="tr-TR" dirty="0" err="1" smtClean="0"/>
              <a:t>over</a:t>
            </a:r>
            <a:r>
              <a:rPr lang="tr-TR" dirty="0" smtClean="0"/>
              <a:t> yüzeyine yerleşmesi ile  (çikolata kisti) oluşur. </a:t>
            </a:r>
          </a:p>
          <a:p>
            <a:pPr>
              <a:buNone/>
            </a:pPr>
            <a:r>
              <a:rPr lang="tr-TR" dirty="0" err="1" smtClean="0">
                <a:solidFill>
                  <a:srgbClr val="FF0000"/>
                </a:solidFill>
              </a:rPr>
              <a:t>Polikistik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over</a:t>
            </a:r>
            <a:r>
              <a:rPr lang="tr-TR" dirty="0" smtClean="0">
                <a:solidFill>
                  <a:srgbClr val="FF0000"/>
                </a:solidFill>
              </a:rPr>
              <a:t>: </a:t>
            </a:r>
            <a:r>
              <a:rPr lang="tr-TR" dirty="0" err="1" smtClean="0"/>
              <a:t>overler</a:t>
            </a:r>
            <a:r>
              <a:rPr lang="tr-TR" dirty="0" smtClean="0"/>
              <a:t> çift taraflı olarak büyümüştür ve çok sayıda </a:t>
            </a:r>
            <a:r>
              <a:rPr lang="tr-TR" dirty="0" err="1" smtClean="0"/>
              <a:t>kistik</a:t>
            </a:r>
            <a:r>
              <a:rPr lang="tr-TR" dirty="0" smtClean="0"/>
              <a:t> </a:t>
            </a:r>
            <a:r>
              <a:rPr lang="tr-TR" dirty="0" err="1" smtClean="0"/>
              <a:t>folikül</a:t>
            </a:r>
            <a:r>
              <a:rPr lang="tr-TR" dirty="0" smtClean="0"/>
              <a:t> mevcuttur. </a:t>
            </a:r>
            <a:r>
              <a:rPr lang="tr-TR" dirty="0" err="1" smtClean="0"/>
              <a:t>Korpus</a:t>
            </a:r>
            <a:r>
              <a:rPr lang="tr-TR" dirty="0" smtClean="0"/>
              <a:t> </a:t>
            </a:r>
            <a:r>
              <a:rPr lang="tr-TR" dirty="0" err="1" smtClean="0"/>
              <a:t>luteum</a:t>
            </a:r>
            <a:r>
              <a:rPr lang="tr-TR" dirty="0" smtClean="0"/>
              <a:t> yoktur. </a:t>
            </a:r>
            <a:r>
              <a:rPr lang="tr-TR" dirty="0" err="1" smtClean="0"/>
              <a:t>Teka</a:t>
            </a:r>
            <a:r>
              <a:rPr lang="tr-TR" dirty="0" smtClean="0"/>
              <a:t> </a:t>
            </a:r>
            <a:r>
              <a:rPr lang="tr-TR" dirty="0" err="1" smtClean="0"/>
              <a:t>interna</a:t>
            </a:r>
            <a:r>
              <a:rPr lang="tr-TR" dirty="0" smtClean="0"/>
              <a:t> </a:t>
            </a:r>
            <a:r>
              <a:rPr lang="tr-TR" dirty="0" err="1" smtClean="0"/>
              <a:t>hipertrofiye</a:t>
            </a:r>
            <a:r>
              <a:rPr lang="tr-TR" dirty="0" smtClean="0"/>
              <a:t> uğramış olup, </a:t>
            </a:r>
            <a:r>
              <a:rPr lang="tr-TR" dirty="0" err="1" smtClean="0"/>
              <a:t>lutenize</a:t>
            </a:r>
            <a:r>
              <a:rPr lang="tr-TR" dirty="0" smtClean="0"/>
              <a:t> </a:t>
            </a:r>
            <a:r>
              <a:rPr lang="tr-TR" dirty="0" err="1" smtClean="0"/>
              <a:t>teka</a:t>
            </a:r>
            <a:r>
              <a:rPr lang="tr-TR" dirty="0" smtClean="0"/>
              <a:t> hücrelerinin </a:t>
            </a:r>
            <a:r>
              <a:rPr lang="tr-TR" dirty="0" err="1" smtClean="0"/>
              <a:t>androjen</a:t>
            </a:r>
            <a:r>
              <a:rPr lang="tr-TR" dirty="0" smtClean="0"/>
              <a:t> üretimi artmıştır. </a:t>
            </a:r>
          </a:p>
          <a:p>
            <a:pPr>
              <a:buNone/>
            </a:pPr>
            <a:r>
              <a:rPr lang="tr-TR" b="1" i="1" u="sng" dirty="0" err="1" smtClean="0"/>
              <a:t>Patofizyoloji</a:t>
            </a:r>
            <a:r>
              <a:rPr lang="tr-TR" b="1" i="1" u="sng" dirty="0" smtClean="0"/>
              <a:t>: </a:t>
            </a:r>
            <a:r>
              <a:rPr lang="tr-TR" dirty="0" err="1" smtClean="0"/>
              <a:t>primer</a:t>
            </a:r>
            <a:r>
              <a:rPr lang="tr-TR" dirty="0" smtClean="0"/>
              <a:t> </a:t>
            </a:r>
            <a:r>
              <a:rPr lang="tr-TR" dirty="0" err="1" smtClean="0"/>
              <a:t>hipotalamik</a:t>
            </a:r>
            <a:r>
              <a:rPr lang="tr-TR" dirty="0" smtClean="0"/>
              <a:t> ya da </a:t>
            </a:r>
            <a:r>
              <a:rPr lang="tr-TR" dirty="0" err="1" smtClean="0"/>
              <a:t>primer</a:t>
            </a:r>
            <a:r>
              <a:rPr lang="tr-TR" dirty="0" smtClean="0"/>
              <a:t> </a:t>
            </a:r>
            <a:r>
              <a:rPr lang="tr-TR" dirty="0" err="1" smtClean="0"/>
              <a:t>hipofizer</a:t>
            </a:r>
            <a:r>
              <a:rPr lang="tr-TR" dirty="0" smtClean="0"/>
              <a:t> bozukluk, </a:t>
            </a:r>
            <a:r>
              <a:rPr lang="tr-TR" dirty="0" err="1" smtClean="0"/>
              <a:t>GnRH</a:t>
            </a:r>
            <a:r>
              <a:rPr lang="tr-TR" dirty="0" smtClean="0"/>
              <a:t> </a:t>
            </a:r>
            <a:r>
              <a:rPr lang="tr-TR" dirty="0" err="1" smtClean="0"/>
              <a:t>sekresyonunda</a:t>
            </a:r>
            <a:r>
              <a:rPr lang="tr-TR" dirty="0" smtClean="0"/>
              <a:t> bir çok nedenle meydana gelen değişiklikler </a:t>
            </a:r>
            <a:r>
              <a:rPr lang="tr-TR" dirty="0" err="1" smtClean="0"/>
              <a:t>hipofizer</a:t>
            </a:r>
            <a:r>
              <a:rPr lang="tr-TR" dirty="0" smtClean="0"/>
              <a:t> </a:t>
            </a:r>
            <a:r>
              <a:rPr lang="tr-TR" dirty="0" err="1" smtClean="0"/>
              <a:t>gonadotropinlerin</a:t>
            </a:r>
            <a:r>
              <a:rPr lang="tr-TR" dirty="0" smtClean="0"/>
              <a:t> üzerine etki ederek LH </a:t>
            </a:r>
            <a:r>
              <a:rPr lang="tr-TR" dirty="0" err="1" smtClean="0"/>
              <a:t>sekresyonunun</a:t>
            </a:r>
            <a:r>
              <a:rPr lang="tr-TR" dirty="0" smtClean="0"/>
              <a:t> artmasına neden olur. </a:t>
            </a:r>
            <a:endParaRPr lang="tr-TR" b="1" i="1" u="sng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/>
          <a:lstStyle/>
          <a:p>
            <a:pPr>
              <a:buNone/>
            </a:pPr>
            <a:r>
              <a:rPr lang="tr-TR" dirty="0" smtClean="0"/>
              <a:t>Artan </a:t>
            </a:r>
            <a:r>
              <a:rPr lang="tr-TR" dirty="0" err="1" smtClean="0"/>
              <a:t>LH’ya</a:t>
            </a:r>
            <a:r>
              <a:rPr lang="tr-TR" dirty="0" smtClean="0"/>
              <a:t> bağlı östrojendeki yükselme FSH düzeyinin azalışından sorumludur. Ayrıca </a:t>
            </a:r>
            <a:r>
              <a:rPr lang="tr-TR" dirty="0" err="1" smtClean="0"/>
              <a:t>ovaryumlarda</a:t>
            </a:r>
            <a:r>
              <a:rPr lang="tr-TR" dirty="0" smtClean="0"/>
              <a:t> artan </a:t>
            </a:r>
            <a:r>
              <a:rPr lang="tr-TR" dirty="0" err="1" smtClean="0"/>
              <a:t>inhibin</a:t>
            </a:r>
            <a:r>
              <a:rPr lang="tr-TR" dirty="0" smtClean="0"/>
              <a:t> </a:t>
            </a:r>
            <a:r>
              <a:rPr lang="tr-TR" dirty="0" err="1" smtClean="0"/>
              <a:t>sekresyonu</a:t>
            </a:r>
            <a:r>
              <a:rPr lang="tr-TR" dirty="0" smtClean="0"/>
              <a:t> (FSH </a:t>
            </a:r>
            <a:r>
              <a:rPr lang="tr-TR" dirty="0" err="1" smtClean="0"/>
              <a:t>nın</a:t>
            </a:r>
            <a:r>
              <a:rPr lang="tr-TR" dirty="0" smtClean="0"/>
              <a:t> salgılanmasını frenlemekten sorumlu enzim) LH </a:t>
            </a:r>
            <a:r>
              <a:rPr lang="tr-TR" dirty="0" err="1" smtClean="0"/>
              <a:t>nın</a:t>
            </a:r>
            <a:r>
              <a:rPr lang="tr-TR" dirty="0" smtClean="0"/>
              <a:t> FSH dan iki misli fazla salgılanmasına yol açarak LH/FSH dengesinin bozulmasına neden olur. Artan LH ve azalan FSH  sonucu </a:t>
            </a:r>
            <a:r>
              <a:rPr lang="tr-TR" dirty="0" err="1" smtClean="0"/>
              <a:t>ovariyel</a:t>
            </a:r>
            <a:r>
              <a:rPr lang="tr-TR" dirty="0" smtClean="0"/>
              <a:t> </a:t>
            </a:r>
            <a:r>
              <a:rPr lang="tr-TR" dirty="0" err="1" smtClean="0"/>
              <a:t>androjen</a:t>
            </a:r>
            <a:r>
              <a:rPr lang="tr-TR" dirty="0" smtClean="0"/>
              <a:t> salgılanması artar. Sonuçta </a:t>
            </a:r>
            <a:r>
              <a:rPr lang="tr-TR" dirty="0" err="1" smtClean="0"/>
              <a:t>hipotalamus</a:t>
            </a:r>
            <a:r>
              <a:rPr lang="tr-TR" dirty="0" smtClean="0"/>
              <a:t>-hipofiz-</a:t>
            </a:r>
            <a:r>
              <a:rPr lang="tr-TR" dirty="0" err="1" smtClean="0"/>
              <a:t>over</a:t>
            </a:r>
            <a:r>
              <a:rPr lang="tr-TR" dirty="0" smtClean="0"/>
              <a:t> ilişkileri bozulur ve </a:t>
            </a:r>
            <a:r>
              <a:rPr lang="tr-TR" dirty="0" err="1" smtClean="0"/>
              <a:t>ovulasyon</a:t>
            </a:r>
            <a:r>
              <a:rPr lang="tr-TR" dirty="0" smtClean="0"/>
              <a:t> gerçekleşmez. </a:t>
            </a:r>
            <a:endParaRPr lang="tr-T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tr-TR" dirty="0" smtClean="0"/>
              <a:t>Çatlayamayan </a:t>
            </a:r>
            <a:r>
              <a:rPr lang="tr-TR" dirty="0" err="1" smtClean="0"/>
              <a:t>kistik</a:t>
            </a:r>
            <a:r>
              <a:rPr lang="tr-TR" dirty="0" smtClean="0"/>
              <a:t> </a:t>
            </a:r>
            <a:r>
              <a:rPr lang="tr-TR" dirty="0" err="1" smtClean="0"/>
              <a:t>foliküllerden</a:t>
            </a:r>
            <a:r>
              <a:rPr lang="tr-TR" dirty="0" smtClean="0"/>
              <a:t> salgılanan düzensiz östrojen, </a:t>
            </a:r>
            <a:r>
              <a:rPr lang="tr-TR" dirty="0" err="1" smtClean="0"/>
              <a:t>menstrual</a:t>
            </a:r>
            <a:r>
              <a:rPr lang="tr-TR" dirty="0" smtClean="0"/>
              <a:t> </a:t>
            </a:r>
            <a:r>
              <a:rPr lang="tr-TR" dirty="0" err="1" smtClean="0"/>
              <a:t>siklusu</a:t>
            </a:r>
            <a:r>
              <a:rPr lang="tr-TR" dirty="0" smtClean="0"/>
              <a:t> gerçekleştirecek düzeyde değildir. Bu hastalarda </a:t>
            </a:r>
            <a:r>
              <a:rPr lang="tr-TR" dirty="0" err="1" smtClean="0"/>
              <a:t>amnenoreyi</a:t>
            </a:r>
            <a:r>
              <a:rPr lang="tr-TR" dirty="0" smtClean="0"/>
              <a:t> takiben şiddetli ve uzun süreli anormal </a:t>
            </a:r>
            <a:r>
              <a:rPr lang="tr-TR" dirty="0" err="1" smtClean="0"/>
              <a:t>uterus</a:t>
            </a:r>
            <a:r>
              <a:rPr lang="tr-TR" dirty="0" smtClean="0"/>
              <a:t> kanamaları görülebilir. </a:t>
            </a:r>
          </a:p>
          <a:p>
            <a:pPr>
              <a:buNone/>
            </a:pPr>
            <a:r>
              <a:rPr lang="tr-TR" u="sng" dirty="0" err="1" smtClean="0"/>
              <a:t>İnfertilite</a:t>
            </a:r>
            <a:r>
              <a:rPr lang="tr-TR" dirty="0" smtClean="0"/>
              <a:t> bir çok vakada </a:t>
            </a:r>
            <a:r>
              <a:rPr lang="tr-TR" dirty="0" err="1" smtClean="0"/>
              <a:t>ovulasyonun</a:t>
            </a:r>
            <a:r>
              <a:rPr lang="tr-TR" dirty="0" smtClean="0"/>
              <a:t> olmaması, </a:t>
            </a:r>
            <a:r>
              <a:rPr lang="tr-TR" dirty="0" err="1" smtClean="0"/>
              <a:t>ovaryumlardan</a:t>
            </a:r>
            <a:r>
              <a:rPr lang="tr-TR" dirty="0" smtClean="0"/>
              <a:t> salgılanan </a:t>
            </a:r>
            <a:r>
              <a:rPr lang="tr-TR" dirty="0" err="1" smtClean="0"/>
              <a:t>androjenlerin</a:t>
            </a:r>
            <a:r>
              <a:rPr lang="tr-TR" dirty="0" smtClean="0"/>
              <a:t> neden </a:t>
            </a:r>
            <a:r>
              <a:rPr lang="tr-TR" dirty="0" err="1" smtClean="0"/>
              <a:t>olduğuı</a:t>
            </a:r>
            <a:r>
              <a:rPr lang="tr-TR" dirty="0" smtClean="0"/>
              <a:t> </a:t>
            </a:r>
            <a:r>
              <a:rPr lang="tr-TR" dirty="0" err="1" smtClean="0"/>
              <a:t>oligomenore</a:t>
            </a:r>
            <a:r>
              <a:rPr lang="tr-TR" dirty="0" smtClean="0"/>
              <a:t>, </a:t>
            </a:r>
            <a:r>
              <a:rPr lang="tr-TR" dirty="0" err="1" smtClean="0"/>
              <a:t>luteal</a:t>
            </a:r>
            <a:r>
              <a:rPr lang="tr-TR" dirty="0" smtClean="0"/>
              <a:t> yetmezlik ya da </a:t>
            </a:r>
            <a:r>
              <a:rPr lang="tr-TR" dirty="0" err="1" smtClean="0"/>
              <a:t>amenore</a:t>
            </a:r>
            <a:r>
              <a:rPr lang="tr-TR" dirty="0" smtClean="0"/>
              <a:t> ile ilgilidir.</a:t>
            </a:r>
          </a:p>
          <a:p>
            <a:pPr>
              <a:buNone/>
            </a:pPr>
            <a:r>
              <a:rPr lang="tr-TR" u="sng" dirty="0" err="1" smtClean="0"/>
              <a:t>Hursitizm</a:t>
            </a:r>
            <a:r>
              <a:rPr lang="tr-TR" u="sng" dirty="0" smtClean="0"/>
              <a:t>, </a:t>
            </a:r>
            <a:r>
              <a:rPr lang="tr-TR" dirty="0" smtClean="0"/>
              <a:t>yüksek düzeydeki </a:t>
            </a:r>
            <a:r>
              <a:rPr lang="tr-TR" dirty="0" err="1" smtClean="0"/>
              <a:t>LH’nın</a:t>
            </a:r>
            <a:r>
              <a:rPr lang="tr-TR" dirty="0" smtClean="0"/>
              <a:t> </a:t>
            </a:r>
            <a:r>
              <a:rPr lang="tr-TR" dirty="0" err="1" smtClean="0"/>
              <a:t>over</a:t>
            </a:r>
            <a:r>
              <a:rPr lang="tr-TR" dirty="0" smtClean="0"/>
              <a:t> </a:t>
            </a:r>
            <a:r>
              <a:rPr lang="tr-TR" dirty="0" err="1" smtClean="0"/>
              <a:t>stromasından</a:t>
            </a:r>
            <a:r>
              <a:rPr lang="tr-TR" dirty="0" smtClean="0"/>
              <a:t> </a:t>
            </a:r>
            <a:r>
              <a:rPr lang="tr-TR" dirty="0" err="1" smtClean="0"/>
              <a:t>androjen</a:t>
            </a:r>
            <a:r>
              <a:rPr lang="tr-TR" dirty="0" smtClean="0"/>
              <a:t> salgılanmasını uyarmasına bağlıdır.   </a:t>
            </a:r>
            <a:endParaRPr lang="tr-TR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u="sng" dirty="0" err="1" smtClean="0"/>
              <a:t>Siklus</a:t>
            </a:r>
            <a:r>
              <a:rPr lang="tr-TR" u="sng" dirty="0" smtClean="0"/>
              <a:t> bozuklukları: </a:t>
            </a:r>
            <a:r>
              <a:rPr lang="tr-TR" dirty="0" smtClean="0"/>
              <a:t>normal düzende salgılanmayan östrojen salgısının </a:t>
            </a:r>
            <a:r>
              <a:rPr lang="tr-TR" dirty="0" err="1" smtClean="0"/>
              <a:t>endometriuma</a:t>
            </a:r>
            <a:r>
              <a:rPr lang="tr-TR" dirty="0" smtClean="0"/>
              <a:t> etkisinden ve </a:t>
            </a:r>
            <a:r>
              <a:rPr lang="tr-TR" dirty="0" err="1" smtClean="0"/>
              <a:t>progesteron</a:t>
            </a:r>
            <a:r>
              <a:rPr lang="tr-TR" dirty="0" smtClean="0"/>
              <a:t> yapımının azalmasından kaynaklanır. </a:t>
            </a:r>
          </a:p>
          <a:p>
            <a:pPr>
              <a:buNone/>
            </a:pPr>
            <a:r>
              <a:rPr lang="tr-TR" u="sng" dirty="0" err="1" smtClean="0"/>
              <a:t>Ovaryumların</a:t>
            </a:r>
            <a:r>
              <a:rPr lang="tr-TR" u="sng" dirty="0" smtClean="0"/>
              <a:t> </a:t>
            </a:r>
            <a:r>
              <a:rPr lang="tr-TR" u="sng" dirty="0" err="1" smtClean="0"/>
              <a:t>polikistik</a:t>
            </a:r>
            <a:r>
              <a:rPr lang="tr-TR" u="sng" dirty="0" smtClean="0"/>
              <a:t> oluşu</a:t>
            </a:r>
            <a:r>
              <a:rPr lang="tr-TR" dirty="0" smtClean="0"/>
              <a:t>: artan </a:t>
            </a:r>
            <a:r>
              <a:rPr lang="tr-TR" dirty="0" err="1" smtClean="0"/>
              <a:t>androjenlerin</a:t>
            </a:r>
            <a:r>
              <a:rPr lang="tr-TR" dirty="0" smtClean="0"/>
              <a:t> </a:t>
            </a:r>
            <a:r>
              <a:rPr lang="tr-TR" dirty="0" err="1" smtClean="0"/>
              <a:t>folikülleri</a:t>
            </a:r>
            <a:r>
              <a:rPr lang="tr-TR" dirty="0" smtClean="0"/>
              <a:t> </a:t>
            </a:r>
            <a:r>
              <a:rPr lang="tr-TR" dirty="0" err="1" smtClean="0"/>
              <a:t>atreziye</a:t>
            </a:r>
            <a:r>
              <a:rPr lang="tr-TR" dirty="0" smtClean="0"/>
              <a:t> uğratmasına bağlıdır. </a:t>
            </a:r>
          </a:p>
          <a:p>
            <a:pPr>
              <a:buNone/>
            </a:pPr>
            <a:r>
              <a:rPr lang="tr-TR" b="1" i="1" u="sng" dirty="0" smtClean="0"/>
              <a:t>Tedavi: </a:t>
            </a:r>
            <a:r>
              <a:rPr lang="tr-TR" dirty="0" smtClean="0"/>
              <a:t>çocuk istemi olmayanlarda </a:t>
            </a:r>
          </a:p>
          <a:p>
            <a:pPr>
              <a:buNone/>
            </a:pPr>
            <a:r>
              <a:rPr lang="tr-TR" dirty="0" smtClean="0"/>
              <a:t>oral </a:t>
            </a:r>
            <a:r>
              <a:rPr lang="tr-TR" dirty="0" err="1" smtClean="0"/>
              <a:t>kontraseptiflerden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 yararlanılır. 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Hastaların çoğu </a:t>
            </a:r>
            <a:r>
              <a:rPr lang="tr-TR" dirty="0" err="1" smtClean="0"/>
              <a:t>infertilite</a:t>
            </a:r>
            <a:r>
              <a:rPr lang="tr-TR" dirty="0" smtClean="0"/>
              <a:t> ve </a:t>
            </a:r>
            <a:r>
              <a:rPr lang="tr-TR" dirty="0" err="1" smtClean="0"/>
              <a:t>siklus</a:t>
            </a:r>
            <a:r>
              <a:rPr lang="tr-TR" dirty="0" smtClean="0"/>
              <a:t> düzensizlikleri nedeni ile başvururlar. Bu vakalarda </a:t>
            </a:r>
            <a:r>
              <a:rPr lang="tr-TR" dirty="0" err="1" smtClean="0"/>
              <a:t>gonadotropinlerin</a:t>
            </a:r>
            <a:r>
              <a:rPr lang="tr-TR" dirty="0" smtClean="0"/>
              <a:t> salgılanmasını arttıran </a:t>
            </a:r>
            <a:r>
              <a:rPr lang="tr-TR" dirty="0" err="1" smtClean="0"/>
              <a:t>clomiphen</a:t>
            </a:r>
            <a:r>
              <a:rPr lang="tr-TR" dirty="0" smtClean="0"/>
              <a:t> kullanılır. Bu tedavi ile salgılanması artan FSH ve LH </a:t>
            </a:r>
            <a:r>
              <a:rPr lang="tr-TR" dirty="0" err="1" smtClean="0"/>
              <a:t>overleri</a:t>
            </a:r>
            <a:r>
              <a:rPr lang="tr-TR" dirty="0" smtClean="0"/>
              <a:t> doğrudan etkileyerek </a:t>
            </a:r>
            <a:r>
              <a:rPr lang="tr-TR" dirty="0" err="1" smtClean="0"/>
              <a:t>ovariyal</a:t>
            </a:r>
            <a:r>
              <a:rPr lang="tr-TR" dirty="0" smtClean="0"/>
              <a:t> </a:t>
            </a:r>
            <a:r>
              <a:rPr lang="tr-TR" dirty="0" err="1" smtClean="0"/>
              <a:t>siklusun</a:t>
            </a:r>
            <a:r>
              <a:rPr lang="tr-TR" dirty="0" smtClean="0"/>
              <a:t> gerçekleşmesini sağlar.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/>
          <a:lstStyle/>
          <a:p>
            <a:pPr>
              <a:buNone/>
            </a:pPr>
            <a:r>
              <a:rPr lang="tr-TR" b="1" i="1" u="sng" dirty="0" smtClean="0">
                <a:solidFill>
                  <a:srgbClr val="FF0000"/>
                </a:solidFill>
              </a:rPr>
              <a:t>GERÇEK NEOPLAZİLER</a:t>
            </a:r>
          </a:p>
          <a:p>
            <a:pPr>
              <a:buNone/>
            </a:pPr>
            <a:r>
              <a:rPr lang="tr-TR" dirty="0" smtClean="0"/>
              <a:t>Bunlar menşei aldıkları dokuya göre </a:t>
            </a:r>
            <a:r>
              <a:rPr lang="tr-TR" dirty="0" err="1" smtClean="0"/>
              <a:t>epitelden</a:t>
            </a:r>
            <a:r>
              <a:rPr lang="tr-TR" dirty="0" smtClean="0"/>
              <a:t> gelişen tümörler, </a:t>
            </a:r>
            <a:r>
              <a:rPr lang="tr-TR" dirty="0" err="1" smtClean="0"/>
              <a:t>germ</a:t>
            </a:r>
            <a:r>
              <a:rPr lang="tr-TR" dirty="0" smtClean="0"/>
              <a:t> hücreli tümörler, </a:t>
            </a:r>
            <a:r>
              <a:rPr lang="tr-TR" dirty="0" err="1" smtClean="0"/>
              <a:t>gonadal</a:t>
            </a:r>
            <a:r>
              <a:rPr lang="tr-TR" dirty="0" smtClean="0"/>
              <a:t> </a:t>
            </a:r>
            <a:r>
              <a:rPr lang="tr-TR" dirty="0" err="1" smtClean="0"/>
              <a:t>stromal</a:t>
            </a:r>
            <a:r>
              <a:rPr lang="tr-TR" dirty="0" smtClean="0"/>
              <a:t> hücreli tümörler olarak gruplandırılırlar. 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tr-TR" dirty="0" err="1" smtClean="0">
                <a:solidFill>
                  <a:srgbClr val="FF0000"/>
                </a:solidFill>
              </a:rPr>
              <a:t>Epitelden</a:t>
            </a:r>
            <a:r>
              <a:rPr lang="tr-TR" dirty="0" smtClean="0">
                <a:solidFill>
                  <a:srgbClr val="FF0000"/>
                </a:solidFill>
              </a:rPr>
              <a:t> gelişen tümörler</a:t>
            </a:r>
          </a:p>
          <a:p>
            <a:pPr>
              <a:buNone/>
            </a:pPr>
            <a:r>
              <a:rPr lang="tr-TR" b="1" u="sng" dirty="0" err="1" smtClean="0"/>
              <a:t>Seroz</a:t>
            </a:r>
            <a:r>
              <a:rPr lang="tr-TR" b="1" u="sng" dirty="0" smtClean="0"/>
              <a:t> </a:t>
            </a:r>
            <a:r>
              <a:rPr lang="tr-TR" b="1" u="sng" dirty="0" err="1" smtClean="0"/>
              <a:t>kistadenom</a:t>
            </a:r>
            <a:r>
              <a:rPr lang="tr-TR" b="1" u="sng" dirty="0" smtClean="0"/>
              <a:t>: </a:t>
            </a:r>
            <a:r>
              <a:rPr lang="tr-TR" dirty="0" smtClean="0"/>
              <a:t>genellikle çapları 5-15 cm </a:t>
            </a:r>
            <a:r>
              <a:rPr lang="tr-TR" dirty="0" err="1" smtClean="0"/>
              <a:t>dir</a:t>
            </a:r>
            <a:r>
              <a:rPr lang="tr-TR" dirty="0" smtClean="0"/>
              <a:t>. İçlerinde berrak sarı bir sıvı vardır. </a:t>
            </a:r>
            <a:r>
              <a:rPr lang="tr-TR" dirty="0" err="1" smtClean="0"/>
              <a:t>Malignleşme</a:t>
            </a:r>
            <a:r>
              <a:rPr lang="tr-TR" dirty="0" smtClean="0"/>
              <a:t> potansiyelleri vardır. Tedavisi cerrahidir. </a:t>
            </a:r>
          </a:p>
          <a:p>
            <a:pPr>
              <a:buNone/>
            </a:pPr>
            <a:r>
              <a:rPr lang="tr-TR" b="1" u="sng" dirty="0" err="1" smtClean="0"/>
              <a:t>Müsinöz</a:t>
            </a:r>
            <a:r>
              <a:rPr lang="tr-TR" b="1" u="sng" dirty="0" smtClean="0"/>
              <a:t> </a:t>
            </a:r>
            <a:r>
              <a:rPr lang="tr-TR" b="1" u="sng" dirty="0" err="1" smtClean="0"/>
              <a:t>kistadenom</a:t>
            </a:r>
            <a:r>
              <a:rPr lang="tr-TR" b="1" u="sng" dirty="0" smtClean="0"/>
              <a:t>: </a:t>
            </a:r>
            <a:r>
              <a:rPr lang="tr-TR" dirty="0" smtClean="0"/>
              <a:t>kist içinde kaygan yapışkan bir madde vardır. Ortalama 15-30 cm çapa erişebilirler. İncelenen her 5 vakadan birinde </a:t>
            </a:r>
            <a:r>
              <a:rPr lang="tr-TR" dirty="0" err="1" smtClean="0"/>
              <a:t>malign</a:t>
            </a:r>
            <a:r>
              <a:rPr lang="tr-TR" dirty="0" smtClean="0"/>
              <a:t> hücrelere rastlanır.</a:t>
            </a:r>
          </a:p>
          <a:p>
            <a:pPr>
              <a:buNone/>
            </a:pPr>
            <a:r>
              <a:rPr lang="tr-TR" b="1" u="sng" dirty="0" err="1" smtClean="0"/>
              <a:t>Brenner</a:t>
            </a:r>
            <a:r>
              <a:rPr lang="tr-TR" b="1" u="sng" dirty="0" smtClean="0"/>
              <a:t> tümörü:</a:t>
            </a:r>
            <a:r>
              <a:rPr lang="tr-TR" dirty="0" smtClean="0"/>
              <a:t> </a:t>
            </a:r>
            <a:r>
              <a:rPr lang="tr-TR" dirty="0" err="1" smtClean="0"/>
              <a:t>fibröz</a:t>
            </a:r>
            <a:r>
              <a:rPr lang="tr-TR" dirty="0" smtClean="0"/>
              <a:t> ve </a:t>
            </a:r>
            <a:r>
              <a:rPr lang="tr-TR" dirty="0" err="1" smtClean="0"/>
              <a:t>epitelyal</a:t>
            </a:r>
            <a:r>
              <a:rPr lang="tr-TR" dirty="0" smtClean="0"/>
              <a:t> elemanların değişik oranda birleşmesi ile ortaya çıkar. Nadir rastlanan </a:t>
            </a:r>
            <a:r>
              <a:rPr lang="tr-TR" dirty="0" err="1" smtClean="0"/>
              <a:t>bening</a:t>
            </a:r>
            <a:r>
              <a:rPr lang="tr-TR" dirty="0" smtClean="0"/>
              <a:t> oluşumlardır ancak nadiren </a:t>
            </a:r>
            <a:r>
              <a:rPr lang="tr-TR" dirty="0" err="1" smtClean="0"/>
              <a:t>malignleşebilir</a:t>
            </a:r>
            <a:r>
              <a:rPr lang="tr-TR" dirty="0" smtClean="0"/>
              <a:t>. 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/>
          <a:lstStyle/>
          <a:p>
            <a:pPr>
              <a:buNone/>
            </a:pPr>
            <a:r>
              <a:rPr lang="tr-TR" dirty="0" err="1" smtClean="0">
                <a:solidFill>
                  <a:srgbClr val="FF0000"/>
                </a:solidFill>
              </a:rPr>
              <a:t>Germ</a:t>
            </a:r>
            <a:r>
              <a:rPr lang="tr-TR" dirty="0" smtClean="0">
                <a:solidFill>
                  <a:srgbClr val="FF0000"/>
                </a:solidFill>
              </a:rPr>
              <a:t> hücreli tümör</a:t>
            </a:r>
          </a:p>
          <a:p>
            <a:pPr>
              <a:buNone/>
            </a:pPr>
            <a:r>
              <a:rPr lang="tr-TR" b="1" u="sng" dirty="0" err="1" smtClean="0"/>
              <a:t>Kistik</a:t>
            </a:r>
            <a:r>
              <a:rPr lang="tr-TR" b="1" u="sng" dirty="0" smtClean="0"/>
              <a:t> </a:t>
            </a:r>
            <a:r>
              <a:rPr lang="tr-TR" b="1" u="sng" dirty="0" err="1" smtClean="0"/>
              <a:t>teratom</a:t>
            </a:r>
            <a:r>
              <a:rPr lang="tr-TR" b="1" u="sng" dirty="0" smtClean="0"/>
              <a:t>:</a:t>
            </a:r>
            <a:r>
              <a:rPr lang="tr-TR" u="sng" dirty="0" smtClean="0"/>
              <a:t> </a:t>
            </a:r>
            <a:r>
              <a:rPr lang="tr-TR" dirty="0" smtClean="0"/>
              <a:t>(=</a:t>
            </a:r>
            <a:r>
              <a:rPr lang="tr-TR" dirty="0" err="1" smtClean="0"/>
              <a:t>dermoid</a:t>
            </a:r>
            <a:r>
              <a:rPr lang="tr-TR" dirty="0" smtClean="0"/>
              <a:t> kist) nadiren </a:t>
            </a:r>
            <a:r>
              <a:rPr lang="tr-TR" dirty="0" err="1" smtClean="0"/>
              <a:t>malign</a:t>
            </a:r>
            <a:r>
              <a:rPr lang="tr-TR" dirty="0" smtClean="0"/>
              <a:t> değişim gösterirler. </a:t>
            </a:r>
            <a:r>
              <a:rPr lang="tr-TR" dirty="0" err="1" smtClean="0"/>
              <a:t>Siklus</a:t>
            </a:r>
            <a:r>
              <a:rPr lang="tr-TR" dirty="0" smtClean="0"/>
              <a:t> bozukluğu daha çok </a:t>
            </a:r>
            <a:r>
              <a:rPr lang="tr-TR" dirty="0" err="1" smtClean="0"/>
              <a:t>amenore</a:t>
            </a:r>
            <a:r>
              <a:rPr lang="tr-TR" dirty="0" smtClean="0"/>
              <a:t> şeklindedir. Tümör dokusu içinde </a:t>
            </a:r>
            <a:r>
              <a:rPr lang="tr-TR" dirty="0" err="1" smtClean="0"/>
              <a:t>troid</a:t>
            </a:r>
            <a:r>
              <a:rPr lang="tr-TR" dirty="0" smtClean="0"/>
              <a:t> dokusu da varsa tümör </a:t>
            </a:r>
            <a:r>
              <a:rPr lang="tr-TR" dirty="0" err="1" smtClean="0"/>
              <a:t>troksin</a:t>
            </a:r>
            <a:r>
              <a:rPr lang="tr-TR" dirty="0" smtClean="0"/>
              <a:t> salgılar ve </a:t>
            </a:r>
            <a:r>
              <a:rPr lang="tr-TR" dirty="0" err="1" smtClean="0"/>
              <a:t>hipertroidi</a:t>
            </a:r>
            <a:r>
              <a:rPr lang="tr-TR" dirty="0" smtClean="0"/>
              <a:t> belirtileri (taşikardi, </a:t>
            </a:r>
            <a:r>
              <a:rPr lang="tr-TR" dirty="0" err="1" smtClean="0"/>
              <a:t>eksoftalmis</a:t>
            </a:r>
            <a:r>
              <a:rPr lang="tr-TR" dirty="0" smtClean="0"/>
              <a:t>, tremor) görülür. </a:t>
            </a:r>
          </a:p>
          <a:p>
            <a:pPr>
              <a:buNone/>
            </a:pPr>
            <a:r>
              <a:rPr lang="tr-TR" b="1" u="sng" dirty="0" err="1" smtClean="0"/>
              <a:t>Malign</a:t>
            </a:r>
            <a:r>
              <a:rPr lang="tr-TR" b="1" u="sng" dirty="0" smtClean="0"/>
              <a:t> </a:t>
            </a:r>
            <a:r>
              <a:rPr lang="tr-TR" b="1" u="sng" dirty="0" err="1" smtClean="0"/>
              <a:t>germ</a:t>
            </a:r>
            <a:r>
              <a:rPr lang="tr-TR" b="1" u="sng" dirty="0" smtClean="0"/>
              <a:t> hücreli tümör: </a:t>
            </a:r>
            <a:r>
              <a:rPr lang="tr-TR" dirty="0" smtClean="0"/>
              <a:t>ender görülür. Daha çok genç kadınlarda görülür ve hızlı büyüme özelliği gösterirler. </a:t>
            </a:r>
            <a:endParaRPr lang="tr-TR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tr-TR" dirty="0" err="1" smtClean="0">
                <a:solidFill>
                  <a:srgbClr val="FF0000"/>
                </a:solidFill>
              </a:rPr>
              <a:t>Gonadal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stromal</a:t>
            </a:r>
            <a:r>
              <a:rPr lang="tr-TR" dirty="0" smtClean="0">
                <a:solidFill>
                  <a:srgbClr val="FF0000"/>
                </a:solidFill>
              </a:rPr>
              <a:t> tümörler</a:t>
            </a:r>
          </a:p>
          <a:p>
            <a:pPr>
              <a:buNone/>
            </a:pPr>
            <a:r>
              <a:rPr lang="tr-TR" b="1" u="sng" dirty="0" err="1" smtClean="0"/>
              <a:t>Granuloz</a:t>
            </a:r>
            <a:r>
              <a:rPr lang="tr-TR" b="1" u="sng" dirty="0" smtClean="0"/>
              <a:t> ve </a:t>
            </a:r>
            <a:r>
              <a:rPr lang="tr-TR" b="1" u="sng" dirty="0" err="1" smtClean="0"/>
              <a:t>teka</a:t>
            </a:r>
            <a:r>
              <a:rPr lang="tr-TR" b="1" u="sng" dirty="0" smtClean="0"/>
              <a:t> hücreli tümörler: </a:t>
            </a:r>
            <a:r>
              <a:rPr lang="tr-TR" dirty="0" smtClean="0"/>
              <a:t>östrojen salgılayan tümörlerdir, ender olarak </a:t>
            </a:r>
            <a:r>
              <a:rPr lang="tr-TR" dirty="0" err="1" smtClean="0"/>
              <a:t>androjen</a:t>
            </a:r>
            <a:r>
              <a:rPr lang="tr-TR" dirty="0" smtClean="0"/>
              <a:t> üretimi de görülebilir. Bu tümörlerin %5-10 u </a:t>
            </a:r>
            <a:r>
              <a:rPr lang="tr-TR" dirty="0" err="1" smtClean="0"/>
              <a:t>maligniteye</a:t>
            </a:r>
            <a:r>
              <a:rPr lang="tr-TR" dirty="0" smtClean="0"/>
              <a:t> dönüşüm gösterebilir. Eğer tümör </a:t>
            </a:r>
            <a:r>
              <a:rPr lang="tr-TR" dirty="0" err="1" smtClean="0"/>
              <a:t>prepubertal</a:t>
            </a:r>
            <a:r>
              <a:rPr lang="tr-TR" dirty="0" smtClean="0"/>
              <a:t> dönemde ortaya çıkmışsa erken </a:t>
            </a:r>
            <a:r>
              <a:rPr lang="tr-TR" dirty="0" err="1" smtClean="0"/>
              <a:t>puberte</a:t>
            </a:r>
            <a:r>
              <a:rPr lang="tr-TR" dirty="0" smtClean="0"/>
              <a:t> (</a:t>
            </a:r>
            <a:r>
              <a:rPr lang="tr-TR" dirty="0" err="1" smtClean="0"/>
              <a:t>puberte</a:t>
            </a:r>
            <a:r>
              <a:rPr lang="tr-TR" dirty="0" smtClean="0"/>
              <a:t> </a:t>
            </a:r>
            <a:r>
              <a:rPr lang="tr-TR" dirty="0" err="1" smtClean="0"/>
              <a:t>precoks</a:t>
            </a:r>
            <a:r>
              <a:rPr lang="tr-TR" dirty="0" smtClean="0"/>
              <a:t>) belirtileri ortaya çıkar. </a:t>
            </a:r>
            <a:r>
              <a:rPr lang="tr-TR" dirty="0" err="1" smtClean="0"/>
              <a:t>Fertil</a:t>
            </a:r>
            <a:r>
              <a:rPr lang="tr-TR" dirty="0" smtClean="0"/>
              <a:t> çağda ortaya çıkarsa </a:t>
            </a:r>
            <a:r>
              <a:rPr lang="tr-TR" dirty="0" err="1" smtClean="0"/>
              <a:t>anovulatorik</a:t>
            </a:r>
            <a:r>
              <a:rPr lang="tr-TR" dirty="0" smtClean="0"/>
              <a:t> </a:t>
            </a:r>
            <a:r>
              <a:rPr lang="tr-TR" dirty="0" err="1" smtClean="0"/>
              <a:t>sikluslarda</a:t>
            </a:r>
            <a:r>
              <a:rPr lang="tr-TR" dirty="0" smtClean="0"/>
              <a:t> devamlı kanamalar ve sürekli östrojen etkisine bağlı </a:t>
            </a:r>
            <a:r>
              <a:rPr lang="tr-TR" dirty="0" err="1" smtClean="0"/>
              <a:t>endometriumda</a:t>
            </a:r>
            <a:r>
              <a:rPr lang="tr-TR" dirty="0" smtClean="0"/>
              <a:t> </a:t>
            </a:r>
            <a:r>
              <a:rPr lang="tr-TR" dirty="0" err="1" smtClean="0"/>
              <a:t>hiperplazi</a:t>
            </a:r>
            <a:r>
              <a:rPr lang="tr-TR" dirty="0" smtClean="0"/>
              <a:t> gelişebilir. </a:t>
            </a:r>
            <a:r>
              <a:rPr lang="tr-TR" dirty="0" err="1" smtClean="0"/>
              <a:t>Postmenopozal</a:t>
            </a:r>
            <a:r>
              <a:rPr lang="tr-TR" dirty="0" smtClean="0"/>
              <a:t> kadınlarda ise </a:t>
            </a:r>
            <a:r>
              <a:rPr lang="tr-TR" dirty="0" err="1" smtClean="0"/>
              <a:t>endometrium</a:t>
            </a:r>
            <a:r>
              <a:rPr lang="tr-TR" dirty="0" smtClean="0"/>
              <a:t> </a:t>
            </a:r>
            <a:r>
              <a:rPr lang="tr-TR" dirty="0" err="1" smtClean="0"/>
              <a:t>hiperplazisi</a:t>
            </a:r>
            <a:r>
              <a:rPr lang="tr-TR" dirty="0" smtClean="0"/>
              <a:t> hatta </a:t>
            </a:r>
            <a:r>
              <a:rPr lang="tr-TR" dirty="0" err="1" smtClean="0"/>
              <a:t>endometrium</a:t>
            </a:r>
            <a:r>
              <a:rPr lang="tr-TR" dirty="0" smtClean="0"/>
              <a:t> kanseri ortaya çıkabilir. </a:t>
            </a:r>
            <a:endParaRPr lang="tr-TR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/>
          <a:lstStyle/>
          <a:p>
            <a:pPr>
              <a:buNone/>
            </a:pPr>
            <a:r>
              <a:rPr lang="tr-TR" b="1" dirty="0" err="1" smtClean="0"/>
              <a:t>Arenoblastomlar</a:t>
            </a:r>
            <a:r>
              <a:rPr lang="tr-TR" b="1" dirty="0" smtClean="0"/>
              <a:t>:</a:t>
            </a:r>
            <a:r>
              <a:rPr lang="tr-TR" dirty="0" smtClean="0"/>
              <a:t> </a:t>
            </a:r>
            <a:r>
              <a:rPr lang="tr-TR" dirty="0" err="1" smtClean="0"/>
              <a:t>androjen</a:t>
            </a:r>
            <a:r>
              <a:rPr lang="tr-TR" dirty="0" smtClean="0"/>
              <a:t> hormonu salgılayan tümörlerdir. Oldukça ender görülürler. Bu tümörlerin geliştiği olgularda kadınlık özellikleri geriler, sonra </a:t>
            </a:r>
            <a:r>
              <a:rPr lang="tr-TR" dirty="0" err="1" smtClean="0"/>
              <a:t>virilizasyon</a:t>
            </a:r>
            <a:r>
              <a:rPr lang="tr-TR" dirty="0" smtClean="0"/>
              <a:t> (erkek tipi kıllanma) ve </a:t>
            </a:r>
            <a:r>
              <a:rPr lang="tr-TR" dirty="0" err="1" smtClean="0"/>
              <a:t>maskulinizasyon</a:t>
            </a:r>
            <a:r>
              <a:rPr lang="tr-TR" dirty="0" smtClean="0"/>
              <a:t> ( erkeksi özellikler; ses kalınlaşması, saç dökülmesi vb) ortaya çıkar. Tümör çıkarılınca kadınlık belirtileri geri döner. </a:t>
            </a:r>
          </a:p>
          <a:p>
            <a:pPr>
              <a:buNone/>
            </a:pPr>
            <a:r>
              <a:rPr lang="tr-TR" b="1" dirty="0" err="1" smtClean="0"/>
              <a:t>Disgerminomlar</a:t>
            </a:r>
            <a:r>
              <a:rPr lang="tr-TR" b="1" dirty="0" smtClean="0"/>
              <a:t>:</a:t>
            </a:r>
            <a:r>
              <a:rPr lang="tr-TR" dirty="0" smtClean="0"/>
              <a:t> tümör </a:t>
            </a:r>
            <a:r>
              <a:rPr lang="tr-TR" dirty="0" err="1" smtClean="0"/>
              <a:t>Hcg</a:t>
            </a:r>
            <a:r>
              <a:rPr lang="tr-TR" dirty="0" smtClean="0"/>
              <a:t> salgılar. Nadir görülürler. 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BENİNG DEĞİŞİMLER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b="1" dirty="0" smtClean="0"/>
              <a:t>Kist </a:t>
            </a:r>
            <a:r>
              <a:rPr lang="tr-TR" dirty="0" smtClean="0">
                <a:solidFill>
                  <a:srgbClr val="FF0000"/>
                </a:solidFill>
              </a:rPr>
              <a:t>(sıvı ya da yarı </a:t>
            </a:r>
            <a:r>
              <a:rPr lang="tr-TR" dirty="0" err="1" smtClean="0">
                <a:solidFill>
                  <a:srgbClr val="FF0000"/>
                </a:solidFill>
              </a:rPr>
              <a:t>solid</a:t>
            </a:r>
            <a:r>
              <a:rPr lang="tr-TR" dirty="0" smtClean="0">
                <a:solidFill>
                  <a:srgbClr val="FF0000"/>
                </a:solidFill>
              </a:rPr>
              <a:t> materyal ile çevrelenmiş)</a:t>
            </a:r>
          </a:p>
          <a:p>
            <a:pPr>
              <a:buNone/>
            </a:pPr>
            <a:r>
              <a:rPr lang="tr-TR" b="1" dirty="0" err="1" smtClean="0"/>
              <a:t>Neoplazm</a:t>
            </a:r>
            <a:r>
              <a:rPr lang="tr-TR" dirty="0" smtClean="0"/>
              <a:t> </a:t>
            </a:r>
            <a:r>
              <a:rPr lang="tr-TR" dirty="0" smtClean="0">
                <a:solidFill>
                  <a:srgbClr val="FF0000"/>
                </a:solidFill>
              </a:rPr>
              <a:t>(yeni oluşum)</a:t>
            </a:r>
          </a:p>
          <a:p>
            <a:pPr>
              <a:buNone/>
            </a:pPr>
            <a:r>
              <a:rPr lang="tr-TR" b="1" dirty="0" err="1" smtClean="0"/>
              <a:t>Leomyom</a:t>
            </a:r>
            <a:r>
              <a:rPr lang="tr-TR" b="1" dirty="0" smtClean="0"/>
              <a:t> </a:t>
            </a:r>
            <a:r>
              <a:rPr lang="tr-TR" dirty="0" smtClean="0">
                <a:solidFill>
                  <a:srgbClr val="FF0000"/>
                </a:solidFill>
              </a:rPr>
              <a:t>(kapsülleşmemiş tümörler)</a:t>
            </a:r>
          </a:p>
          <a:p>
            <a:pPr>
              <a:buNone/>
            </a:pPr>
            <a:r>
              <a:rPr lang="tr-TR" b="1" dirty="0" smtClean="0"/>
              <a:t>Polip</a:t>
            </a:r>
            <a:r>
              <a:rPr lang="tr-TR" dirty="0" smtClean="0"/>
              <a:t> </a:t>
            </a:r>
            <a:r>
              <a:rPr lang="tr-TR" dirty="0" smtClean="0">
                <a:solidFill>
                  <a:srgbClr val="FF0000"/>
                </a:solidFill>
              </a:rPr>
              <a:t>(</a:t>
            </a:r>
            <a:r>
              <a:rPr lang="tr-TR" dirty="0" err="1" smtClean="0">
                <a:solidFill>
                  <a:srgbClr val="FF0000"/>
                </a:solidFill>
              </a:rPr>
              <a:t>bulging</a:t>
            </a:r>
            <a:r>
              <a:rPr lang="tr-TR" dirty="0" smtClean="0">
                <a:solidFill>
                  <a:srgbClr val="FF0000"/>
                </a:solidFill>
              </a:rPr>
              <a:t>-hacimsel büyüme)</a:t>
            </a:r>
            <a:endParaRPr lang="tr-TR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14282" y="274638"/>
            <a:ext cx="8715436" cy="796908"/>
          </a:xfrm>
        </p:spPr>
        <p:txBody>
          <a:bodyPr>
            <a:normAutofit fontScale="90000"/>
          </a:bodyPr>
          <a:lstStyle/>
          <a:p>
            <a:r>
              <a:rPr lang="tr-TR" b="1" dirty="0" err="1" smtClean="0">
                <a:solidFill>
                  <a:srgbClr val="FF0000"/>
                </a:solidFill>
              </a:rPr>
              <a:t>Over</a:t>
            </a:r>
            <a:r>
              <a:rPr lang="tr-TR" b="1" dirty="0" smtClean="0">
                <a:solidFill>
                  <a:srgbClr val="FF0000"/>
                </a:solidFill>
              </a:rPr>
              <a:t> tümörlerinde genel tanı ve tedavi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071546"/>
            <a:ext cx="8401080" cy="5357850"/>
          </a:xfrm>
        </p:spPr>
        <p:txBody>
          <a:bodyPr>
            <a:normAutofit/>
          </a:bodyPr>
          <a:lstStyle/>
          <a:p>
            <a:r>
              <a:rPr lang="tr-TR" dirty="0" smtClean="0"/>
              <a:t>Tipik baskı belirtileri (</a:t>
            </a:r>
            <a:r>
              <a:rPr lang="tr-TR" dirty="0" err="1" smtClean="0"/>
              <a:t>Konstipasyon</a:t>
            </a:r>
            <a:r>
              <a:rPr lang="tr-TR" dirty="0" smtClean="0"/>
              <a:t>, sık idrar, abdomende dolgunluk-ağırlık hissi, </a:t>
            </a:r>
            <a:r>
              <a:rPr lang="tr-TR" dirty="0" err="1" smtClean="0"/>
              <a:t>pelvik</a:t>
            </a:r>
            <a:r>
              <a:rPr lang="tr-TR" dirty="0" smtClean="0"/>
              <a:t> ağrı, ağrılı </a:t>
            </a:r>
            <a:r>
              <a:rPr lang="tr-TR" dirty="0" err="1" smtClean="0"/>
              <a:t>defekasyon</a:t>
            </a:r>
            <a:r>
              <a:rPr lang="tr-TR" dirty="0" smtClean="0"/>
              <a:t>, </a:t>
            </a:r>
            <a:r>
              <a:rPr lang="tr-TR" dirty="0" err="1" smtClean="0"/>
              <a:t>disparoni</a:t>
            </a:r>
            <a:r>
              <a:rPr lang="tr-TR" dirty="0" smtClean="0"/>
              <a:t>)</a:t>
            </a:r>
          </a:p>
          <a:p>
            <a:r>
              <a:rPr lang="tr-TR" dirty="0" err="1" smtClean="0"/>
              <a:t>Adomen</a:t>
            </a:r>
            <a:r>
              <a:rPr lang="tr-TR" dirty="0" smtClean="0"/>
              <a:t> çevresinde genişleme</a:t>
            </a:r>
          </a:p>
          <a:p>
            <a:r>
              <a:rPr lang="tr-TR" dirty="0" smtClean="0"/>
              <a:t>Geç belirti olarak </a:t>
            </a:r>
            <a:r>
              <a:rPr lang="tr-TR" dirty="0" err="1" smtClean="0"/>
              <a:t>abdominal</a:t>
            </a:r>
            <a:r>
              <a:rPr lang="tr-TR" dirty="0" smtClean="0"/>
              <a:t> </a:t>
            </a:r>
            <a:r>
              <a:rPr lang="tr-TR" dirty="0" err="1" smtClean="0"/>
              <a:t>distansiyonda</a:t>
            </a:r>
            <a:r>
              <a:rPr lang="tr-TR" dirty="0" smtClean="0"/>
              <a:t> artma, buna bağlı olarak </a:t>
            </a:r>
            <a:r>
              <a:rPr lang="tr-TR" dirty="0" err="1" smtClean="0"/>
              <a:t>dispne</a:t>
            </a:r>
            <a:r>
              <a:rPr lang="tr-TR" dirty="0" smtClean="0"/>
              <a:t> ve ağrı</a:t>
            </a:r>
          </a:p>
          <a:p>
            <a:r>
              <a:rPr lang="tr-TR" dirty="0" err="1" smtClean="0"/>
              <a:t>Periferal</a:t>
            </a:r>
            <a:r>
              <a:rPr lang="tr-TR" dirty="0" smtClean="0"/>
              <a:t> ödem ve </a:t>
            </a:r>
            <a:r>
              <a:rPr lang="tr-TR" dirty="0" err="1" smtClean="0"/>
              <a:t>anoreksi</a:t>
            </a:r>
            <a:endParaRPr lang="tr-TR" dirty="0" smtClean="0"/>
          </a:p>
          <a:p>
            <a:r>
              <a:rPr lang="tr-TR" dirty="0" smtClean="0"/>
              <a:t>Hormon salgılayan tümör ise </a:t>
            </a:r>
            <a:r>
              <a:rPr lang="tr-TR" dirty="0" err="1" smtClean="0"/>
              <a:t>siklus</a:t>
            </a:r>
            <a:r>
              <a:rPr lang="tr-TR" dirty="0" smtClean="0"/>
              <a:t> </a:t>
            </a:r>
            <a:r>
              <a:rPr lang="tr-TR" dirty="0" err="1" smtClean="0"/>
              <a:t>düzensizliğ</a:t>
            </a:r>
            <a:r>
              <a:rPr lang="tr-TR" dirty="0" smtClean="0"/>
              <a:t>, </a:t>
            </a:r>
            <a:r>
              <a:rPr lang="tr-TR" dirty="0" err="1" smtClean="0"/>
              <a:t>maskulinizan</a:t>
            </a:r>
            <a:r>
              <a:rPr lang="tr-TR" dirty="0" smtClean="0"/>
              <a:t> ya da </a:t>
            </a:r>
            <a:r>
              <a:rPr lang="tr-TR" dirty="0" err="1" smtClean="0"/>
              <a:t>feminizan</a:t>
            </a:r>
            <a:r>
              <a:rPr lang="tr-TR" dirty="0" smtClean="0"/>
              <a:t> belirtiler </a:t>
            </a:r>
            <a:endParaRPr lang="tr-TR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/>
          <a:lstStyle/>
          <a:p>
            <a:pPr>
              <a:buNone/>
            </a:pPr>
            <a:r>
              <a:rPr lang="tr-TR" dirty="0" smtClean="0"/>
              <a:t>Tüm </a:t>
            </a:r>
            <a:r>
              <a:rPr lang="tr-TR" dirty="0" err="1" smtClean="0"/>
              <a:t>over</a:t>
            </a:r>
            <a:r>
              <a:rPr lang="tr-TR" dirty="0" smtClean="0"/>
              <a:t> </a:t>
            </a:r>
            <a:r>
              <a:rPr lang="tr-TR" dirty="0" err="1" smtClean="0"/>
              <a:t>neoplazilerinde</a:t>
            </a:r>
            <a:r>
              <a:rPr lang="tr-TR" dirty="0" smtClean="0"/>
              <a:t> </a:t>
            </a:r>
            <a:r>
              <a:rPr lang="tr-TR" dirty="0" err="1" smtClean="0"/>
              <a:t>malignite</a:t>
            </a:r>
            <a:r>
              <a:rPr lang="tr-TR" dirty="0" smtClean="0"/>
              <a:t> oranı %15-20 </a:t>
            </a:r>
            <a:r>
              <a:rPr lang="tr-TR" dirty="0" err="1" smtClean="0"/>
              <a:t>dir</a:t>
            </a:r>
            <a:r>
              <a:rPr lang="tr-TR" dirty="0" smtClean="0"/>
              <a:t>. Bu nedenle doğru tanı önemlidir. </a:t>
            </a:r>
          </a:p>
          <a:p>
            <a:pPr>
              <a:buNone/>
            </a:pPr>
            <a:r>
              <a:rPr lang="tr-TR" dirty="0" smtClean="0"/>
              <a:t>Tüm </a:t>
            </a:r>
            <a:r>
              <a:rPr lang="tr-TR" dirty="0" err="1" smtClean="0"/>
              <a:t>neoplastik</a:t>
            </a:r>
            <a:r>
              <a:rPr lang="tr-TR" dirty="0" smtClean="0"/>
              <a:t> </a:t>
            </a:r>
            <a:r>
              <a:rPr lang="tr-TR" dirty="0" err="1" smtClean="0"/>
              <a:t>töümörlerin</a:t>
            </a:r>
            <a:r>
              <a:rPr lang="tr-TR" dirty="0" smtClean="0"/>
              <a:t> ve bazı </a:t>
            </a:r>
            <a:r>
              <a:rPr lang="tr-TR" dirty="0" err="1" smtClean="0"/>
              <a:t>nonneoplastik</a:t>
            </a:r>
            <a:r>
              <a:rPr lang="tr-TR" dirty="0" smtClean="0"/>
              <a:t> tümörlerin cerrahi olarak çıkarılmaları önerilir. Cerrahinin </a:t>
            </a:r>
            <a:r>
              <a:rPr lang="tr-TR" dirty="0" err="1" smtClean="0"/>
              <a:t>indike</a:t>
            </a:r>
            <a:r>
              <a:rPr lang="tr-TR" dirty="0" smtClean="0"/>
              <a:t> olmasının nedeni her iki tip </a:t>
            </a:r>
            <a:r>
              <a:rPr lang="tr-TR" dirty="0" err="1" smtClean="0"/>
              <a:t>over</a:t>
            </a:r>
            <a:r>
              <a:rPr lang="tr-TR" dirty="0" smtClean="0"/>
              <a:t> tümörlerinin de </a:t>
            </a:r>
            <a:r>
              <a:rPr lang="tr-TR" dirty="0" err="1" smtClean="0"/>
              <a:t>pelvik</a:t>
            </a:r>
            <a:r>
              <a:rPr lang="tr-TR" dirty="0" smtClean="0"/>
              <a:t> organların fonksiyonunu bozmalarıdır. Ancak </a:t>
            </a:r>
            <a:r>
              <a:rPr lang="tr-TR" dirty="0" err="1" smtClean="0"/>
              <a:t>ovaryumların</a:t>
            </a:r>
            <a:r>
              <a:rPr lang="tr-TR" dirty="0" smtClean="0"/>
              <a:t> fizyolojik kistleri her  ay ya da iki ayda bir izlenir. Semptomlar ciddi değil ve kistte gerileme varsa herhangi bir müdahaleye gerek yoktur. </a:t>
            </a:r>
            <a:endParaRPr lang="tr-TR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/>
          <a:lstStyle/>
          <a:p>
            <a:r>
              <a:rPr lang="tr-TR" dirty="0" err="1" smtClean="0"/>
              <a:t>Neoplastik</a:t>
            </a:r>
            <a:r>
              <a:rPr lang="tr-TR" dirty="0" smtClean="0"/>
              <a:t> olmayan </a:t>
            </a:r>
            <a:r>
              <a:rPr lang="tr-TR" dirty="0" err="1" smtClean="0"/>
              <a:t>over</a:t>
            </a:r>
            <a:r>
              <a:rPr lang="tr-TR" dirty="0" smtClean="0"/>
              <a:t> büyümelerinde </a:t>
            </a:r>
            <a:r>
              <a:rPr lang="tr-TR" dirty="0" err="1" smtClean="0"/>
              <a:t>folikül</a:t>
            </a:r>
            <a:r>
              <a:rPr lang="tr-TR" dirty="0" smtClean="0"/>
              <a:t> </a:t>
            </a:r>
            <a:r>
              <a:rPr lang="tr-TR" dirty="0" err="1" smtClean="0"/>
              <a:t>involüsyonunu</a:t>
            </a:r>
            <a:r>
              <a:rPr lang="tr-TR" dirty="0" smtClean="0"/>
              <a:t> hızlandırmak için oral </a:t>
            </a:r>
            <a:r>
              <a:rPr lang="tr-TR" dirty="0" err="1" smtClean="0"/>
              <a:t>kontraseptifler</a:t>
            </a:r>
            <a:r>
              <a:rPr lang="tr-TR" dirty="0" smtClean="0"/>
              <a:t> önerilmektedir.</a:t>
            </a:r>
          </a:p>
          <a:p>
            <a:endParaRPr lang="tr-TR" dirty="0" smtClean="0"/>
          </a:p>
          <a:p>
            <a:r>
              <a:rPr lang="tr-TR" dirty="0" smtClean="0"/>
              <a:t>Cerrahi tedavide 3 seçenek vardır. </a:t>
            </a:r>
          </a:p>
          <a:p>
            <a:pPr marL="514350" indent="-514350">
              <a:buAutoNum type="arabicPeriod"/>
            </a:pPr>
            <a:r>
              <a:rPr lang="tr-TR" dirty="0" smtClean="0"/>
              <a:t>Sadece tümörün çıkarılması</a:t>
            </a:r>
          </a:p>
          <a:p>
            <a:pPr marL="514350" indent="-514350">
              <a:buAutoNum type="arabicPeriod"/>
            </a:pPr>
            <a:r>
              <a:rPr lang="tr-TR" dirty="0" smtClean="0"/>
              <a:t>Tümör ve </a:t>
            </a:r>
            <a:r>
              <a:rPr lang="tr-TR" dirty="0" err="1" smtClean="0"/>
              <a:t>overlerin</a:t>
            </a:r>
            <a:r>
              <a:rPr lang="tr-TR" dirty="0" smtClean="0"/>
              <a:t> çıkarılması</a:t>
            </a:r>
          </a:p>
          <a:p>
            <a:pPr marL="514350" indent="-514350">
              <a:buAutoNum type="arabicPeriod"/>
            </a:pPr>
            <a:r>
              <a:rPr lang="tr-TR" dirty="0" smtClean="0"/>
              <a:t>Tümör, </a:t>
            </a:r>
            <a:r>
              <a:rPr lang="tr-TR" dirty="0" err="1" smtClean="0"/>
              <a:t>over</a:t>
            </a:r>
            <a:r>
              <a:rPr lang="tr-TR" dirty="0" smtClean="0"/>
              <a:t> ve </a:t>
            </a:r>
            <a:r>
              <a:rPr lang="tr-TR" dirty="0" err="1" smtClean="0"/>
              <a:t>uterusun</a:t>
            </a:r>
            <a:r>
              <a:rPr lang="tr-TR" dirty="0" smtClean="0"/>
              <a:t> çıkarılması</a:t>
            </a:r>
            <a:endParaRPr lang="tr-TR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28596" y="1071546"/>
            <a:ext cx="8229600" cy="796908"/>
          </a:xfrm>
        </p:spPr>
        <p:txBody>
          <a:bodyPr/>
          <a:lstStyle/>
          <a:p>
            <a:r>
              <a:rPr lang="tr-TR" dirty="0" err="1" smtClean="0">
                <a:solidFill>
                  <a:srgbClr val="FF0000"/>
                </a:solidFill>
              </a:rPr>
              <a:t>Over</a:t>
            </a:r>
            <a:r>
              <a:rPr lang="tr-TR" dirty="0" smtClean="0">
                <a:solidFill>
                  <a:srgbClr val="FF0000"/>
                </a:solidFill>
              </a:rPr>
              <a:t> tümörlerinin komplikasyonları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857364"/>
            <a:ext cx="8229600" cy="4268799"/>
          </a:xfrm>
        </p:spPr>
        <p:txBody>
          <a:bodyPr/>
          <a:lstStyle/>
          <a:p>
            <a:r>
              <a:rPr lang="tr-TR" dirty="0" smtClean="0"/>
              <a:t>Kist </a:t>
            </a:r>
            <a:r>
              <a:rPr lang="tr-TR" dirty="0" err="1" smtClean="0"/>
              <a:t>torsiyonu</a:t>
            </a:r>
            <a:endParaRPr lang="tr-TR" dirty="0" smtClean="0"/>
          </a:p>
          <a:p>
            <a:r>
              <a:rPr lang="tr-TR" dirty="0" smtClean="0"/>
              <a:t>Kist </a:t>
            </a:r>
            <a:r>
              <a:rPr lang="tr-TR" dirty="0" err="1" smtClean="0"/>
              <a:t>rüptürü</a:t>
            </a: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</a:rPr>
              <a:t>UTERUS TÜMÖRLERİ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tr-TR" b="1" i="1" u="sng" dirty="0" smtClean="0">
                <a:solidFill>
                  <a:srgbClr val="FF0000"/>
                </a:solidFill>
              </a:rPr>
              <a:t>MYOMLAR (=</a:t>
            </a:r>
            <a:r>
              <a:rPr lang="tr-TR" b="1" i="1" u="sng" dirty="0" err="1" smtClean="0">
                <a:solidFill>
                  <a:srgbClr val="FF0000"/>
                </a:solidFill>
              </a:rPr>
              <a:t>Fibroid</a:t>
            </a:r>
            <a:r>
              <a:rPr lang="tr-TR" b="1" i="1" u="sng" dirty="0" smtClean="0">
                <a:solidFill>
                  <a:srgbClr val="FF0000"/>
                </a:solidFill>
              </a:rPr>
              <a:t>=</a:t>
            </a:r>
            <a:r>
              <a:rPr lang="tr-TR" b="1" i="1" u="sng" dirty="0" err="1" smtClean="0">
                <a:solidFill>
                  <a:srgbClr val="FF0000"/>
                </a:solidFill>
              </a:rPr>
              <a:t>fibromyoma</a:t>
            </a:r>
            <a:r>
              <a:rPr lang="tr-TR" b="1" i="1" u="sng" dirty="0" smtClean="0">
                <a:solidFill>
                  <a:srgbClr val="FF0000"/>
                </a:solidFill>
              </a:rPr>
              <a:t>=</a:t>
            </a:r>
            <a:r>
              <a:rPr lang="tr-TR" b="1" i="1" u="sng" dirty="0" err="1" smtClean="0">
                <a:solidFill>
                  <a:srgbClr val="FF0000"/>
                </a:solidFill>
              </a:rPr>
              <a:t>leomyoma</a:t>
            </a:r>
            <a:r>
              <a:rPr lang="tr-TR" b="1" i="1" u="sng" dirty="0" smtClean="0">
                <a:solidFill>
                  <a:srgbClr val="FF0000"/>
                </a:solidFill>
              </a:rPr>
              <a:t>)</a:t>
            </a:r>
          </a:p>
          <a:p>
            <a:pPr>
              <a:buNone/>
            </a:pPr>
            <a:r>
              <a:rPr lang="tr-TR" dirty="0" err="1" smtClean="0"/>
              <a:t>Pelvisin</a:t>
            </a:r>
            <a:r>
              <a:rPr lang="tr-TR" dirty="0" smtClean="0"/>
              <a:t> en sık rastlanan, sınırları belirgin, kapsülsüz iyi huylu tümörleridir. Daha çok </a:t>
            </a:r>
            <a:r>
              <a:rPr lang="tr-TR" dirty="0" err="1" smtClean="0"/>
              <a:t>uterusun</a:t>
            </a:r>
            <a:r>
              <a:rPr lang="tr-TR" dirty="0" smtClean="0"/>
              <a:t> </a:t>
            </a:r>
            <a:r>
              <a:rPr lang="tr-TR" dirty="0" err="1" smtClean="0"/>
              <a:t>myometrium</a:t>
            </a:r>
            <a:r>
              <a:rPr lang="tr-TR" dirty="0" smtClean="0"/>
              <a:t> tabakasından köken alırlar. </a:t>
            </a:r>
          </a:p>
          <a:p>
            <a:pPr>
              <a:buNone/>
            </a:pPr>
            <a:r>
              <a:rPr lang="tr-TR" dirty="0" err="1" smtClean="0"/>
              <a:t>Myomların</a:t>
            </a:r>
            <a:r>
              <a:rPr lang="tr-TR" dirty="0" smtClean="0"/>
              <a:t> gelişimini östrojenin </a:t>
            </a:r>
            <a:r>
              <a:rPr lang="tr-TR" dirty="0" err="1" smtClean="0"/>
              <a:t>stimüle</a:t>
            </a:r>
            <a:r>
              <a:rPr lang="tr-TR" dirty="0" smtClean="0"/>
              <a:t> ettiğine inanılmaktadır. </a:t>
            </a:r>
            <a:r>
              <a:rPr lang="tr-TR" dirty="0" err="1" smtClean="0"/>
              <a:t>Myomların</a:t>
            </a:r>
            <a:r>
              <a:rPr lang="tr-TR" dirty="0" smtClean="0"/>
              <a:t> çoğu </a:t>
            </a:r>
            <a:r>
              <a:rPr lang="tr-TR" dirty="0" err="1" smtClean="0"/>
              <a:t>asemptomatiktir</a:t>
            </a:r>
            <a:r>
              <a:rPr lang="tr-TR" dirty="0" smtClean="0"/>
              <a:t>. </a:t>
            </a:r>
            <a:r>
              <a:rPr lang="tr-TR" dirty="0" err="1" smtClean="0"/>
              <a:t>Hipermenore</a:t>
            </a:r>
            <a:r>
              <a:rPr lang="tr-TR" dirty="0" smtClean="0"/>
              <a:t> tarzında anormal kanama en sık rastlanan belirtisidir (</a:t>
            </a:r>
            <a:r>
              <a:rPr lang="tr-TR" dirty="0" err="1" smtClean="0"/>
              <a:t>Çükki</a:t>
            </a:r>
            <a:r>
              <a:rPr lang="tr-TR" dirty="0" smtClean="0"/>
              <a:t> </a:t>
            </a:r>
            <a:r>
              <a:rPr lang="tr-TR" dirty="0" err="1" smtClean="0"/>
              <a:t>endometrial</a:t>
            </a:r>
            <a:r>
              <a:rPr lang="tr-TR" dirty="0" smtClean="0"/>
              <a:t> alan genişlediğinden daha çok dökülür). </a:t>
            </a:r>
            <a:r>
              <a:rPr lang="tr-TR" dirty="0" err="1" smtClean="0"/>
              <a:t>Myomlar</a:t>
            </a:r>
            <a:r>
              <a:rPr lang="tr-TR" dirty="0" smtClean="0"/>
              <a:t> üreme çağı boyunca yavaş büyürler, menopozdan sonra da küçülerek </a:t>
            </a:r>
            <a:r>
              <a:rPr lang="tr-TR" dirty="0" err="1" smtClean="0"/>
              <a:t>atrofiye</a:t>
            </a:r>
            <a:r>
              <a:rPr lang="tr-TR" dirty="0" smtClean="0"/>
              <a:t> uğrarlar.  </a:t>
            </a:r>
            <a:endParaRPr lang="tr-TR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642918"/>
            <a:ext cx="8472518" cy="5483245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tr-TR" dirty="0" err="1" smtClean="0">
                <a:solidFill>
                  <a:srgbClr val="FF0000"/>
                </a:solidFill>
              </a:rPr>
              <a:t>Lokalizasyonunna</a:t>
            </a:r>
            <a:r>
              <a:rPr lang="tr-TR" dirty="0" smtClean="0">
                <a:solidFill>
                  <a:srgbClr val="FF0000"/>
                </a:solidFill>
              </a:rPr>
              <a:t> göre </a:t>
            </a:r>
            <a:r>
              <a:rPr lang="tr-TR" dirty="0" err="1" smtClean="0">
                <a:solidFill>
                  <a:srgbClr val="FF0000"/>
                </a:solidFill>
              </a:rPr>
              <a:t>myomların</a:t>
            </a:r>
            <a:r>
              <a:rPr lang="tr-TR" dirty="0" smtClean="0">
                <a:solidFill>
                  <a:srgbClr val="FF0000"/>
                </a:solidFill>
              </a:rPr>
              <a:t> sınıflandırılması</a:t>
            </a:r>
          </a:p>
          <a:p>
            <a:pPr>
              <a:buNone/>
            </a:pPr>
            <a:r>
              <a:rPr lang="tr-TR" b="1" dirty="0" err="1" smtClean="0"/>
              <a:t>İntramural</a:t>
            </a:r>
            <a:r>
              <a:rPr lang="tr-TR" b="1" dirty="0" smtClean="0"/>
              <a:t> </a:t>
            </a:r>
            <a:r>
              <a:rPr lang="tr-TR" b="1" dirty="0" err="1" smtClean="0"/>
              <a:t>myomlar</a:t>
            </a:r>
            <a:r>
              <a:rPr lang="tr-TR" b="1" dirty="0" smtClean="0"/>
              <a:t>: </a:t>
            </a:r>
            <a:r>
              <a:rPr lang="tr-TR" dirty="0" err="1" smtClean="0"/>
              <a:t>uterusun</a:t>
            </a:r>
            <a:r>
              <a:rPr lang="tr-TR" dirty="0" smtClean="0"/>
              <a:t> kas tabakası içine yerleşirler. Mukoza ve </a:t>
            </a:r>
            <a:r>
              <a:rPr lang="tr-TR" dirty="0" err="1" smtClean="0"/>
              <a:t>serozaya</a:t>
            </a:r>
            <a:r>
              <a:rPr lang="tr-TR" dirty="0" smtClean="0"/>
              <a:t> yakınlıkları yoktur. </a:t>
            </a:r>
            <a:r>
              <a:rPr lang="tr-TR" dirty="0" err="1" smtClean="0"/>
              <a:t>Uterusun</a:t>
            </a:r>
            <a:r>
              <a:rPr lang="tr-TR" dirty="0" smtClean="0"/>
              <a:t> ölçüsünde artma, </a:t>
            </a:r>
            <a:r>
              <a:rPr lang="tr-TR" dirty="0" err="1" smtClean="0"/>
              <a:t>vajinal</a:t>
            </a:r>
            <a:r>
              <a:rPr lang="tr-TR" dirty="0" smtClean="0"/>
              <a:t> kanama, </a:t>
            </a:r>
            <a:r>
              <a:rPr lang="tr-TR" dirty="0" err="1" smtClean="0"/>
              <a:t>dismenoreye</a:t>
            </a:r>
            <a:r>
              <a:rPr lang="tr-TR" dirty="0" smtClean="0"/>
              <a:t> neden olurlar. </a:t>
            </a:r>
          </a:p>
          <a:p>
            <a:pPr>
              <a:buNone/>
            </a:pPr>
            <a:r>
              <a:rPr lang="tr-TR" b="1" dirty="0" err="1" smtClean="0"/>
              <a:t>Submukoz</a:t>
            </a:r>
            <a:r>
              <a:rPr lang="tr-TR" b="1" dirty="0" smtClean="0"/>
              <a:t> </a:t>
            </a:r>
            <a:r>
              <a:rPr lang="tr-TR" b="1" dirty="0" err="1" smtClean="0"/>
              <a:t>myomlar</a:t>
            </a:r>
            <a:r>
              <a:rPr lang="tr-TR" b="1" dirty="0" smtClean="0"/>
              <a:t>: </a:t>
            </a:r>
            <a:r>
              <a:rPr lang="tr-TR" dirty="0" err="1" smtClean="0"/>
              <a:t>endometriumun</a:t>
            </a:r>
            <a:r>
              <a:rPr lang="tr-TR" dirty="0" smtClean="0"/>
              <a:t> </a:t>
            </a:r>
            <a:r>
              <a:rPr lang="tr-TR" dirty="0" err="1" smtClean="0"/>
              <a:t>mukoz</a:t>
            </a:r>
            <a:r>
              <a:rPr lang="tr-TR" dirty="0" smtClean="0"/>
              <a:t> tabakası altına yerleşirler. Büyüdükçe </a:t>
            </a:r>
            <a:r>
              <a:rPr lang="tr-TR" dirty="0" err="1" smtClean="0"/>
              <a:t>endometriumu</a:t>
            </a:r>
            <a:r>
              <a:rPr lang="tr-TR" dirty="0" smtClean="0"/>
              <a:t> inceltir ve yüzeye çıkarlar. Bu süreç sırasında nekroz ve enfeksiyon odakları oluştururlar. Saplı da olabilirler. </a:t>
            </a:r>
            <a:r>
              <a:rPr lang="tr-TR" dirty="0" err="1" smtClean="0"/>
              <a:t>Menoraji</a:t>
            </a:r>
            <a:r>
              <a:rPr lang="tr-TR" dirty="0" smtClean="0"/>
              <a:t> ve kramplara neden olurlar. </a:t>
            </a:r>
            <a:endParaRPr lang="tr-TR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/>
          <a:lstStyle/>
          <a:p>
            <a:pPr>
              <a:buNone/>
            </a:pPr>
            <a:r>
              <a:rPr lang="tr-TR" b="1" dirty="0" err="1" smtClean="0"/>
              <a:t>Subseroz</a:t>
            </a:r>
            <a:r>
              <a:rPr lang="tr-TR" b="1" dirty="0" smtClean="0"/>
              <a:t> </a:t>
            </a:r>
            <a:r>
              <a:rPr lang="tr-TR" b="1" dirty="0" err="1" smtClean="0"/>
              <a:t>myomlar</a:t>
            </a:r>
            <a:r>
              <a:rPr lang="tr-TR" b="1" dirty="0" smtClean="0"/>
              <a:t>: </a:t>
            </a:r>
            <a:r>
              <a:rPr lang="tr-TR" dirty="0" err="1" smtClean="0"/>
              <a:t>uterusun</a:t>
            </a:r>
            <a:r>
              <a:rPr lang="tr-TR" dirty="0" smtClean="0"/>
              <a:t> dış yüzünde </a:t>
            </a:r>
            <a:r>
              <a:rPr lang="tr-TR" dirty="0" err="1" smtClean="0"/>
              <a:t>serozanın</a:t>
            </a:r>
            <a:r>
              <a:rPr lang="tr-TR" dirty="0" smtClean="0"/>
              <a:t> altında yerleşirler. Büyüdükçe saplı şekil alırlar. Sırt ağrısı, </a:t>
            </a:r>
            <a:r>
              <a:rPr lang="tr-TR" dirty="0" err="1" smtClean="0"/>
              <a:t>konstipasyon</a:t>
            </a:r>
            <a:r>
              <a:rPr lang="tr-TR" dirty="0" smtClean="0"/>
              <a:t> ve idrar sorunları yaratabilirler. Saplı </a:t>
            </a:r>
            <a:r>
              <a:rPr lang="tr-TR" dirty="0" err="1" smtClean="0"/>
              <a:t>myomlar</a:t>
            </a:r>
            <a:r>
              <a:rPr lang="tr-TR" dirty="0" smtClean="0"/>
              <a:t> bazen </a:t>
            </a:r>
            <a:r>
              <a:rPr lang="tr-TR" dirty="0" err="1" smtClean="0"/>
              <a:t>torsiyone</a:t>
            </a:r>
            <a:r>
              <a:rPr lang="tr-TR" dirty="0" smtClean="0"/>
              <a:t> olup, çevre dokulara özellikle </a:t>
            </a:r>
            <a:r>
              <a:rPr lang="tr-TR" dirty="0" err="1" smtClean="0"/>
              <a:t>omentuma</a:t>
            </a:r>
            <a:r>
              <a:rPr lang="tr-TR" dirty="0" smtClean="0"/>
              <a:t> yapışabilirler. </a:t>
            </a:r>
          </a:p>
          <a:p>
            <a:pPr>
              <a:buNone/>
            </a:pPr>
            <a:r>
              <a:rPr lang="tr-TR" b="1" dirty="0" err="1" smtClean="0"/>
              <a:t>İntraligamenter</a:t>
            </a:r>
            <a:r>
              <a:rPr lang="tr-TR" b="1" dirty="0" smtClean="0"/>
              <a:t> </a:t>
            </a:r>
            <a:r>
              <a:rPr lang="tr-TR" b="1" dirty="0" err="1" smtClean="0"/>
              <a:t>myomlar</a:t>
            </a:r>
            <a:r>
              <a:rPr lang="tr-TR" dirty="0" smtClean="0"/>
              <a:t>: </a:t>
            </a:r>
            <a:r>
              <a:rPr lang="tr-TR" dirty="0" err="1" smtClean="0"/>
              <a:t>subseroz</a:t>
            </a:r>
            <a:r>
              <a:rPr lang="tr-TR" dirty="0" smtClean="0"/>
              <a:t> </a:t>
            </a:r>
            <a:r>
              <a:rPr lang="tr-TR" dirty="0" err="1" smtClean="0"/>
              <a:t>myomun</a:t>
            </a:r>
            <a:r>
              <a:rPr lang="tr-TR" dirty="0" smtClean="0"/>
              <a:t> geniş </a:t>
            </a:r>
            <a:r>
              <a:rPr lang="tr-TR" dirty="0" err="1" smtClean="0"/>
              <a:t>ligament</a:t>
            </a:r>
            <a:r>
              <a:rPr lang="tr-TR" dirty="0" smtClean="0"/>
              <a:t> içine (</a:t>
            </a:r>
            <a:r>
              <a:rPr lang="tr-TR" dirty="0" err="1" smtClean="0"/>
              <a:t>Ligamentum</a:t>
            </a:r>
            <a:r>
              <a:rPr lang="tr-TR" dirty="0" smtClean="0"/>
              <a:t> </a:t>
            </a:r>
            <a:r>
              <a:rPr lang="tr-TR" dirty="0" err="1" smtClean="0"/>
              <a:t>latum</a:t>
            </a:r>
            <a:r>
              <a:rPr lang="tr-TR" dirty="0" smtClean="0"/>
              <a:t>) doğru büyümesi ile oluşur. </a:t>
            </a:r>
            <a:endParaRPr lang="tr-TR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/>
          <a:lstStyle/>
          <a:p>
            <a:pPr>
              <a:buNone/>
            </a:pPr>
            <a:r>
              <a:rPr lang="tr-TR" dirty="0" err="1" smtClean="0">
                <a:solidFill>
                  <a:srgbClr val="FF0000"/>
                </a:solidFill>
              </a:rPr>
              <a:t>Myomların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dejenereasyon</a:t>
            </a:r>
            <a:r>
              <a:rPr lang="tr-TR" dirty="0" smtClean="0">
                <a:solidFill>
                  <a:srgbClr val="FF0000"/>
                </a:solidFill>
              </a:rPr>
              <a:t> ve komplikasyonları</a:t>
            </a:r>
          </a:p>
          <a:p>
            <a:pPr>
              <a:buFont typeface="Arial" charset="0"/>
              <a:buChar char="•"/>
            </a:pPr>
            <a:r>
              <a:rPr lang="tr-TR" dirty="0" err="1" smtClean="0"/>
              <a:t>Hyalin</a:t>
            </a:r>
            <a:r>
              <a:rPr lang="tr-TR" dirty="0" smtClean="0"/>
              <a:t> dejenerasyon</a:t>
            </a:r>
          </a:p>
          <a:p>
            <a:pPr>
              <a:buFont typeface="Arial" charset="0"/>
              <a:buChar char="•"/>
            </a:pPr>
            <a:r>
              <a:rPr lang="tr-TR" dirty="0" err="1" smtClean="0"/>
              <a:t>Kistik</a:t>
            </a:r>
            <a:r>
              <a:rPr lang="tr-TR" dirty="0" smtClean="0"/>
              <a:t> dejenerasyon</a:t>
            </a:r>
          </a:p>
          <a:p>
            <a:pPr>
              <a:buFont typeface="Arial" charset="0"/>
              <a:buChar char="•"/>
            </a:pPr>
            <a:r>
              <a:rPr lang="tr-TR" dirty="0" smtClean="0"/>
              <a:t>Kalsifikasyon</a:t>
            </a:r>
          </a:p>
          <a:p>
            <a:pPr>
              <a:buFont typeface="Arial" charset="0"/>
              <a:buChar char="•"/>
            </a:pPr>
            <a:r>
              <a:rPr lang="tr-TR" dirty="0" smtClean="0"/>
              <a:t>Enfeksiyon</a:t>
            </a:r>
          </a:p>
          <a:p>
            <a:pPr>
              <a:buFont typeface="Arial" charset="0"/>
              <a:buChar char="•"/>
            </a:pPr>
            <a:r>
              <a:rPr lang="tr-TR" dirty="0" err="1" smtClean="0"/>
              <a:t>Malign</a:t>
            </a:r>
            <a:r>
              <a:rPr lang="tr-TR" dirty="0" smtClean="0"/>
              <a:t> dejenerasyon</a:t>
            </a:r>
          </a:p>
          <a:p>
            <a:pPr>
              <a:buFont typeface="Arial" charset="0"/>
              <a:buChar char="•"/>
            </a:pPr>
            <a:r>
              <a:rPr lang="tr-TR" dirty="0" err="1" smtClean="0"/>
              <a:t>Nekrobiozis</a:t>
            </a:r>
            <a:endParaRPr lang="tr-TR" dirty="0" smtClean="0"/>
          </a:p>
          <a:p>
            <a:pPr>
              <a:buFont typeface="Arial" charset="0"/>
              <a:buChar char="•"/>
            </a:pPr>
            <a:r>
              <a:rPr lang="tr-TR" dirty="0" err="1" smtClean="0"/>
              <a:t>Pedikül</a:t>
            </a:r>
            <a:r>
              <a:rPr lang="tr-TR" dirty="0" smtClean="0"/>
              <a:t> </a:t>
            </a:r>
            <a:r>
              <a:rPr lang="tr-TR" dirty="0" err="1" smtClean="0"/>
              <a:t>torsiyonu</a:t>
            </a:r>
            <a:endParaRPr lang="tr-TR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tr-TR" dirty="0" smtClean="0">
                <a:solidFill>
                  <a:srgbClr val="FF0000"/>
                </a:solidFill>
              </a:rPr>
              <a:t>Tanı:</a:t>
            </a:r>
          </a:p>
          <a:p>
            <a:pPr>
              <a:buNone/>
            </a:pPr>
            <a:r>
              <a:rPr lang="tr-TR" dirty="0" smtClean="0"/>
              <a:t>Semptomlar genellikle </a:t>
            </a:r>
            <a:r>
              <a:rPr lang="tr-TR" dirty="0" err="1" smtClean="0"/>
              <a:t>myomun</a:t>
            </a:r>
            <a:r>
              <a:rPr lang="tr-TR" dirty="0" smtClean="0"/>
              <a:t> büyüklüğü, lokalizasyonu ve sayısı ile ilgilidir. </a:t>
            </a:r>
            <a:r>
              <a:rPr lang="tr-TR" dirty="0" err="1" smtClean="0"/>
              <a:t>Myomların</a:t>
            </a:r>
            <a:r>
              <a:rPr lang="tr-TR" dirty="0" smtClean="0"/>
              <a:t> en yaygın bulguları:</a:t>
            </a:r>
          </a:p>
          <a:p>
            <a:pPr>
              <a:buFont typeface="Arial" charset="0"/>
              <a:buChar char="•"/>
            </a:pPr>
            <a:r>
              <a:rPr lang="tr-TR" dirty="0" smtClean="0"/>
              <a:t>Anormal </a:t>
            </a:r>
            <a:r>
              <a:rPr lang="tr-TR" dirty="0" err="1" smtClean="0"/>
              <a:t>uterin</a:t>
            </a:r>
            <a:r>
              <a:rPr lang="tr-TR" dirty="0" smtClean="0"/>
              <a:t> kanama</a:t>
            </a:r>
          </a:p>
          <a:p>
            <a:pPr>
              <a:buFont typeface="Arial" charset="0"/>
              <a:buChar char="•"/>
            </a:pPr>
            <a:r>
              <a:rPr lang="tr-TR" dirty="0" smtClean="0"/>
              <a:t>Tümörün boyutları arttığı zaman </a:t>
            </a:r>
            <a:r>
              <a:rPr lang="tr-TR" dirty="0" err="1" smtClean="0"/>
              <a:t>uterus</a:t>
            </a:r>
            <a:r>
              <a:rPr lang="tr-TR" dirty="0" smtClean="0"/>
              <a:t> normalden büyük ve düzensiz </a:t>
            </a:r>
            <a:r>
              <a:rPr lang="tr-TR" dirty="0" err="1" smtClean="0"/>
              <a:t>palpe</a:t>
            </a:r>
            <a:r>
              <a:rPr lang="tr-TR" dirty="0" smtClean="0"/>
              <a:t> edilir, </a:t>
            </a:r>
            <a:r>
              <a:rPr lang="tr-TR" dirty="0" err="1" smtClean="0"/>
              <a:t>abdominal</a:t>
            </a:r>
            <a:r>
              <a:rPr lang="tr-TR" dirty="0" smtClean="0"/>
              <a:t> baskı (buna bağlı sık idrara çıkma, </a:t>
            </a:r>
            <a:r>
              <a:rPr lang="tr-TR" dirty="0" err="1" smtClean="0"/>
              <a:t>konstipasyon</a:t>
            </a:r>
            <a:r>
              <a:rPr lang="tr-TR" dirty="0" smtClean="0"/>
              <a:t>, ağrı, </a:t>
            </a:r>
            <a:r>
              <a:rPr lang="tr-TR" dirty="0" err="1" smtClean="0"/>
              <a:t>disparoni</a:t>
            </a:r>
            <a:r>
              <a:rPr lang="tr-TR" dirty="0" smtClean="0"/>
              <a:t>) oluşur.</a:t>
            </a:r>
          </a:p>
          <a:p>
            <a:pPr>
              <a:buFont typeface="Arial" charset="0"/>
              <a:buChar char="•"/>
            </a:pPr>
            <a:r>
              <a:rPr lang="tr-TR" dirty="0" err="1" smtClean="0"/>
              <a:t>Spontan</a:t>
            </a:r>
            <a:r>
              <a:rPr lang="tr-TR" dirty="0" smtClean="0"/>
              <a:t> düşükler, </a:t>
            </a:r>
            <a:r>
              <a:rPr lang="tr-TR" dirty="0" err="1" smtClean="0"/>
              <a:t>infertilite</a:t>
            </a:r>
            <a:endParaRPr lang="tr-TR" dirty="0" smtClean="0"/>
          </a:p>
          <a:p>
            <a:pPr>
              <a:buFont typeface="Arial" charset="0"/>
              <a:buChar char="•"/>
            </a:pPr>
            <a:r>
              <a:rPr lang="tr-TR" dirty="0" err="1" smtClean="0"/>
              <a:t>Submüköz</a:t>
            </a:r>
            <a:r>
              <a:rPr lang="tr-TR" dirty="0" smtClean="0"/>
              <a:t> </a:t>
            </a:r>
            <a:r>
              <a:rPr lang="tr-TR" dirty="0" err="1" smtClean="0"/>
              <a:t>myomlarda</a:t>
            </a:r>
            <a:r>
              <a:rPr lang="tr-TR" dirty="0" smtClean="0"/>
              <a:t> </a:t>
            </a:r>
            <a:r>
              <a:rPr lang="tr-TR" dirty="0" err="1" smtClean="0"/>
              <a:t>vajinal</a:t>
            </a:r>
            <a:r>
              <a:rPr lang="tr-TR" dirty="0" smtClean="0"/>
              <a:t> akıntı ara sıra kirli renkte ve hafif kanlı olabilir. </a:t>
            </a:r>
            <a:endParaRPr lang="tr-TR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tr-TR" dirty="0" smtClean="0">
                <a:solidFill>
                  <a:srgbClr val="FF0000"/>
                </a:solidFill>
              </a:rPr>
              <a:t>Tedavi:</a:t>
            </a:r>
          </a:p>
          <a:p>
            <a:pPr>
              <a:buNone/>
            </a:pPr>
            <a:r>
              <a:rPr lang="tr-TR" dirty="0" err="1" smtClean="0"/>
              <a:t>Myomun</a:t>
            </a:r>
            <a:r>
              <a:rPr lang="tr-TR" dirty="0" smtClean="0"/>
              <a:t> büyüklüğüne, lokalizasyonuna, komplikasyonlarına, kadının yaşına, çocuk isteyip istememesine bağlı olarak planlanır. Kadın menopoza yakın, </a:t>
            </a:r>
            <a:r>
              <a:rPr lang="tr-TR" dirty="0" err="1" smtClean="0"/>
              <a:t>uterusun</a:t>
            </a:r>
            <a:r>
              <a:rPr lang="tr-TR" dirty="0" smtClean="0"/>
              <a:t> boyutları küçük ve </a:t>
            </a:r>
            <a:r>
              <a:rPr lang="tr-TR" dirty="0" err="1" smtClean="0"/>
              <a:t>asemptomatik</a:t>
            </a:r>
            <a:r>
              <a:rPr lang="tr-TR" dirty="0" smtClean="0"/>
              <a:t> ise tedavi gerektirmez. İzlem yapılır. </a:t>
            </a:r>
          </a:p>
          <a:p>
            <a:pPr>
              <a:buNone/>
            </a:pPr>
            <a:r>
              <a:rPr lang="tr-TR" dirty="0" err="1" smtClean="0"/>
              <a:t>Asemptomatik</a:t>
            </a:r>
            <a:r>
              <a:rPr lang="tr-TR" dirty="0" smtClean="0"/>
              <a:t> genç kadınlarda </a:t>
            </a:r>
            <a:r>
              <a:rPr lang="tr-TR" dirty="0" err="1" smtClean="0"/>
              <a:t>infertilite</a:t>
            </a:r>
            <a:r>
              <a:rPr lang="tr-TR" dirty="0" smtClean="0"/>
              <a:t> ve düşüklere neden olacağı düşünülüyorsa </a:t>
            </a:r>
            <a:r>
              <a:rPr lang="tr-TR" dirty="0" err="1" smtClean="0"/>
              <a:t>myomektomi</a:t>
            </a:r>
            <a:r>
              <a:rPr lang="tr-TR" dirty="0" smtClean="0"/>
              <a:t> planlanabilir. </a:t>
            </a:r>
          </a:p>
          <a:p>
            <a:pPr>
              <a:buNone/>
            </a:pPr>
            <a:r>
              <a:rPr lang="tr-TR" dirty="0" smtClean="0"/>
              <a:t>Belirgin semptomları olan kadınlar için </a:t>
            </a:r>
            <a:r>
              <a:rPr lang="tr-TR" dirty="0" err="1" smtClean="0"/>
              <a:t>histerektomi</a:t>
            </a:r>
            <a:r>
              <a:rPr lang="tr-TR" dirty="0" smtClean="0"/>
              <a:t> </a:t>
            </a:r>
            <a:r>
              <a:rPr lang="tr-TR" dirty="0" err="1" smtClean="0"/>
              <a:t>indikasyonu</a:t>
            </a:r>
            <a:r>
              <a:rPr lang="tr-TR" dirty="0" smtClean="0"/>
              <a:t> vardır. </a:t>
            </a:r>
          </a:p>
          <a:p>
            <a:pPr>
              <a:buNone/>
            </a:pPr>
            <a:r>
              <a:rPr lang="tr-TR" dirty="0" err="1" smtClean="0"/>
              <a:t>Myomları</a:t>
            </a:r>
            <a:r>
              <a:rPr lang="tr-TR" dirty="0" smtClean="0"/>
              <a:t> küçültmek için hormon tedavisi de kullanılabilmektedir. Bu tedavide amaç östrojeni geçici olarak baskılamaktır. 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ENDOMETRİOZİS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1428736"/>
            <a:ext cx="8229600" cy="4740277"/>
          </a:xfrm>
        </p:spPr>
        <p:txBody>
          <a:bodyPr/>
          <a:lstStyle/>
          <a:p>
            <a:pPr>
              <a:buNone/>
            </a:pPr>
            <a:r>
              <a:rPr lang="tr-TR" dirty="0" err="1" smtClean="0"/>
              <a:t>Hormonal</a:t>
            </a:r>
            <a:r>
              <a:rPr lang="tr-TR" dirty="0" smtClean="0"/>
              <a:t> uyarılara cevap veren </a:t>
            </a:r>
            <a:r>
              <a:rPr lang="tr-TR" dirty="0" err="1" smtClean="0"/>
              <a:t>endometrial</a:t>
            </a:r>
            <a:r>
              <a:rPr lang="tr-TR" dirty="0" smtClean="0"/>
              <a:t> dokunun (</a:t>
            </a:r>
            <a:r>
              <a:rPr lang="tr-TR" dirty="0" err="1"/>
              <a:t>s</a:t>
            </a:r>
            <a:r>
              <a:rPr lang="tr-TR" dirty="0" err="1" smtClean="0"/>
              <a:t>troma</a:t>
            </a:r>
            <a:r>
              <a:rPr lang="tr-TR" dirty="0" smtClean="0"/>
              <a:t> ve </a:t>
            </a:r>
            <a:r>
              <a:rPr lang="tr-TR" dirty="0" err="1" smtClean="0"/>
              <a:t>glandlar</a:t>
            </a:r>
            <a:r>
              <a:rPr lang="tr-TR" dirty="0" smtClean="0"/>
              <a:t>) </a:t>
            </a:r>
            <a:r>
              <a:rPr lang="tr-TR" dirty="0" err="1" smtClean="0"/>
              <a:t>uterus</a:t>
            </a:r>
            <a:r>
              <a:rPr lang="tr-TR" dirty="0" smtClean="0"/>
              <a:t> dışında bulunması ve büyümesi ile karakterizedir. </a:t>
            </a:r>
          </a:p>
          <a:p>
            <a:pPr>
              <a:buNone/>
            </a:pPr>
            <a:r>
              <a:rPr lang="tr-TR" dirty="0" smtClean="0"/>
              <a:t>Bu </a:t>
            </a:r>
            <a:r>
              <a:rPr lang="tr-TR" dirty="0" err="1" smtClean="0"/>
              <a:t>ektopik</a:t>
            </a:r>
            <a:r>
              <a:rPr lang="tr-TR" dirty="0" smtClean="0"/>
              <a:t> </a:t>
            </a:r>
            <a:r>
              <a:rPr lang="tr-TR" dirty="0" err="1" smtClean="0"/>
              <a:t>endometrial</a:t>
            </a:r>
            <a:r>
              <a:rPr lang="tr-TR" dirty="0" smtClean="0"/>
              <a:t> doku  kan ihtiva eden kist şeklinde olabilir. </a:t>
            </a:r>
          </a:p>
          <a:p>
            <a:pPr>
              <a:buNone/>
            </a:pPr>
            <a:r>
              <a:rPr lang="tr-TR" dirty="0" smtClean="0"/>
              <a:t>Daha çok </a:t>
            </a:r>
            <a:r>
              <a:rPr lang="tr-TR" dirty="0" err="1" smtClean="0"/>
              <a:t>fertil</a:t>
            </a:r>
            <a:r>
              <a:rPr lang="tr-TR" dirty="0" smtClean="0"/>
              <a:t> yaşlarda ortaya çıkmaktadır. </a:t>
            </a:r>
          </a:p>
          <a:p>
            <a:pPr>
              <a:buNone/>
            </a:pPr>
            <a:r>
              <a:rPr lang="tr-TR" dirty="0" err="1" smtClean="0"/>
              <a:t>İnfertil</a:t>
            </a:r>
            <a:r>
              <a:rPr lang="tr-TR" dirty="0" smtClean="0"/>
              <a:t> vakaların yaklaşık %25-50  sinde </a:t>
            </a:r>
            <a:r>
              <a:rPr lang="tr-TR" dirty="0" err="1" smtClean="0"/>
              <a:t>endometriozis</a:t>
            </a:r>
            <a:r>
              <a:rPr lang="tr-TR" dirty="0" smtClean="0"/>
              <a:t> tanısı vardır. </a:t>
            </a:r>
            <a:endParaRPr lang="tr-TR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00108"/>
          </a:xfrm>
        </p:spPr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</a:rPr>
              <a:t>UTERUS ve SERVİKS POLİPLERİ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14282" y="857232"/>
            <a:ext cx="8715436" cy="5268931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tr-TR" dirty="0" smtClean="0"/>
              <a:t>Polipler mukozadan kaynaklanan, genellikle </a:t>
            </a:r>
            <a:r>
              <a:rPr lang="tr-TR" dirty="0" err="1" smtClean="0"/>
              <a:t>endoservikal</a:t>
            </a:r>
            <a:r>
              <a:rPr lang="tr-TR" dirty="0" smtClean="0"/>
              <a:t> </a:t>
            </a:r>
            <a:r>
              <a:rPr lang="tr-TR" dirty="0" err="1" smtClean="0"/>
              <a:t>epitelin</a:t>
            </a:r>
            <a:r>
              <a:rPr lang="tr-TR" dirty="0" smtClean="0"/>
              <a:t> </a:t>
            </a:r>
            <a:r>
              <a:rPr lang="tr-TR" dirty="0" err="1" smtClean="0"/>
              <a:t>hiperplazisi</a:t>
            </a:r>
            <a:r>
              <a:rPr lang="tr-TR" dirty="0" smtClean="0"/>
              <a:t> ile karakterize saplı tümörlerdir. Çapları 1-2 mm ile 3 cm arası değişebilir. Kan damarlarından zengindir, kırmızı ve morumsu görünümlüdürler. </a:t>
            </a:r>
            <a:r>
              <a:rPr lang="tr-TR" dirty="0" err="1" smtClean="0"/>
              <a:t>Uterin</a:t>
            </a:r>
            <a:r>
              <a:rPr lang="tr-TR" dirty="0" smtClean="0"/>
              <a:t> polipler </a:t>
            </a:r>
            <a:r>
              <a:rPr lang="tr-TR" dirty="0" err="1" smtClean="0"/>
              <a:t>asemptomatik</a:t>
            </a:r>
            <a:r>
              <a:rPr lang="tr-TR" dirty="0" smtClean="0"/>
              <a:t> olabildiği gibi </a:t>
            </a:r>
            <a:r>
              <a:rPr lang="tr-TR" dirty="0" err="1" smtClean="0"/>
              <a:t>hipermenore</a:t>
            </a:r>
            <a:r>
              <a:rPr lang="tr-TR" dirty="0" smtClean="0"/>
              <a:t>, </a:t>
            </a:r>
            <a:r>
              <a:rPr lang="tr-TR" dirty="0" err="1" smtClean="0"/>
              <a:t>intermenstrual</a:t>
            </a:r>
            <a:r>
              <a:rPr lang="tr-TR" dirty="0" smtClean="0"/>
              <a:t> ve </a:t>
            </a:r>
            <a:r>
              <a:rPr lang="tr-TR" dirty="0" err="1" smtClean="0"/>
              <a:t>postmenopozal</a:t>
            </a:r>
            <a:r>
              <a:rPr lang="tr-TR" dirty="0" smtClean="0"/>
              <a:t> kanamalara neden olabilirler. Nadiren </a:t>
            </a:r>
            <a:r>
              <a:rPr lang="tr-TR" dirty="0" err="1" smtClean="0"/>
              <a:t>postmenopozal</a:t>
            </a:r>
            <a:r>
              <a:rPr lang="tr-TR" dirty="0" smtClean="0"/>
              <a:t> dönemde </a:t>
            </a:r>
            <a:r>
              <a:rPr lang="tr-TR" dirty="0" err="1" smtClean="0"/>
              <a:t>malignensi</a:t>
            </a:r>
            <a:r>
              <a:rPr lang="tr-TR" dirty="0" smtClean="0"/>
              <a:t> gösterebilirler. </a:t>
            </a:r>
          </a:p>
          <a:p>
            <a:pPr>
              <a:buNone/>
            </a:pPr>
            <a:r>
              <a:rPr lang="tr-TR" dirty="0" err="1" smtClean="0"/>
              <a:t>Servikal</a:t>
            </a:r>
            <a:r>
              <a:rPr lang="tr-TR" dirty="0" smtClean="0"/>
              <a:t> polipler </a:t>
            </a:r>
            <a:r>
              <a:rPr lang="tr-TR" dirty="0" err="1" smtClean="0"/>
              <a:t>eksizyonla</a:t>
            </a:r>
            <a:r>
              <a:rPr lang="tr-TR" dirty="0" smtClean="0"/>
              <a:t> kolaylıkla çıkarılabilir. </a:t>
            </a:r>
            <a:r>
              <a:rPr lang="tr-TR" dirty="0" err="1" smtClean="0"/>
              <a:t>Uterin</a:t>
            </a:r>
            <a:r>
              <a:rPr lang="tr-TR" dirty="0" smtClean="0"/>
              <a:t> polipler için </a:t>
            </a:r>
            <a:r>
              <a:rPr lang="tr-TR" dirty="0" err="1" smtClean="0"/>
              <a:t>küretal</a:t>
            </a:r>
            <a:r>
              <a:rPr lang="tr-TR" dirty="0" smtClean="0"/>
              <a:t> gereklidir. 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14282" y="214290"/>
            <a:ext cx="8643998" cy="1928826"/>
          </a:xfrm>
        </p:spPr>
        <p:txBody>
          <a:bodyPr>
            <a:normAutofit fontScale="90000"/>
          </a:bodyPr>
          <a:lstStyle/>
          <a:p>
            <a:pPr algn="l"/>
            <a:r>
              <a:rPr lang="tr-TR" b="1" dirty="0" smtClean="0">
                <a:solidFill>
                  <a:srgbClr val="FF0000"/>
                </a:solidFill>
              </a:rPr>
              <a:t>VULVA VE VAJENE AİT KİSTLER</a:t>
            </a:r>
            <a:br>
              <a:rPr lang="tr-TR" b="1" dirty="0" smtClean="0">
                <a:solidFill>
                  <a:srgbClr val="FF0000"/>
                </a:solidFill>
              </a:rPr>
            </a:br>
            <a:r>
              <a:rPr lang="tr-TR" sz="3100" dirty="0" smtClean="0"/>
              <a:t>Alt </a:t>
            </a:r>
            <a:r>
              <a:rPr lang="tr-TR" sz="3100" dirty="0" err="1" smtClean="0"/>
              <a:t>genital</a:t>
            </a:r>
            <a:r>
              <a:rPr lang="tr-TR" sz="3100" dirty="0" smtClean="0"/>
              <a:t> organlarda </a:t>
            </a:r>
            <a:r>
              <a:rPr lang="tr-TR" sz="3100" dirty="0" err="1" smtClean="0"/>
              <a:t>bening</a:t>
            </a:r>
            <a:r>
              <a:rPr lang="tr-TR" sz="3100" dirty="0" smtClean="0"/>
              <a:t> tümörler nadirdir. Genellikle kronik </a:t>
            </a:r>
            <a:r>
              <a:rPr lang="tr-TR" sz="3100" dirty="0" err="1" smtClean="0"/>
              <a:t>enflamasyon</a:t>
            </a:r>
            <a:r>
              <a:rPr lang="tr-TR" sz="3100" dirty="0" smtClean="0"/>
              <a:t> ya da diğer değişik nedenler ile ortaya çıkarlar. </a:t>
            </a:r>
            <a:r>
              <a:rPr lang="tr-TR" sz="3100" dirty="0" err="1" smtClean="0"/>
              <a:t>Kistik</a:t>
            </a:r>
            <a:r>
              <a:rPr lang="tr-TR" sz="3100" dirty="0" smtClean="0"/>
              <a:t> ve </a:t>
            </a:r>
            <a:r>
              <a:rPr lang="tr-TR" sz="3100" dirty="0" err="1" smtClean="0"/>
              <a:t>solid</a:t>
            </a:r>
            <a:r>
              <a:rPr lang="tr-TR" sz="3100" dirty="0" smtClean="0"/>
              <a:t> olabilirler. </a:t>
            </a:r>
            <a:br>
              <a:rPr lang="tr-TR" sz="3100" dirty="0" smtClean="0"/>
            </a:br>
            <a:endParaRPr lang="tr-TR" sz="3100" dirty="0"/>
          </a:p>
        </p:txBody>
      </p:sp>
      <p:graphicFrame>
        <p:nvGraphicFramePr>
          <p:cNvPr id="5" name="4 İçerik Yer Tutucusu"/>
          <p:cNvGraphicFramePr>
            <a:graphicFrameLocks noGrp="1"/>
          </p:cNvGraphicFramePr>
          <p:nvPr>
            <p:ph idx="1"/>
          </p:nvPr>
        </p:nvGraphicFramePr>
        <p:xfrm>
          <a:off x="357158" y="2071678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/>
          <a:lstStyle/>
          <a:p>
            <a:pPr>
              <a:buNone/>
            </a:pPr>
            <a:r>
              <a:rPr lang="tr-TR" dirty="0" err="1" smtClean="0">
                <a:solidFill>
                  <a:srgbClr val="FF0000"/>
                </a:solidFill>
              </a:rPr>
              <a:t>Lökoplaki</a:t>
            </a:r>
            <a:r>
              <a:rPr lang="tr-TR" dirty="0" smtClean="0">
                <a:solidFill>
                  <a:srgbClr val="FF0000"/>
                </a:solidFill>
              </a:rPr>
              <a:t> ve </a:t>
            </a:r>
            <a:r>
              <a:rPr lang="tr-TR" dirty="0" err="1" smtClean="0">
                <a:solidFill>
                  <a:srgbClr val="FF0000"/>
                </a:solidFill>
              </a:rPr>
              <a:t>Kerozis</a:t>
            </a:r>
            <a:r>
              <a:rPr lang="tr-TR" dirty="0" smtClean="0">
                <a:solidFill>
                  <a:srgbClr val="FF0000"/>
                </a:solidFill>
              </a:rPr>
              <a:t> Vulva:</a:t>
            </a:r>
          </a:p>
          <a:p>
            <a:pPr>
              <a:buNone/>
            </a:pPr>
            <a:r>
              <a:rPr lang="tr-TR" dirty="0" smtClean="0"/>
              <a:t>Her ikisi de </a:t>
            </a:r>
            <a:r>
              <a:rPr lang="tr-TR" dirty="0" err="1" smtClean="0"/>
              <a:t>postmenopozal</a:t>
            </a:r>
            <a:r>
              <a:rPr lang="tr-TR" dirty="0" smtClean="0"/>
              <a:t> dönemde östrojen yetersizliğine bağlı olarak gelişir ve vulva </a:t>
            </a:r>
            <a:r>
              <a:rPr lang="tr-TR" dirty="0" err="1" smtClean="0"/>
              <a:t>epitelini</a:t>
            </a:r>
            <a:r>
              <a:rPr lang="tr-TR" dirty="0" smtClean="0"/>
              <a:t> etkiler. </a:t>
            </a:r>
          </a:p>
          <a:p>
            <a:pPr>
              <a:buNone/>
            </a:pPr>
            <a:r>
              <a:rPr lang="tr-TR" b="1" i="1" u="sng" dirty="0" err="1" smtClean="0"/>
              <a:t>Lökoplaki</a:t>
            </a:r>
            <a:r>
              <a:rPr lang="tr-TR" b="1" i="1" u="sng" dirty="0" smtClean="0"/>
              <a:t> vulva: </a:t>
            </a:r>
            <a:r>
              <a:rPr lang="tr-TR" dirty="0" smtClean="0"/>
              <a:t>perine ve vulvada kalınlaşmış gri beyaz plaklar ile karakterizedir. Bu plaklardaki çatlamış alanlar </a:t>
            </a:r>
            <a:r>
              <a:rPr lang="tr-TR" dirty="0" err="1" smtClean="0"/>
              <a:t>ülserasyona</a:t>
            </a:r>
            <a:r>
              <a:rPr lang="tr-TR" dirty="0" smtClean="0"/>
              <a:t> ve </a:t>
            </a:r>
            <a:r>
              <a:rPr lang="tr-TR" dirty="0" err="1" smtClean="0"/>
              <a:t>maserasyona</a:t>
            </a:r>
            <a:r>
              <a:rPr lang="tr-TR" dirty="0" smtClean="0"/>
              <a:t> neden olur. </a:t>
            </a:r>
            <a:r>
              <a:rPr lang="tr-TR" i="1" u="sng" dirty="0" err="1" smtClean="0"/>
              <a:t>Lökoplaki</a:t>
            </a:r>
            <a:r>
              <a:rPr lang="tr-TR" i="1" u="sng" dirty="0" smtClean="0"/>
              <a:t> vulvanın bir </a:t>
            </a:r>
            <a:r>
              <a:rPr lang="tr-TR" i="1" u="sng" dirty="0" err="1" smtClean="0"/>
              <a:t>karsinomun</a:t>
            </a:r>
            <a:r>
              <a:rPr lang="tr-TR" i="1" u="sng" dirty="0" smtClean="0"/>
              <a:t> gelişmesinde </a:t>
            </a:r>
            <a:r>
              <a:rPr lang="tr-TR" i="1" u="sng" dirty="0" err="1" smtClean="0"/>
              <a:t>predispozan</a:t>
            </a:r>
            <a:r>
              <a:rPr lang="tr-TR" i="1" u="sng" dirty="0" smtClean="0"/>
              <a:t> faktör olduğu düşünülmektedir. </a:t>
            </a:r>
            <a:endParaRPr lang="tr-TR" b="1" i="1" u="sng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340369"/>
          </a:xfrm>
        </p:spPr>
        <p:txBody>
          <a:bodyPr/>
          <a:lstStyle/>
          <a:p>
            <a:pPr>
              <a:buNone/>
            </a:pPr>
            <a:r>
              <a:rPr lang="tr-TR" b="1" dirty="0" err="1" smtClean="0"/>
              <a:t>Kerozis</a:t>
            </a:r>
            <a:r>
              <a:rPr lang="tr-TR" b="1" dirty="0" smtClean="0"/>
              <a:t> vulva: </a:t>
            </a:r>
            <a:r>
              <a:rPr lang="tr-TR" dirty="0" err="1" smtClean="0"/>
              <a:t>postmenopozal</a:t>
            </a:r>
            <a:r>
              <a:rPr lang="tr-TR" dirty="0" smtClean="0"/>
              <a:t> dönemde vulvanın fizyolojik </a:t>
            </a:r>
            <a:r>
              <a:rPr lang="tr-TR" dirty="0" err="1" smtClean="0"/>
              <a:t>atrofisinin</a:t>
            </a:r>
            <a:r>
              <a:rPr lang="tr-TR" dirty="0" smtClean="0"/>
              <a:t> ilerlemiş hali olarak düşünülmektedir. Vulva </a:t>
            </a:r>
            <a:r>
              <a:rPr lang="tr-TR" dirty="0" err="1" smtClean="0"/>
              <a:t>epiteli</a:t>
            </a:r>
            <a:r>
              <a:rPr lang="tr-TR" dirty="0" smtClean="0"/>
              <a:t> düz, ince ve parşömen kağıdı görünümünde, hemen hemen </a:t>
            </a:r>
            <a:r>
              <a:rPr lang="tr-TR" dirty="0" err="1" smtClean="0"/>
              <a:t>transperanttır</a:t>
            </a:r>
            <a:r>
              <a:rPr lang="tr-TR" dirty="0" smtClean="0"/>
              <a:t>. Deri ve mukoza enfeksiyona karşı hassastır. Be nedenle </a:t>
            </a:r>
            <a:r>
              <a:rPr lang="tr-TR" dirty="0" err="1" smtClean="0"/>
              <a:t>kerozis</a:t>
            </a:r>
            <a:r>
              <a:rPr lang="tr-TR" dirty="0" smtClean="0"/>
              <a:t> vulvada sık sık </a:t>
            </a:r>
            <a:r>
              <a:rPr lang="tr-TR" dirty="0" err="1" smtClean="0"/>
              <a:t>inflamatuar</a:t>
            </a:r>
            <a:r>
              <a:rPr lang="tr-TR" dirty="0" smtClean="0"/>
              <a:t> değişikliler görülür. </a:t>
            </a:r>
            <a:endParaRPr lang="tr-TR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TAŞKIN L (2016). Doğum ve Kadın Sağlığı Hemşireliği. XIII. Basım. </a:t>
            </a:r>
            <a:r>
              <a:rPr lang="tr-TR" i="1" dirty="0" smtClean="0"/>
              <a:t>Akademisyen Tıp </a:t>
            </a:r>
            <a:r>
              <a:rPr lang="tr-TR" i="1" dirty="0" err="1" smtClean="0"/>
              <a:t>Kitabevi</a:t>
            </a:r>
            <a:r>
              <a:rPr lang="tr-TR" dirty="0" smtClean="0"/>
              <a:t> Ankara.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340369"/>
          </a:xfrm>
        </p:spPr>
        <p:txBody>
          <a:bodyPr>
            <a:normAutofit/>
          </a:bodyPr>
          <a:lstStyle/>
          <a:p>
            <a:r>
              <a:rPr lang="tr-TR" dirty="0" err="1" smtClean="0">
                <a:solidFill>
                  <a:srgbClr val="FF0000"/>
                </a:solidFill>
              </a:rPr>
              <a:t>Patofizyoloji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</a:p>
          <a:p>
            <a:pPr>
              <a:buNone/>
            </a:pPr>
            <a:r>
              <a:rPr lang="tr-TR" dirty="0" smtClean="0"/>
              <a:t>Değişik teoriler ileri sürülmüştür. En çok kabul gören teori </a:t>
            </a:r>
            <a:r>
              <a:rPr lang="tr-TR" dirty="0" err="1" smtClean="0"/>
              <a:t>endometrial</a:t>
            </a:r>
            <a:r>
              <a:rPr lang="tr-TR" dirty="0" smtClean="0"/>
              <a:t> dokunun transplantasyonu ya da </a:t>
            </a:r>
            <a:r>
              <a:rPr lang="tr-TR" dirty="0" err="1" smtClean="0"/>
              <a:t>retrograd</a:t>
            </a:r>
            <a:r>
              <a:rPr lang="tr-TR" dirty="0" smtClean="0"/>
              <a:t> </a:t>
            </a:r>
            <a:r>
              <a:rPr lang="tr-TR" dirty="0" err="1" smtClean="0"/>
              <a:t>menstruasyon</a:t>
            </a:r>
            <a:r>
              <a:rPr lang="tr-TR" dirty="0" smtClean="0"/>
              <a:t> teorisidir. Bu teoriye göre </a:t>
            </a:r>
            <a:r>
              <a:rPr lang="tr-TR" dirty="0" err="1" smtClean="0"/>
              <a:t>uterustan</a:t>
            </a:r>
            <a:r>
              <a:rPr lang="tr-TR" dirty="0" smtClean="0"/>
              <a:t> kopan </a:t>
            </a:r>
            <a:r>
              <a:rPr lang="tr-TR" dirty="0" err="1" smtClean="0"/>
              <a:t>endometrial</a:t>
            </a:r>
            <a:r>
              <a:rPr lang="tr-TR" dirty="0" smtClean="0"/>
              <a:t> doku parçası </a:t>
            </a:r>
            <a:r>
              <a:rPr lang="tr-TR" dirty="0" err="1" smtClean="0"/>
              <a:t>menstruasyon</a:t>
            </a:r>
            <a:r>
              <a:rPr lang="tr-TR" dirty="0" smtClean="0"/>
              <a:t> sırasında </a:t>
            </a:r>
            <a:r>
              <a:rPr lang="tr-TR" dirty="0" err="1" smtClean="0"/>
              <a:t>uterustan</a:t>
            </a:r>
            <a:r>
              <a:rPr lang="tr-TR" dirty="0" smtClean="0"/>
              <a:t> </a:t>
            </a:r>
            <a:r>
              <a:rPr lang="tr-TR" dirty="0" err="1" smtClean="0"/>
              <a:t>fallop</a:t>
            </a:r>
            <a:r>
              <a:rPr lang="tr-TR" dirty="0" smtClean="0"/>
              <a:t> tüplerine ve </a:t>
            </a:r>
            <a:r>
              <a:rPr lang="tr-TR" dirty="0" err="1" smtClean="0"/>
              <a:t>peritoneal</a:t>
            </a:r>
            <a:r>
              <a:rPr lang="tr-TR" dirty="0" smtClean="0"/>
              <a:t> </a:t>
            </a:r>
            <a:r>
              <a:rPr lang="tr-TR" dirty="0" err="1" smtClean="0"/>
              <a:t>kaviteye</a:t>
            </a:r>
            <a:r>
              <a:rPr lang="tr-TR" dirty="0" smtClean="0"/>
              <a:t> doğru taşınmakta ve </a:t>
            </a:r>
            <a:r>
              <a:rPr lang="tr-TR" dirty="0" err="1" smtClean="0"/>
              <a:t>overlere</a:t>
            </a:r>
            <a:r>
              <a:rPr lang="tr-TR" dirty="0" smtClean="0"/>
              <a:t> ya da diğer </a:t>
            </a:r>
            <a:r>
              <a:rPr lang="tr-TR" dirty="0" err="1" smtClean="0"/>
              <a:t>pelvik</a:t>
            </a:r>
            <a:r>
              <a:rPr lang="tr-TR" dirty="0" smtClean="0"/>
              <a:t> organlara yerleşmektedir.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34036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dirty="0" err="1" smtClean="0"/>
              <a:t>Endometriozisin</a:t>
            </a:r>
            <a:r>
              <a:rPr lang="tr-TR" dirty="0" smtClean="0"/>
              <a:t> </a:t>
            </a:r>
            <a:r>
              <a:rPr lang="tr-TR" dirty="0" err="1" smtClean="0"/>
              <a:t>pelvisten</a:t>
            </a:r>
            <a:r>
              <a:rPr lang="tr-TR" dirty="0" smtClean="0"/>
              <a:t> uzak bölgelerde </a:t>
            </a:r>
            <a:r>
              <a:rPr lang="tr-TR" dirty="0" err="1" smtClean="0"/>
              <a:t>mukozal</a:t>
            </a:r>
            <a:r>
              <a:rPr lang="tr-TR" dirty="0" smtClean="0"/>
              <a:t> alanlarda (nazal mukoza, </a:t>
            </a:r>
            <a:r>
              <a:rPr lang="tr-TR" dirty="0" err="1" smtClean="0"/>
              <a:t>ekstremiteler</a:t>
            </a:r>
            <a:r>
              <a:rPr lang="tr-TR" dirty="0" smtClean="0"/>
              <a:t> vb.)  bulunması kan ya da lenf yolu ile </a:t>
            </a:r>
            <a:r>
              <a:rPr lang="tr-TR" dirty="0" err="1" smtClean="0"/>
              <a:t>endometrial</a:t>
            </a:r>
            <a:r>
              <a:rPr lang="tr-TR" dirty="0" smtClean="0"/>
              <a:t> dokunun taşınması ile açıklanmaktadır. </a:t>
            </a:r>
          </a:p>
          <a:p>
            <a:pPr>
              <a:buNone/>
            </a:pPr>
            <a:r>
              <a:rPr lang="tr-TR" dirty="0" smtClean="0"/>
              <a:t>Ayrıca </a:t>
            </a:r>
            <a:r>
              <a:rPr lang="tr-TR" dirty="0" err="1" smtClean="0"/>
              <a:t>pelvik</a:t>
            </a:r>
            <a:r>
              <a:rPr lang="tr-TR" dirty="0" smtClean="0"/>
              <a:t> operasyonlar sırasında </a:t>
            </a:r>
            <a:r>
              <a:rPr lang="tr-TR" dirty="0" err="1" smtClean="0"/>
              <a:t>skar</a:t>
            </a:r>
            <a:r>
              <a:rPr lang="tr-TR" dirty="0" smtClean="0"/>
              <a:t> dokusu üzerine </a:t>
            </a:r>
            <a:r>
              <a:rPr lang="tr-TR" dirty="0" err="1" smtClean="0"/>
              <a:t>endometrial</a:t>
            </a:r>
            <a:r>
              <a:rPr lang="tr-TR" dirty="0" smtClean="0"/>
              <a:t> dokunun yerleşmesi ile cerrahi </a:t>
            </a:r>
            <a:r>
              <a:rPr lang="tr-TR" dirty="0" err="1" smtClean="0"/>
              <a:t>implantasyona</a:t>
            </a:r>
            <a:r>
              <a:rPr lang="tr-TR" dirty="0" smtClean="0"/>
              <a:t> bağlı </a:t>
            </a:r>
            <a:r>
              <a:rPr lang="tr-TR" dirty="0" err="1" smtClean="0"/>
              <a:t>endometriozis</a:t>
            </a:r>
            <a:r>
              <a:rPr lang="tr-TR" dirty="0" smtClean="0"/>
              <a:t> görülebilmektedir. 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340369"/>
          </a:xfrm>
        </p:spPr>
        <p:txBody>
          <a:bodyPr/>
          <a:lstStyle/>
          <a:p>
            <a:pPr>
              <a:buNone/>
            </a:pPr>
            <a:r>
              <a:rPr lang="tr-TR" dirty="0" err="1" smtClean="0"/>
              <a:t>Ektopik</a:t>
            </a:r>
            <a:r>
              <a:rPr lang="tr-TR" dirty="0" smtClean="0"/>
              <a:t> </a:t>
            </a:r>
            <a:r>
              <a:rPr lang="tr-TR" dirty="0" err="1" smtClean="0"/>
              <a:t>endometrial</a:t>
            </a:r>
            <a:r>
              <a:rPr lang="tr-TR" dirty="0" smtClean="0"/>
              <a:t> doku </a:t>
            </a:r>
            <a:r>
              <a:rPr lang="tr-TR" dirty="0" err="1" smtClean="0"/>
              <a:t>over</a:t>
            </a:r>
            <a:r>
              <a:rPr lang="tr-TR" dirty="0" smtClean="0"/>
              <a:t> hormonlarına normal </a:t>
            </a:r>
            <a:r>
              <a:rPr lang="tr-TR" dirty="0" err="1" smtClean="0"/>
              <a:t>endometrial</a:t>
            </a:r>
            <a:r>
              <a:rPr lang="tr-TR" dirty="0" smtClean="0"/>
              <a:t> dokunun verdiği cevabı verir. </a:t>
            </a:r>
            <a:r>
              <a:rPr lang="tr-TR" dirty="0" err="1" smtClean="0"/>
              <a:t>Proliferatif</a:t>
            </a:r>
            <a:r>
              <a:rPr lang="tr-TR" dirty="0" smtClean="0"/>
              <a:t> ve </a:t>
            </a:r>
            <a:r>
              <a:rPr lang="tr-TR" dirty="0" err="1" smtClean="0"/>
              <a:t>sekretuvar</a:t>
            </a:r>
            <a:r>
              <a:rPr lang="tr-TR" dirty="0" smtClean="0"/>
              <a:t> fazlarda </a:t>
            </a:r>
            <a:r>
              <a:rPr lang="tr-TR" dirty="0" err="1" smtClean="0"/>
              <a:t>endometrial</a:t>
            </a:r>
            <a:r>
              <a:rPr lang="tr-TR" dirty="0" smtClean="0"/>
              <a:t> doku büyür, </a:t>
            </a:r>
            <a:r>
              <a:rPr lang="tr-TR" dirty="0" err="1" smtClean="0"/>
              <a:t>menstrual</a:t>
            </a:r>
            <a:r>
              <a:rPr lang="tr-TR" dirty="0" smtClean="0"/>
              <a:t> fazla beraber ya da hemen sonra doku kanar. Sonuçta </a:t>
            </a:r>
            <a:r>
              <a:rPr lang="tr-TR" dirty="0" err="1" smtClean="0"/>
              <a:t>endometriozisin</a:t>
            </a:r>
            <a:r>
              <a:rPr lang="tr-TR" dirty="0" smtClean="0"/>
              <a:t> bulunduğu bölgede </a:t>
            </a:r>
            <a:r>
              <a:rPr lang="tr-TR" dirty="0" err="1" smtClean="0"/>
              <a:t>enflamasyon</a:t>
            </a:r>
            <a:r>
              <a:rPr lang="tr-TR" dirty="0" smtClean="0"/>
              <a:t> ve </a:t>
            </a:r>
            <a:r>
              <a:rPr lang="tr-TR" dirty="0" err="1" smtClean="0"/>
              <a:t>skarlaşma</a:t>
            </a:r>
            <a:r>
              <a:rPr lang="tr-TR" dirty="0" smtClean="0"/>
              <a:t> görülür. Bu olayların tekrarlaması komşu organlarda yapışıklığa, çarpıklığa ve tıkanmaya neden olur. 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/>
          <a:lstStyle/>
          <a:p>
            <a:pPr>
              <a:buNone/>
            </a:pPr>
            <a:r>
              <a:rPr lang="tr-TR" dirty="0" err="1" smtClean="0"/>
              <a:t>Overler</a:t>
            </a:r>
            <a:r>
              <a:rPr lang="tr-TR" dirty="0" smtClean="0"/>
              <a:t> </a:t>
            </a:r>
            <a:r>
              <a:rPr lang="tr-TR" dirty="0" err="1" smtClean="0"/>
              <a:t>endometriozisin</a:t>
            </a:r>
            <a:r>
              <a:rPr lang="tr-TR" dirty="0" smtClean="0"/>
              <a:t> en sık görüldüğü yerdir. </a:t>
            </a:r>
            <a:r>
              <a:rPr lang="tr-TR" dirty="0" err="1" smtClean="0"/>
              <a:t>Overlerdeki</a:t>
            </a:r>
            <a:r>
              <a:rPr lang="tr-TR" dirty="0" smtClean="0"/>
              <a:t> </a:t>
            </a:r>
            <a:r>
              <a:rPr lang="tr-TR" dirty="0" err="1" smtClean="0"/>
              <a:t>endometriozise</a:t>
            </a:r>
            <a:r>
              <a:rPr lang="tr-TR" dirty="0" smtClean="0"/>
              <a:t> </a:t>
            </a:r>
            <a:r>
              <a:rPr lang="tr-TR" dirty="0" smtClean="0">
                <a:solidFill>
                  <a:srgbClr val="FF0000"/>
                </a:solidFill>
              </a:rPr>
              <a:t>ÇİKOLATA KİSTİ </a:t>
            </a:r>
            <a:r>
              <a:rPr lang="tr-TR" dirty="0" smtClean="0"/>
              <a:t>denir. Çikolata kisti </a:t>
            </a:r>
            <a:r>
              <a:rPr lang="tr-TR" dirty="0" err="1" smtClean="0"/>
              <a:t>endometriozisn</a:t>
            </a:r>
            <a:r>
              <a:rPr lang="tr-TR" dirty="0" smtClean="0"/>
              <a:t> oluşturduğu eski kanın kapsülleşmesi sonucu ortaya çıkar. Kistin içinde eski kan ve </a:t>
            </a:r>
            <a:r>
              <a:rPr lang="tr-TR" dirty="0" err="1" smtClean="0"/>
              <a:t>menstrual</a:t>
            </a:r>
            <a:r>
              <a:rPr lang="tr-TR" dirty="0" smtClean="0"/>
              <a:t> kalıntıdan oluşan koyu renkli, koyu kıvamda bir sıvı bulunur. 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/>
          <a:lstStyle/>
          <a:p>
            <a:pPr>
              <a:buNone/>
            </a:pPr>
            <a:r>
              <a:rPr lang="tr-TR" dirty="0" err="1" smtClean="0"/>
              <a:t>Endometriozis</a:t>
            </a:r>
            <a:r>
              <a:rPr lang="tr-TR" dirty="0" smtClean="0"/>
              <a:t> 3 şekilde sınıflandırılır. </a:t>
            </a:r>
          </a:p>
          <a:p>
            <a:pPr>
              <a:buNone/>
            </a:pPr>
            <a:r>
              <a:rPr lang="tr-TR" dirty="0" smtClean="0"/>
              <a:t>Hafif: </a:t>
            </a:r>
            <a:r>
              <a:rPr lang="tr-TR" dirty="0" err="1" smtClean="0"/>
              <a:t>skar</a:t>
            </a:r>
            <a:r>
              <a:rPr lang="tr-TR" dirty="0" smtClean="0"/>
              <a:t> ya da </a:t>
            </a:r>
            <a:r>
              <a:rPr lang="tr-TR" dirty="0" err="1" smtClean="0"/>
              <a:t>retraksiyon</a:t>
            </a:r>
            <a:r>
              <a:rPr lang="tr-TR" dirty="0" smtClean="0"/>
              <a:t> ile ilgili olmayan </a:t>
            </a:r>
            <a:r>
              <a:rPr lang="tr-TR" dirty="0" err="1" smtClean="0"/>
              <a:t>implantlar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Orta: </a:t>
            </a:r>
            <a:r>
              <a:rPr lang="tr-TR" dirty="0" err="1" smtClean="0"/>
              <a:t>skar</a:t>
            </a:r>
            <a:r>
              <a:rPr lang="tr-TR" dirty="0" smtClean="0"/>
              <a:t> ya da </a:t>
            </a:r>
            <a:r>
              <a:rPr lang="tr-TR" dirty="0" err="1" smtClean="0"/>
              <a:t>retraksiyon</a:t>
            </a:r>
            <a:r>
              <a:rPr lang="tr-TR" dirty="0" smtClean="0"/>
              <a:t> ile </a:t>
            </a:r>
            <a:r>
              <a:rPr lang="tr-TR" dirty="0" err="1" smtClean="0"/>
              <a:t>overlerin</a:t>
            </a:r>
            <a:r>
              <a:rPr lang="tr-TR" dirty="0" smtClean="0"/>
              <a:t> etkilenmesi</a:t>
            </a:r>
          </a:p>
          <a:p>
            <a:pPr>
              <a:buNone/>
            </a:pPr>
            <a:r>
              <a:rPr lang="tr-TR" dirty="0" smtClean="0"/>
              <a:t>Ciddi: </a:t>
            </a:r>
            <a:r>
              <a:rPr lang="tr-TR" dirty="0" err="1" smtClean="0"/>
              <a:t>ligamentlerde</a:t>
            </a:r>
            <a:r>
              <a:rPr lang="tr-TR" dirty="0" smtClean="0"/>
              <a:t> ve eliminasyon organlarında </a:t>
            </a:r>
            <a:r>
              <a:rPr lang="tr-TR" dirty="0" err="1" smtClean="0"/>
              <a:t>adhezyon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* </a:t>
            </a:r>
            <a:r>
              <a:rPr lang="tr-TR" dirty="0" err="1" smtClean="0"/>
              <a:t>endometriozis</a:t>
            </a:r>
            <a:r>
              <a:rPr lang="tr-TR" dirty="0" smtClean="0"/>
              <a:t>, ilerleyici kronik bir hastalık olmasına rağmen hiç belirti vermeden menopozdan sonra kendiliğinden küçülebilir. 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280</TotalTime>
  <Words>2073</Words>
  <Application>Microsoft Office PowerPoint</Application>
  <PresentationFormat>Ekran Gösterisi (4:3)</PresentationFormat>
  <Paragraphs>176</Paragraphs>
  <Slides>44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44</vt:i4>
      </vt:variant>
    </vt:vector>
  </HeadingPairs>
  <TitlesOfParts>
    <vt:vector size="45" baseType="lpstr">
      <vt:lpstr>Ofis Teması</vt:lpstr>
      <vt:lpstr>   İYİ HUYLU JİNEKOLOJİK DEĞİŞİMLER</vt:lpstr>
      <vt:lpstr>İYİ HUYLU JİNEKOLOJİK DEĞİŞİMLER</vt:lpstr>
      <vt:lpstr>BENİNG DEĞİŞİMLER</vt:lpstr>
      <vt:lpstr>ENDOMETRİOZİS</vt:lpstr>
      <vt:lpstr>Slayt 5</vt:lpstr>
      <vt:lpstr>Slayt 6</vt:lpstr>
      <vt:lpstr>Slayt 7</vt:lpstr>
      <vt:lpstr>Slayt 8</vt:lpstr>
      <vt:lpstr>Slayt 9</vt:lpstr>
      <vt:lpstr>Slayt 10</vt:lpstr>
      <vt:lpstr>Slayt 11</vt:lpstr>
      <vt:lpstr>Slayt 12</vt:lpstr>
      <vt:lpstr>Slayt 13</vt:lpstr>
      <vt:lpstr>Slayt 14</vt:lpstr>
      <vt:lpstr>Slayt 15</vt:lpstr>
      <vt:lpstr>BENİNG PELVİK KİTLELER</vt:lpstr>
      <vt:lpstr>Over Tümörleri Over Tümörlerinin Sınıflaması </vt:lpstr>
      <vt:lpstr>Slayt 18</vt:lpstr>
      <vt:lpstr>Slayt 19</vt:lpstr>
      <vt:lpstr>Slayt 20</vt:lpstr>
      <vt:lpstr>Slayt 21</vt:lpstr>
      <vt:lpstr>Slayt 22</vt:lpstr>
      <vt:lpstr>Slayt 23</vt:lpstr>
      <vt:lpstr>Slayt 24</vt:lpstr>
      <vt:lpstr>Slayt 25</vt:lpstr>
      <vt:lpstr>Slayt 26</vt:lpstr>
      <vt:lpstr>Slayt 27</vt:lpstr>
      <vt:lpstr>Slayt 28</vt:lpstr>
      <vt:lpstr>Slayt 29</vt:lpstr>
      <vt:lpstr>Over tümörlerinde genel tanı ve tedavi</vt:lpstr>
      <vt:lpstr>Slayt 31</vt:lpstr>
      <vt:lpstr>Slayt 32</vt:lpstr>
      <vt:lpstr>Over tümörlerinin komplikasyonları</vt:lpstr>
      <vt:lpstr>UTERUS TÜMÖRLERİ</vt:lpstr>
      <vt:lpstr>Slayt 35</vt:lpstr>
      <vt:lpstr>Slayt 36</vt:lpstr>
      <vt:lpstr>Slayt 37</vt:lpstr>
      <vt:lpstr>Slayt 38</vt:lpstr>
      <vt:lpstr>Slayt 39</vt:lpstr>
      <vt:lpstr>UTERUS ve SERVİKS POLİPLERİ</vt:lpstr>
      <vt:lpstr>VULVA VE VAJENE AİT KİSTLER Alt genital organlarda bening tümörler nadirdir. Genellikle kronik enflamasyon ya da diğer değişik nedenler ile ortaya çıkarlar. Kistik ve solid olabilirler.  </vt:lpstr>
      <vt:lpstr>Slayt 42</vt:lpstr>
      <vt:lpstr>Slayt 43</vt:lpstr>
      <vt:lpstr>KAYNAKLAR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İYİ HUYLU JİNEKOLOJİK DEĞİŞİMLER</dc:title>
  <dc:creator>LENOVO</dc:creator>
  <cp:lastModifiedBy>funda</cp:lastModifiedBy>
  <cp:revision>64</cp:revision>
  <dcterms:created xsi:type="dcterms:W3CDTF">2013-07-10T14:30:13Z</dcterms:created>
  <dcterms:modified xsi:type="dcterms:W3CDTF">2017-04-28T06:55:23Z</dcterms:modified>
</cp:coreProperties>
</file>