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5" r:id="rId9"/>
    <p:sldId id="266" r:id="rId10"/>
    <p:sldId id="267" r:id="rId11"/>
    <p:sldId id="26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10.02.2018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80009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10.02.2018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551465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10.02.2018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72513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10.02.2018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00383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97D446-8B88-40BD-B421-05F8AB251CC4}" type="datetimeFigureOut">
              <a:rPr lang="tr-TR" smtClean="0"/>
              <a:t>10.02.2018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02511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A97D446-8B88-40BD-B421-05F8AB251CC4}" type="datetimeFigureOut">
              <a:rPr lang="tr-TR" smtClean="0"/>
              <a:t>10.02.2018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45581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A97D446-8B88-40BD-B421-05F8AB251CC4}" type="datetimeFigureOut">
              <a:rPr lang="tr-TR" smtClean="0"/>
              <a:t>10.02.2018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9730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A97D446-8B88-40BD-B421-05F8AB251CC4}" type="datetimeFigureOut">
              <a:rPr lang="tr-TR" smtClean="0"/>
              <a:t>10.02.2018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8884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7D446-8B88-40BD-B421-05F8AB251CC4}" type="datetimeFigureOut">
              <a:rPr lang="tr-TR" smtClean="0"/>
              <a:t>10.02.2018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63428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10.02.2018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214674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10.02.2018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897608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97D446-8B88-40BD-B421-05F8AB251CC4}" type="datetimeFigureOut">
              <a:rPr lang="tr-TR" smtClean="0"/>
              <a:t>10.02.2018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644DE-B055-4C9B-8EA7-47FBB5212318}" type="slidenum">
              <a:rPr lang="tr-TR" smtClean="0"/>
              <a:t>‹#›</a:t>
            </a:fld>
            <a:endParaRPr lang="tr-TR"/>
          </a:p>
        </p:txBody>
      </p:sp>
    </p:spTree>
    <p:extLst>
      <p:ext uri="{BB962C8B-B14F-4D97-AF65-F5344CB8AC3E}">
        <p14:creationId xmlns:p14="http://schemas.microsoft.com/office/powerpoint/2010/main" val="2475995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JEM </a:t>
            </a:r>
            <a:r>
              <a:rPr lang="en-US" b="1" dirty="0" smtClean="0"/>
              <a:t>301 PETROGRAFİ</a:t>
            </a:r>
            <a:endParaRPr lang="tr-TR" b="1" dirty="0"/>
          </a:p>
        </p:txBody>
      </p:sp>
      <p:sp>
        <p:nvSpPr>
          <p:cNvPr id="3" name="Subtitle 2"/>
          <p:cNvSpPr>
            <a:spLocks noGrp="1"/>
          </p:cNvSpPr>
          <p:nvPr>
            <p:ph type="subTitle" idx="1"/>
          </p:nvPr>
        </p:nvSpPr>
        <p:spPr>
          <a:xfrm>
            <a:off x="1524000" y="573724"/>
            <a:ext cx="9144000" cy="1655762"/>
          </a:xfrm>
        </p:spPr>
        <p:txBody>
          <a:bodyPr/>
          <a:lstStyle/>
          <a:p>
            <a:endParaRPr lang="tr-T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73440" y="789486"/>
            <a:ext cx="1440000" cy="1440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8000" y="681605"/>
            <a:ext cx="1440000" cy="1440000"/>
          </a:xfrm>
          <a:prstGeom prst="rect">
            <a:avLst/>
          </a:prstGeom>
        </p:spPr>
      </p:pic>
    </p:spTree>
    <p:extLst>
      <p:ext uri="{BB962C8B-B14F-4D97-AF65-F5344CB8AC3E}">
        <p14:creationId xmlns:p14="http://schemas.microsoft.com/office/powerpoint/2010/main" val="1652653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104503"/>
            <a:ext cx="11795760" cy="5316583"/>
          </a:xfrm>
        </p:spPr>
        <p:txBody>
          <a:bodyPr>
            <a:noAutofit/>
          </a:bodyPr>
          <a:lstStyle/>
          <a:p>
            <a:pPr lvl="0"/>
            <a:r>
              <a:rPr lang="tr-TR" sz="1400" b="1" dirty="0" err="1"/>
              <a:t>Subofitik</a:t>
            </a:r>
            <a:r>
              <a:rPr lang="tr-TR" sz="1400" b="1" dirty="0"/>
              <a:t> Doku:</a:t>
            </a:r>
            <a:r>
              <a:rPr lang="tr-TR" sz="1400" dirty="0"/>
              <a:t> </a:t>
            </a:r>
            <a:r>
              <a:rPr lang="tr-TR" sz="1400" dirty="0" err="1"/>
              <a:t>Ofitik</a:t>
            </a:r>
            <a:r>
              <a:rPr lang="tr-TR" sz="1400" dirty="0"/>
              <a:t> dokuya benzer şekilde gözlenmektedir. Bu dokuda plajiyoklaz mineralleri </a:t>
            </a:r>
            <a:r>
              <a:rPr lang="tr-TR" sz="1400" dirty="0" err="1"/>
              <a:t>ofitik</a:t>
            </a:r>
            <a:r>
              <a:rPr lang="tr-TR" sz="1400" dirty="0"/>
              <a:t> dokuya nazaran, </a:t>
            </a:r>
            <a:r>
              <a:rPr lang="tr-TR" sz="1400" dirty="0" err="1"/>
              <a:t>nisbeten</a:t>
            </a:r>
            <a:r>
              <a:rPr lang="tr-TR" sz="1400" dirty="0"/>
              <a:t> daha iri plajiyoklazların birbirlerini kısmi olarak engelleyecek şekilde bulunması ve aralarında yine piroksen ve olivin gibi minerallerin yer almasıyla oluşmaktadır.</a:t>
            </a:r>
          </a:p>
          <a:p>
            <a:pPr lvl="0"/>
            <a:r>
              <a:rPr lang="tr-TR" sz="1400" b="1" dirty="0" err="1"/>
              <a:t>İntersertal</a:t>
            </a:r>
            <a:r>
              <a:rPr lang="tr-TR" sz="1400" b="1" dirty="0"/>
              <a:t> Doku:</a:t>
            </a:r>
            <a:r>
              <a:rPr lang="tr-TR" sz="1400" dirty="0"/>
              <a:t> Özellikle bazaltlarda gözlenebilen bu doku plajiyoklaz, mikrolit ve </a:t>
            </a:r>
            <a:r>
              <a:rPr lang="tr-TR" sz="1400" dirty="0" err="1"/>
              <a:t>kristalitlerinin</a:t>
            </a:r>
            <a:r>
              <a:rPr lang="tr-TR" sz="1400" dirty="0"/>
              <a:t> birbirlerini engellemeli şekilde keserek aralarına volkan camı ve/veya piroksen-olivin minerallerini almasıyla oluşan doku şeklidir.</a:t>
            </a:r>
          </a:p>
          <a:p>
            <a:r>
              <a:rPr lang="tr-TR" sz="1400" b="1" dirty="0"/>
              <a:t>6-Kristallerin Birbirleriyle Olan Çizgiselliği ve Özel İlişkilerine Göre</a:t>
            </a:r>
            <a:endParaRPr lang="tr-TR" sz="1400" dirty="0"/>
          </a:p>
          <a:p>
            <a:pPr lvl="0"/>
            <a:r>
              <a:rPr lang="tr-TR" sz="1400" b="1" dirty="0" err="1"/>
              <a:t>Trakitik</a:t>
            </a:r>
            <a:r>
              <a:rPr lang="tr-TR" sz="1400" b="1" dirty="0"/>
              <a:t> Doku: </a:t>
            </a:r>
            <a:r>
              <a:rPr lang="tr-TR" sz="1400" dirty="0"/>
              <a:t>Kaya içerisindeki minerallerin uzun eksenlerinin birbirlerine göre paralel bir şekilde dizilerek ve belirgin bir akma dokusu göstererek meydana getirdikleri doku şeklidir. Tipik olarak </a:t>
            </a:r>
            <a:r>
              <a:rPr lang="tr-TR" sz="1400" dirty="0" err="1"/>
              <a:t>trakitik</a:t>
            </a:r>
            <a:r>
              <a:rPr lang="tr-TR" sz="1400" dirty="0"/>
              <a:t> kayalarında gözlenebildikleri için bu ismi almıştır.</a:t>
            </a:r>
          </a:p>
          <a:p>
            <a:pPr lvl="0"/>
            <a:r>
              <a:rPr lang="tr-TR" sz="1400" b="1" dirty="0" err="1"/>
              <a:t>Pilotaksitik</a:t>
            </a:r>
            <a:r>
              <a:rPr lang="tr-TR" sz="1400" b="1" dirty="0"/>
              <a:t> Doku: </a:t>
            </a:r>
            <a:r>
              <a:rPr lang="tr-TR" sz="1400" dirty="0"/>
              <a:t>Volkanik kayalarda gözlenebilen bu dokuda kayacın hamuru, birbirlerine paralel olacak şekilde dizilmiş (</a:t>
            </a:r>
            <a:r>
              <a:rPr lang="tr-TR" sz="1400" dirty="0" err="1"/>
              <a:t>trakitik</a:t>
            </a:r>
            <a:r>
              <a:rPr lang="tr-TR" sz="1400" dirty="0"/>
              <a:t> doku özelliğindeki gibi) tamamen mikrolit ve </a:t>
            </a:r>
            <a:r>
              <a:rPr lang="tr-TR" sz="1400" dirty="0" err="1"/>
              <a:t>kristalitlerden</a:t>
            </a:r>
            <a:r>
              <a:rPr lang="tr-TR" sz="1400" dirty="0"/>
              <a:t> meydana gelmektedir. Trakit ve bazaltlarda görülebilmektedir.</a:t>
            </a:r>
          </a:p>
          <a:p>
            <a:pPr lvl="0"/>
            <a:r>
              <a:rPr lang="tr-TR" sz="1400" b="1" dirty="0"/>
              <a:t>Tarak Dokusu: </a:t>
            </a:r>
            <a:r>
              <a:rPr lang="tr-TR" sz="1400" dirty="0"/>
              <a:t>Kayacın içerisindeki minerallerin kenarından itibaren serbest bir şekilde boşluğa doğru kristallerinin büyümesi ile oluşmaktadır. Uzunlamasına gelişmiş kristallerin aynı yönde bükülüp dallanmasıyla tarak şeklinde oluşabilmektedir. Kristaller tipik bir şekilde bantlar, tabakalar ve saçaklar oluşturur. Bu bantlar, tabakalar ve saçaklar </a:t>
            </a:r>
            <a:r>
              <a:rPr lang="tr-TR" sz="1400" dirty="0" err="1"/>
              <a:t>tabakalanma</a:t>
            </a:r>
            <a:r>
              <a:rPr lang="tr-TR" sz="1400" dirty="0"/>
              <a:t> düzlemine 60</a:t>
            </a:r>
            <a:r>
              <a:rPr lang="tr-TR" sz="1400" baseline="30000" dirty="0"/>
              <a:t>0</a:t>
            </a:r>
            <a:r>
              <a:rPr lang="tr-TR" sz="1400" dirty="0"/>
              <a:t> – 90</a:t>
            </a:r>
            <a:r>
              <a:rPr lang="tr-TR" sz="1400" baseline="30000" dirty="0"/>
              <a:t>0</a:t>
            </a:r>
            <a:r>
              <a:rPr lang="tr-TR" sz="1400" dirty="0"/>
              <a:t> eğimle gelişebilmektedir.</a:t>
            </a:r>
          </a:p>
          <a:p>
            <a:pPr lvl="0"/>
            <a:r>
              <a:rPr lang="tr-TR" sz="1400" dirty="0"/>
              <a:t> </a:t>
            </a:r>
            <a:r>
              <a:rPr lang="tr-TR" sz="1400" b="1" dirty="0" err="1"/>
              <a:t>Orbiküler</a:t>
            </a:r>
            <a:r>
              <a:rPr lang="tr-TR" sz="1400" b="1" dirty="0"/>
              <a:t> Doku: </a:t>
            </a:r>
            <a:r>
              <a:rPr lang="tr-TR" sz="1400" dirty="0"/>
              <a:t>Farklı bileşimdeki minerallerin veya tek bir mineralin belirli </a:t>
            </a:r>
            <a:r>
              <a:rPr lang="tr-TR" sz="1400" dirty="0" err="1"/>
              <a:t>konsantrik</a:t>
            </a:r>
            <a:r>
              <a:rPr lang="tr-TR" sz="1400" dirty="0"/>
              <a:t> </a:t>
            </a:r>
            <a:r>
              <a:rPr lang="tr-TR" sz="1400" dirty="0" err="1"/>
              <a:t>zonları</a:t>
            </a:r>
            <a:r>
              <a:rPr lang="tr-TR" sz="1400" dirty="0"/>
              <a:t> boyunca farklı renklerin tekrarlanmasıyla oluşan dokudur.</a:t>
            </a:r>
          </a:p>
          <a:p>
            <a:pPr lvl="0"/>
            <a:r>
              <a:rPr lang="tr-TR" sz="1400" b="1" dirty="0"/>
              <a:t>Grafik (mikro grafik) Doku: </a:t>
            </a:r>
            <a:r>
              <a:rPr lang="tr-TR" sz="1400" dirty="0"/>
              <a:t>Herhangi bir mineralin diğer bir mineralin içerisinde çivi yazısı ve grafik şeklinde görüldüğü dokudur. Bunun en iyi örneği alkali </a:t>
            </a:r>
            <a:r>
              <a:rPr lang="tr-TR" sz="1400" dirty="0" err="1"/>
              <a:t>feldispat</a:t>
            </a:r>
            <a:r>
              <a:rPr lang="tr-TR" sz="1400" dirty="0"/>
              <a:t> ile kuvars arasında gözlenen dokudur. Kuvarsın alkali </a:t>
            </a:r>
            <a:r>
              <a:rPr lang="tr-TR" sz="1400" dirty="0" err="1"/>
              <a:t>feldispat</a:t>
            </a:r>
            <a:r>
              <a:rPr lang="tr-TR" sz="1400" dirty="0"/>
              <a:t> içinde küçük çivi yazısına benzer şekilde köşeli kamalar şeklinde yer almasıyla oluşmaktadır.</a:t>
            </a:r>
          </a:p>
          <a:p>
            <a:pPr lvl="0"/>
            <a:r>
              <a:rPr lang="tr-TR" sz="1400" b="1" dirty="0" err="1"/>
              <a:t>Mirmekitik</a:t>
            </a:r>
            <a:r>
              <a:rPr lang="tr-TR" sz="1400" b="1" dirty="0"/>
              <a:t> Doku: </a:t>
            </a:r>
            <a:r>
              <a:rPr lang="tr-TR" sz="1400" dirty="0"/>
              <a:t>Herhangi bir mineralin diğer bir mineralin içerisinde eğri, köşesiz kurtçuklar şeklinde görüldüğü dokudur. Bunun en iyi örneği alkali </a:t>
            </a:r>
            <a:r>
              <a:rPr lang="tr-TR" sz="1400" dirty="0" err="1"/>
              <a:t>feldispat</a:t>
            </a:r>
            <a:r>
              <a:rPr lang="tr-TR" sz="1400" dirty="0"/>
              <a:t> ile kuvars arasında gözlenen dokudur. Kuvarsın alkali </a:t>
            </a:r>
            <a:r>
              <a:rPr lang="tr-TR" sz="1400" dirty="0" err="1"/>
              <a:t>feldispat</a:t>
            </a:r>
            <a:r>
              <a:rPr lang="tr-TR" sz="1400" dirty="0"/>
              <a:t> içinde küçük köşesiz kurtçuklar şeklinde yer almasıyla oluşmaktadır.</a:t>
            </a:r>
          </a:p>
          <a:p>
            <a:pPr lvl="0"/>
            <a:r>
              <a:rPr lang="tr-TR" sz="1400" b="1" dirty="0" err="1"/>
              <a:t>Pertitik</a:t>
            </a:r>
            <a:r>
              <a:rPr lang="tr-TR" sz="1400" b="1" dirty="0"/>
              <a:t> Doku:</a:t>
            </a:r>
            <a:r>
              <a:rPr lang="tr-TR" sz="1400" dirty="0"/>
              <a:t> K-</a:t>
            </a:r>
            <a:r>
              <a:rPr lang="tr-TR" sz="1400" dirty="0" err="1"/>
              <a:t>feldispat</a:t>
            </a:r>
            <a:r>
              <a:rPr lang="tr-TR" sz="1400" dirty="0"/>
              <a:t> içinde </a:t>
            </a:r>
            <a:r>
              <a:rPr lang="tr-TR" sz="1400" dirty="0" err="1"/>
              <a:t>Na’ca</a:t>
            </a:r>
            <a:r>
              <a:rPr lang="tr-TR" sz="1400" dirty="0"/>
              <a:t> zengin plajiyoklaz (</a:t>
            </a:r>
            <a:r>
              <a:rPr lang="tr-TR" sz="1400" dirty="0" err="1"/>
              <a:t>albitlerin</a:t>
            </a:r>
            <a:r>
              <a:rPr lang="tr-TR" sz="1400" dirty="0"/>
              <a:t>) lamellerinin, ipliksi, </a:t>
            </a:r>
            <a:r>
              <a:rPr lang="tr-TR" sz="1400" dirty="0" err="1"/>
              <a:t>yamamsı</a:t>
            </a:r>
            <a:r>
              <a:rPr lang="tr-TR" sz="1400" dirty="0"/>
              <a:t>, damarımsı ve çubuksu şekillerde yer almasıyla oluşmaktadır.</a:t>
            </a:r>
          </a:p>
          <a:p>
            <a:pPr lvl="0"/>
            <a:r>
              <a:rPr lang="tr-TR" sz="1400" b="1" dirty="0" err="1"/>
              <a:t>Sferulitik</a:t>
            </a:r>
            <a:r>
              <a:rPr lang="tr-TR" sz="1400" b="1" dirty="0"/>
              <a:t> Doku: </a:t>
            </a:r>
            <a:r>
              <a:rPr lang="tr-TR" sz="1400" dirty="0"/>
              <a:t>Bir mineralin merkezinden kenarına doğru </a:t>
            </a:r>
            <a:r>
              <a:rPr lang="tr-TR" sz="1400" dirty="0" err="1"/>
              <a:t>ışınsal</a:t>
            </a:r>
            <a:r>
              <a:rPr lang="tr-TR" sz="1400" dirty="0"/>
              <a:t> bir biçimde, mikroskop tablasının döndürülmesiyle görüntü alanını süpürecek şekilde hareket etmesi ile oluşmaktadır.</a:t>
            </a:r>
          </a:p>
          <a:p>
            <a:pPr lvl="0"/>
            <a:r>
              <a:rPr lang="tr-TR" sz="1400" b="1" dirty="0"/>
              <a:t>Korona (</a:t>
            </a:r>
            <a:r>
              <a:rPr lang="tr-TR" sz="1400" b="1" dirty="0" err="1"/>
              <a:t>Kelfitik</a:t>
            </a:r>
            <a:r>
              <a:rPr lang="tr-TR" sz="1400" b="1" dirty="0"/>
              <a:t> Kuşağı) Dokusu: </a:t>
            </a:r>
            <a:r>
              <a:rPr lang="tr-TR" sz="1400" dirty="0"/>
              <a:t>Bir mineralin kenarının başka bir mineral tarafından çevrilmesiyle oluşabilmektedir. Örneğin piroksenin etrafını amfibolün sarması veya </a:t>
            </a:r>
            <a:r>
              <a:rPr lang="tr-TR" sz="1400" dirty="0" err="1"/>
              <a:t>ortopiroksenin</a:t>
            </a:r>
            <a:r>
              <a:rPr lang="tr-TR" sz="1400" dirty="0"/>
              <a:t> etrafını olivinlerin sarması. Bu tür ilişkiler eriyik ile mineral arasındaki reaksiyon sonucu veya dıştaki mineralin eriyiği tarafından oluşabilmektedir</a:t>
            </a:r>
            <a:r>
              <a:rPr lang="tr-TR" sz="1400" dirty="0" smtClean="0"/>
              <a:t>.</a:t>
            </a:r>
            <a:endParaRPr lang="tr-TR" sz="1400" dirty="0"/>
          </a:p>
        </p:txBody>
      </p:sp>
    </p:spTree>
    <p:extLst>
      <p:ext uri="{BB962C8B-B14F-4D97-AF65-F5344CB8AC3E}">
        <p14:creationId xmlns:p14="http://schemas.microsoft.com/office/powerpoint/2010/main" val="2362378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4503"/>
            <a:ext cx="10515600" cy="6072460"/>
          </a:xfrm>
        </p:spPr>
        <p:txBody>
          <a:bodyPr>
            <a:normAutofit fontScale="85000" lnSpcReduction="20000"/>
          </a:bodyPr>
          <a:lstStyle/>
          <a:p>
            <a:pPr lvl="0"/>
            <a:r>
              <a:rPr lang="tr-TR" b="1" dirty="0" err="1"/>
              <a:t>Zonlu</a:t>
            </a:r>
            <a:r>
              <a:rPr lang="tr-TR" b="1" dirty="0"/>
              <a:t> Doku: </a:t>
            </a:r>
            <a:r>
              <a:rPr lang="tr-TR" dirty="0"/>
              <a:t>Tek bir kristal içindeki bir veya daha fazla </a:t>
            </a:r>
            <a:r>
              <a:rPr lang="tr-TR" dirty="0" err="1"/>
              <a:t>konsantrik</a:t>
            </a:r>
            <a:r>
              <a:rPr lang="tr-TR" dirty="0"/>
              <a:t> bantlar tarafından veya kapanım hatları ile veya kristalin katı çözelti içindeki ani veya dereceli değişimi ile ayrılmasına </a:t>
            </a:r>
            <a:r>
              <a:rPr lang="tr-TR" dirty="0" err="1"/>
              <a:t>zonlanma</a:t>
            </a:r>
            <a:r>
              <a:rPr lang="tr-TR" dirty="0"/>
              <a:t>, bu olay sonucu ortaya çıkan dokuya da </a:t>
            </a:r>
            <a:r>
              <a:rPr lang="tr-TR" dirty="0" err="1"/>
              <a:t>zonlu</a:t>
            </a:r>
            <a:r>
              <a:rPr lang="tr-TR" dirty="0"/>
              <a:t> doku denir.</a:t>
            </a:r>
          </a:p>
          <a:p>
            <a:pPr lvl="0"/>
            <a:r>
              <a:rPr lang="tr-TR" b="1" dirty="0"/>
              <a:t>Elek Dokusu: </a:t>
            </a:r>
            <a:r>
              <a:rPr lang="tr-TR" dirty="0"/>
              <a:t>Olivin ve/veya piroksen minerallerinin </a:t>
            </a:r>
            <a:r>
              <a:rPr lang="tr-TR" dirty="0" err="1"/>
              <a:t>serpantinleşmesiyle</a:t>
            </a:r>
            <a:r>
              <a:rPr lang="tr-TR" dirty="0"/>
              <a:t> elek görüntüsüne benzer şekilde serpantin minerallerinin oluşmasıyla ortaya çıkan doku şeklidir. Tipik olarak </a:t>
            </a:r>
            <a:r>
              <a:rPr lang="tr-TR" dirty="0" err="1"/>
              <a:t>serpantinitlerde</a:t>
            </a:r>
            <a:r>
              <a:rPr lang="tr-TR" dirty="0"/>
              <a:t> gözlenebilmektedir.</a:t>
            </a:r>
          </a:p>
          <a:p>
            <a:pPr lvl="0"/>
            <a:r>
              <a:rPr lang="tr-TR" b="1" dirty="0" err="1"/>
              <a:t>Vesiküler</a:t>
            </a:r>
            <a:r>
              <a:rPr lang="tr-TR" b="1" dirty="0"/>
              <a:t> Doku: </a:t>
            </a:r>
            <a:r>
              <a:rPr lang="tr-TR" dirty="0"/>
              <a:t>Özellikle volkanik kayaların katılaşması sırasında uçucu bileşenlerin ayrılmasıyla, katılaşmakta olan </a:t>
            </a:r>
            <a:r>
              <a:rPr lang="tr-TR" dirty="0" err="1"/>
              <a:t>kayata</a:t>
            </a:r>
            <a:r>
              <a:rPr lang="tr-TR" dirty="0"/>
              <a:t> bıraktıkları düzensiz yapıdaki boşluklu şekillerdir.</a:t>
            </a:r>
          </a:p>
          <a:p>
            <a:pPr lvl="0"/>
            <a:r>
              <a:rPr lang="tr-TR" b="1" dirty="0" err="1"/>
              <a:t>Amigdoloidal</a:t>
            </a:r>
            <a:r>
              <a:rPr lang="tr-TR" b="1" dirty="0"/>
              <a:t> Doku: </a:t>
            </a:r>
            <a:r>
              <a:rPr lang="tr-TR" dirty="0" err="1"/>
              <a:t>Vesiküler</a:t>
            </a:r>
            <a:r>
              <a:rPr lang="tr-TR" dirty="0"/>
              <a:t> dokusu gösteren kayaların boşluklu kısımlarının ikincil mineraller tarafından (kalsit, dolomit, </a:t>
            </a:r>
            <a:r>
              <a:rPr lang="tr-TR" dirty="0" err="1"/>
              <a:t>zeolitler</a:t>
            </a:r>
            <a:r>
              <a:rPr lang="tr-TR" dirty="0"/>
              <a:t>, kuvars, </a:t>
            </a:r>
            <a:r>
              <a:rPr lang="tr-TR" dirty="0" err="1"/>
              <a:t>kalsedon</a:t>
            </a:r>
            <a:r>
              <a:rPr lang="tr-TR" dirty="0"/>
              <a:t>, </a:t>
            </a:r>
            <a:r>
              <a:rPr lang="tr-TR" dirty="0" err="1"/>
              <a:t>analsim</a:t>
            </a:r>
            <a:r>
              <a:rPr lang="tr-TR" dirty="0"/>
              <a:t> ve </a:t>
            </a:r>
            <a:r>
              <a:rPr lang="tr-TR" dirty="0" err="1"/>
              <a:t>klorit</a:t>
            </a:r>
            <a:r>
              <a:rPr lang="tr-TR" dirty="0"/>
              <a:t> gibi) doldurulmasıyla ortaya çıkan dokudur.</a:t>
            </a:r>
          </a:p>
          <a:p>
            <a:pPr lvl="0"/>
            <a:r>
              <a:rPr lang="tr-TR" b="1" dirty="0" err="1"/>
              <a:t>Rapakivi</a:t>
            </a:r>
            <a:r>
              <a:rPr lang="tr-TR" b="1" dirty="0"/>
              <a:t> Dokusu: </a:t>
            </a:r>
            <a:r>
              <a:rPr lang="tr-TR" dirty="0" err="1"/>
              <a:t>Granitik</a:t>
            </a:r>
            <a:r>
              <a:rPr lang="tr-TR" dirty="0"/>
              <a:t> kayaların kristalleşmesi esnasında kristalleşmiş ve kristalleşmekte olan K-</a:t>
            </a:r>
            <a:r>
              <a:rPr lang="tr-TR" dirty="0" err="1"/>
              <a:t>feldispatların</a:t>
            </a:r>
            <a:r>
              <a:rPr lang="tr-TR" dirty="0"/>
              <a:t> </a:t>
            </a:r>
            <a:r>
              <a:rPr lang="tr-TR" dirty="0" err="1"/>
              <a:t>Na’ca</a:t>
            </a:r>
            <a:r>
              <a:rPr lang="tr-TR" dirty="0"/>
              <a:t> zengin </a:t>
            </a:r>
            <a:r>
              <a:rPr lang="tr-TR" dirty="0" err="1"/>
              <a:t>ergiyiklerin</a:t>
            </a:r>
            <a:r>
              <a:rPr lang="tr-TR" dirty="0"/>
              <a:t> etkisi altında kalarak plajiyoklazlar tarafından </a:t>
            </a:r>
            <a:r>
              <a:rPr lang="tr-TR" dirty="0" err="1"/>
              <a:t>çeperlenmesiyle</a:t>
            </a:r>
            <a:r>
              <a:rPr lang="tr-TR" dirty="0"/>
              <a:t> ortaya çıkan doku şeklidir.</a:t>
            </a:r>
          </a:p>
          <a:p>
            <a:pPr lvl="0"/>
            <a:r>
              <a:rPr lang="tr-TR" b="1" dirty="0" err="1"/>
              <a:t>Osellar</a:t>
            </a:r>
            <a:r>
              <a:rPr lang="tr-TR" b="1" dirty="0"/>
              <a:t> Dokusu: </a:t>
            </a:r>
            <a:r>
              <a:rPr lang="tr-TR" dirty="0"/>
              <a:t>Kuvars ve plajiyoklaz gibi </a:t>
            </a:r>
            <a:r>
              <a:rPr lang="tr-TR" dirty="0" err="1"/>
              <a:t>felsik</a:t>
            </a:r>
            <a:r>
              <a:rPr lang="tr-TR" dirty="0"/>
              <a:t> minerallerin etrafını amfibol ve piroksen gibi </a:t>
            </a:r>
            <a:r>
              <a:rPr lang="tr-TR" dirty="0" err="1"/>
              <a:t>mafik</a:t>
            </a:r>
            <a:r>
              <a:rPr lang="tr-TR" dirty="0"/>
              <a:t> minerallerin </a:t>
            </a:r>
            <a:r>
              <a:rPr lang="tr-TR" dirty="0" err="1"/>
              <a:t>çeperlenmesi</a:t>
            </a:r>
            <a:r>
              <a:rPr lang="tr-TR" dirty="0"/>
              <a:t> sonucu oluşan doku şeklidir. Özellikle </a:t>
            </a:r>
            <a:r>
              <a:rPr lang="tr-TR" dirty="0" err="1"/>
              <a:t>felsik</a:t>
            </a:r>
            <a:r>
              <a:rPr lang="tr-TR" dirty="0"/>
              <a:t> ve </a:t>
            </a:r>
            <a:r>
              <a:rPr lang="tr-TR" dirty="0" err="1"/>
              <a:t>mafik</a:t>
            </a:r>
            <a:r>
              <a:rPr lang="tr-TR" dirty="0"/>
              <a:t> magmanın karışımı sonucu oluşabilecek doku şeklidir.</a:t>
            </a:r>
          </a:p>
          <a:p>
            <a:endParaRPr lang="tr-TR" dirty="0"/>
          </a:p>
        </p:txBody>
      </p:sp>
    </p:spTree>
    <p:extLst>
      <p:ext uri="{BB962C8B-B14F-4D97-AF65-F5344CB8AC3E}">
        <p14:creationId xmlns:p14="http://schemas.microsoft.com/office/powerpoint/2010/main" val="2588385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Rectangle 4"/>
          <p:cNvSpPr/>
          <p:nvPr/>
        </p:nvSpPr>
        <p:spPr>
          <a:xfrm>
            <a:off x="0" y="230545"/>
            <a:ext cx="11834948" cy="6627455"/>
          </a:xfrm>
          <a:prstGeom prst="rect">
            <a:avLst/>
          </a:prstGeom>
        </p:spPr>
        <p:txBody>
          <a:bodyPr wrap="square">
            <a:spAutoFit/>
          </a:bodyPr>
          <a:lstStyle/>
          <a:p>
            <a:pPr algn="just">
              <a:lnSpc>
                <a:spcPct val="150000"/>
              </a:lnSpc>
              <a:spcAft>
                <a:spcPts val="1000"/>
              </a:spcAft>
            </a:pPr>
            <a:r>
              <a:rPr lang="tr-TR" b="1" dirty="0">
                <a:latin typeface="Times New Roman" panose="02020603050405020304" pitchFamily="18" charset="0"/>
                <a:ea typeface="Calibri" panose="020F0502020204030204" pitchFamily="34" charset="0"/>
                <a:cs typeface="Times New Roman" panose="02020603050405020304" pitchFamily="18" charset="0"/>
              </a:rPr>
              <a:t>MAGMATİK KAYALARIN DOKU ADLANDIRMALARI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Magmatik </a:t>
            </a:r>
            <a:r>
              <a:rPr lang="tr-TR" dirty="0">
                <a:latin typeface="Times New Roman" panose="02020603050405020304" pitchFamily="18" charset="0"/>
                <a:ea typeface="Calibri" panose="020F0502020204030204" pitchFamily="34" charset="0"/>
                <a:cs typeface="Times New Roman" panose="02020603050405020304" pitchFamily="18" charset="0"/>
              </a:rPr>
              <a:t>kayaların tanımlanmasını ve jeolojik bulunuş şekillerini anlatan en önemli kavramdır. Kayacı oluşturan bileşen ve/veya bileşenlerin boyutları, konumları, duruş şekilleri, yayılım şekilleri, minerallerin boyutları ve birbirleriyle olan göreli ilişkileri doku çeşitlerini ortaya koymaktadır. Doku çeşitleri daha çok mikroskop altında tespit edilmektedir. Ancak dokuyu oluşturan minerallerin boyutları gözle görülebilecek büyüklükte yer aldığı zaman aynı doku çeşidi hem mikroskobik hem de </a:t>
            </a:r>
            <a:r>
              <a:rPr lang="tr-TR" dirty="0" err="1">
                <a:latin typeface="Times New Roman" panose="02020603050405020304" pitchFamily="18" charset="0"/>
                <a:ea typeface="Calibri" panose="020F0502020204030204" pitchFamily="34" charset="0"/>
                <a:cs typeface="Times New Roman" panose="02020603050405020304" pitchFamily="18" charset="0"/>
              </a:rPr>
              <a:t>makroskobik</a:t>
            </a:r>
            <a:r>
              <a:rPr lang="tr-TR" dirty="0">
                <a:latin typeface="Times New Roman" panose="02020603050405020304" pitchFamily="18" charset="0"/>
                <a:ea typeface="Calibri" panose="020F0502020204030204" pitchFamily="34" charset="0"/>
                <a:cs typeface="Times New Roman" panose="02020603050405020304" pitchFamily="18" charset="0"/>
              </a:rPr>
              <a:t> olarak adlandırılabilir. Bu tür dokulara örnek olarak; </a:t>
            </a:r>
            <a:r>
              <a:rPr lang="tr-TR" dirty="0" err="1">
                <a:latin typeface="Times New Roman" panose="02020603050405020304" pitchFamily="18" charset="0"/>
                <a:ea typeface="Calibri" panose="020F0502020204030204" pitchFamily="34" charset="0"/>
                <a:cs typeface="Times New Roman" panose="02020603050405020304" pitchFamily="18" charset="0"/>
              </a:rPr>
              <a:t>bazaltik</a:t>
            </a:r>
            <a:r>
              <a:rPr lang="tr-TR" dirty="0">
                <a:latin typeface="Times New Roman" panose="02020603050405020304" pitchFamily="18" charset="0"/>
                <a:ea typeface="Calibri" panose="020F0502020204030204" pitchFamily="34" charset="0"/>
                <a:cs typeface="Times New Roman" panose="02020603050405020304" pitchFamily="18" charset="0"/>
              </a:rPr>
              <a:t> kayaların oluşumu sırasında uçucu bileşenlerin ayrılması sonucu meydana gelen boşluklardan oluşan </a:t>
            </a:r>
            <a:r>
              <a:rPr lang="tr-TR" b="1" dirty="0" err="1">
                <a:latin typeface="Times New Roman" panose="02020603050405020304" pitchFamily="18" charset="0"/>
                <a:ea typeface="Calibri" panose="020F0502020204030204" pitchFamily="34" charset="0"/>
                <a:cs typeface="Times New Roman" panose="02020603050405020304" pitchFamily="18" charset="0"/>
              </a:rPr>
              <a:t>Vesiküler</a:t>
            </a:r>
            <a:r>
              <a:rPr lang="tr-TR" dirty="0">
                <a:latin typeface="Times New Roman" panose="02020603050405020304" pitchFamily="18" charset="0"/>
                <a:ea typeface="Calibri" panose="020F0502020204030204" pitchFamily="34" charset="0"/>
                <a:cs typeface="Times New Roman" panose="02020603050405020304" pitchFamily="18" charset="0"/>
              </a:rPr>
              <a:t> (boşluklu) doku, boşlukların ikincil karbonat veya silis minerallerin tarafından doldurulması ile oluşan </a:t>
            </a:r>
            <a:r>
              <a:rPr lang="tr-TR" b="1" dirty="0" err="1">
                <a:latin typeface="Times New Roman" panose="02020603050405020304" pitchFamily="18" charset="0"/>
                <a:ea typeface="Calibri" panose="020F0502020204030204" pitchFamily="34" charset="0"/>
                <a:cs typeface="Times New Roman" panose="02020603050405020304" pitchFamily="18" charset="0"/>
              </a:rPr>
              <a:t>Amigdoloidal</a:t>
            </a:r>
            <a:r>
              <a:rPr lang="tr-TR" dirty="0">
                <a:latin typeface="Times New Roman" panose="02020603050405020304" pitchFamily="18" charset="0"/>
                <a:ea typeface="Calibri" panose="020F0502020204030204" pitchFamily="34" charset="0"/>
                <a:cs typeface="Times New Roman" panose="02020603050405020304" pitchFamily="18" charset="0"/>
              </a:rPr>
              <a:t> doku, </a:t>
            </a:r>
            <a:r>
              <a:rPr lang="tr-TR" dirty="0" err="1">
                <a:latin typeface="Times New Roman" panose="02020603050405020304" pitchFamily="18" charset="0"/>
                <a:ea typeface="Calibri" panose="020F0502020204030204" pitchFamily="34" charset="0"/>
                <a:cs typeface="Times New Roman" panose="02020603050405020304" pitchFamily="18" charset="0"/>
              </a:rPr>
              <a:t>granitik</a:t>
            </a:r>
            <a:r>
              <a:rPr lang="tr-TR" dirty="0">
                <a:latin typeface="Times New Roman" panose="02020603050405020304" pitchFamily="18" charset="0"/>
                <a:ea typeface="Calibri" panose="020F0502020204030204" pitchFamily="34" charset="0"/>
                <a:cs typeface="Times New Roman" panose="02020603050405020304" pitchFamily="18" charset="0"/>
              </a:rPr>
              <a:t> kayalardaki </a:t>
            </a:r>
            <a:r>
              <a:rPr lang="tr-TR" dirty="0" err="1">
                <a:latin typeface="Times New Roman" panose="02020603050405020304" pitchFamily="18" charset="0"/>
                <a:ea typeface="Calibri" panose="020F0502020204030204" pitchFamily="34" charset="0"/>
                <a:cs typeface="Times New Roman" panose="02020603050405020304" pitchFamily="18" charset="0"/>
              </a:rPr>
              <a:t>feldispatların</a:t>
            </a:r>
            <a:r>
              <a:rPr lang="tr-TR" dirty="0">
                <a:latin typeface="Times New Roman" panose="02020603050405020304" pitchFamily="18" charset="0"/>
                <a:ea typeface="Calibri" panose="020F0502020204030204" pitchFamily="34" charset="0"/>
                <a:cs typeface="Times New Roman" panose="02020603050405020304" pitchFamily="18" charset="0"/>
              </a:rPr>
              <a:t> içinde kuvarsın çivi yazısı şeklinde gözlenmesiyle oluşan </a:t>
            </a:r>
            <a:r>
              <a:rPr lang="tr-TR" b="1" dirty="0">
                <a:latin typeface="Times New Roman" panose="02020603050405020304" pitchFamily="18" charset="0"/>
                <a:ea typeface="Calibri" panose="020F0502020204030204" pitchFamily="34" charset="0"/>
                <a:cs typeface="Times New Roman" panose="02020603050405020304" pitchFamily="18" charset="0"/>
              </a:rPr>
              <a:t>Grafik</a:t>
            </a:r>
            <a:r>
              <a:rPr lang="tr-TR" dirty="0">
                <a:latin typeface="Times New Roman" panose="02020603050405020304" pitchFamily="18" charset="0"/>
                <a:ea typeface="Calibri" panose="020F0502020204030204" pitchFamily="34" charset="0"/>
                <a:cs typeface="Times New Roman" panose="02020603050405020304" pitchFamily="18" charset="0"/>
              </a:rPr>
              <a:t> doku, farklı bileşimdeki minerallerin veya tek bir mineralin belirli </a:t>
            </a:r>
            <a:r>
              <a:rPr lang="tr-TR" dirty="0" err="1">
                <a:latin typeface="Times New Roman" panose="02020603050405020304" pitchFamily="18" charset="0"/>
                <a:ea typeface="Calibri" panose="020F0502020204030204" pitchFamily="34" charset="0"/>
                <a:cs typeface="Times New Roman" panose="02020603050405020304" pitchFamily="18" charset="0"/>
              </a:rPr>
              <a:t>konsantrik</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zonlar</a:t>
            </a:r>
            <a:r>
              <a:rPr lang="tr-TR" dirty="0">
                <a:latin typeface="Times New Roman" panose="02020603050405020304" pitchFamily="18" charset="0"/>
                <a:ea typeface="Calibri" panose="020F0502020204030204" pitchFamily="34" charset="0"/>
                <a:cs typeface="Times New Roman" panose="02020603050405020304" pitchFamily="18" charset="0"/>
              </a:rPr>
              <a:t> boyunca farklı renklerin tekrarlanasıyla oluşan </a:t>
            </a:r>
            <a:r>
              <a:rPr lang="tr-TR" b="1" dirty="0" err="1">
                <a:latin typeface="Times New Roman" panose="02020603050405020304" pitchFamily="18" charset="0"/>
                <a:ea typeface="Calibri" panose="020F0502020204030204" pitchFamily="34" charset="0"/>
                <a:cs typeface="Times New Roman" panose="02020603050405020304" pitchFamily="18" charset="0"/>
              </a:rPr>
              <a:t>Orbiküler</a:t>
            </a: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doku, potasyum </a:t>
            </a:r>
            <a:r>
              <a:rPr lang="tr-TR" dirty="0" err="1">
                <a:latin typeface="Times New Roman" panose="02020603050405020304" pitchFamily="18" charset="0"/>
                <a:ea typeface="Calibri" panose="020F0502020204030204" pitchFamily="34" charset="0"/>
                <a:cs typeface="Times New Roman" panose="02020603050405020304" pitchFamily="18" charset="0"/>
              </a:rPr>
              <a:t>feldispatların</a:t>
            </a:r>
            <a:r>
              <a:rPr lang="tr-TR" dirty="0">
                <a:latin typeface="Times New Roman" panose="02020603050405020304" pitchFamily="18" charset="0"/>
                <a:ea typeface="Calibri" panose="020F0502020204030204" pitchFamily="34" charset="0"/>
                <a:cs typeface="Times New Roman" panose="02020603050405020304" pitchFamily="18" charset="0"/>
              </a:rPr>
              <a:t> etrafını düzenli bir şekilde plajiyoklazların </a:t>
            </a:r>
            <a:r>
              <a:rPr lang="tr-TR" dirty="0" err="1">
                <a:latin typeface="Times New Roman" panose="02020603050405020304" pitchFamily="18" charset="0"/>
                <a:ea typeface="Calibri" panose="020F0502020204030204" pitchFamily="34" charset="0"/>
                <a:cs typeface="Times New Roman" panose="02020603050405020304" pitchFamily="18" charset="0"/>
              </a:rPr>
              <a:t>çeperlenmesiyle</a:t>
            </a:r>
            <a:r>
              <a:rPr lang="tr-TR" dirty="0">
                <a:latin typeface="Times New Roman" panose="02020603050405020304" pitchFamily="18" charset="0"/>
                <a:ea typeface="Calibri" panose="020F0502020204030204" pitchFamily="34" charset="0"/>
                <a:cs typeface="Times New Roman" panose="02020603050405020304" pitchFamily="18" charset="0"/>
              </a:rPr>
              <a:t> oluşan </a:t>
            </a:r>
            <a:r>
              <a:rPr lang="tr-TR" b="1" dirty="0" err="1">
                <a:latin typeface="Times New Roman" panose="02020603050405020304" pitchFamily="18" charset="0"/>
                <a:ea typeface="Calibri" panose="020F0502020204030204" pitchFamily="34" charset="0"/>
                <a:cs typeface="Times New Roman" panose="02020603050405020304" pitchFamily="18" charset="0"/>
              </a:rPr>
              <a:t>Rapakivi</a:t>
            </a:r>
            <a:r>
              <a:rPr lang="tr-TR" dirty="0">
                <a:latin typeface="Times New Roman" panose="02020603050405020304" pitchFamily="18" charset="0"/>
                <a:ea typeface="Calibri" panose="020F0502020204030204" pitchFamily="34" charset="0"/>
                <a:cs typeface="Times New Roman" panose="02020603050405020304" pitchFamily="18" charset="0"/>
              </a:rPr>
              <a:t> dokusu ve </a:t>
            </a:r>
            <a:r>
              <a:rPr lang="tr-TR" dirty="0" err="1">
                <a:latin typeface="Times New Roman" panose="02020603050405020304" pitchFamily="18" charset="0"/>
                <a:ea typeface="Calibri" panose="020F0502020204030204" pitchFamily="34" charset="0"/>
                <a:cs typeface="Times New Roman" panose="02020603050405020304" pitchFamily="18" charset="0"/>
              </a:rPr>
              <a:t>felsik</a:t>
            </a:r>
            <a:r>
              <a:rPr lang="tr-TR" dirty="0">
                <a:latin typeface="Times New Roman" panose="02020603050405020304" pitchFamily="18" charset="0"/>
                <a:ea typeface="Calibri" panose="020F0502020204030204" pitchFamily="34" charset="0"/>
                <a:cs typeface="Times New Roman" panose="02020603050405020304" pitchFamily="18" charset="0"/>
              </a:rPr>
              <a:t> minerallerin etrafında amfibol veya piroksen minerallerin </a:t>
            </a:r>
            <a:r>
              <a:rPr lang="tr-TR" dirty="0" err="1">
                <a:latin typeface="Times New Roman" panose="02020603050405020304" pitchFamily="18" charset="0"/>
                <a:ea typeface="Calibri" panose="020F0502020204030204" pitchFamily="34" charset="0"/>
                <a:cs typeface="Times New Roman" panose="02020603050405020304" pitchFamily="18" charset="0"/>
              </a:rPr>
              <a:t>çeperlenmesiyle</a:t>
            </a:r>
            <a:r>
              <a:rPr lang="tr-TR" dirty="0">
                <a:latin typeface="Times New Roman" panose="02020603050405020304" pitchFamily="18" charset="0"/>
                <a:ea typeface="Calibri" panose="020F0502020204030204" pitchFamily="34" charset="0"/>
                <a:cs typeface="Times New Roman" panose="02020603050405020304" pitchFamily="18" charset="0"/>
              </a:rPr>
              <a:t> oluşan </a:t>
            </a:r>
            <a:r>
              <a:rPr lang="tr-TR" b="1" dirty="0" err="1">
                <a:latin typeface="Times New Roman" panose="02020603050405020304" pitchFamily="18" charset="0"/>
                <a:ea typeface="Calibri" panose="020F0502020204030204" pitchFamily="34" charset="0"/>
                <a:cs typeface="Times New Roman" panose="02020603050405020304" pitchFamily="18" charset="0"/>
              </a:rPr>
              <a:t>Osellar</a:t>
            </a: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dokusu verilebilir.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  Doku kavramı renk özelliğinden sonra kayalarda ilk dikkati çeken özellik olduğu için </a:t>
            </a:r>
            <a:r>
              <a:rPr lang="tr-TR" dirty="0" err="1">
                <a:latin typeface="Times New Roman" panose="02020603050405020304" pitchFamily="18" charset="0"/>
                <a:ea typeface="Calibri" panose="020F0502020204030204" pitchFamily="34" charset="0"/>
                <a:cs typeface="Times New Roman" panose="02020603050405020304" pitchFamily="18" charset="0"/>
              </a:rPr>
              <a:t>makroskobik</a:t>
            </a:r>
            <a:r>
              <a:rPr lang="tr-TR" dirty="0">
                <a:latin typeface="Times New Roman" panose="02020603050405020304" pitchFamily="18" charset="0"/>
                <a:ea typeface="Calibri" panose="020F0502020204030204" pitchFamily="34" charset="0"/>
                <a:cs typeface="Times New Roman" panose="02020603050405020304" pitchFamily="18" charset="0"/>
              </a:rPr>
              <a:t> olarak el boyutunda ayrıca tanımlanabilmektedir. Buna göre doku adlandırmaları el örnekleri (</a:t>
            </a:r>
            <a:r>
              <a:rPr lang="tr-TR" dirty="0" err="1">
                <a:latin typeface="Times New Roman" panose="02020603050405020304" pitchFamily="18" charset="0"/>
                <a:ea typeface="Calibri" panose="020F0502020204030204" pitchFamily="34" charset="0"/>
                <a:cs typeface="Times New Roman" panose="02020603050405020304" pitchFamily="18" charset="0"/>
              </a:rPr>
              <a:t>makroskobik</a:t>
            </a:r>
            <a:r>
              <a:rPr lang="tr-TR" dirty="0">
                <a:latin typeface="Times New Roman" panose="02020603050405020304" pitchFamily="18" charset="0"/>
                <a:ea typeface="Calibri" panose="020F0502020204030204" pitchFamily="34" charset="0"/>
                <a:cs typeface="Times New Roman" panose="02020603050405020304" pitchFamily="18" charset="0"/>
              </a:rPr>
              <a:t>) ve mikroskop altında (mikroskobik) yapılabilmektedir.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8227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943" y="310334"/>
            <a:ext cx="10515600" cy="4351338"/>
          </a:xfrm>
        </p:spPr>
        <p:txBody>
          <a:bodyPr>
            <a:normAutofit fontScale="55000" lnSpcReduction="20000"/>
          </a:bodyPr>
          <a:lstStyle/>
          <a:p>
            <a:pPr lvl="0"/>
            <a:r>
              <a:rPr lang="tr-TR" b="1" dirty="0"/>
              <a:t>EL ÖRNEKLERİ ÜZERİNDE (MAKROSKOBİK) DOKU ADLANDIRMALARI</a:t>
            </a:r>
            <a:endParaRPr lang="tr-TR" dirty="0"/>
          </a:p>
          <a:p>
            <a:r>
              <a:rPr lang="tr-TR" dirty="0"/>
              <a:t>Kayacı oluşturan bileşenlerin gözle ayırt edilebilme özelliklerine göre doku adlandırmaları 3 şekilde yapılabilmektedir. Bunlar; </a:t>
            </a:r>
          </a:p>
          <a:p>
            <a:pPr lvl="0"/>
            <a:r>
              <a:rPr lang="tr-TR" dirty="0" err="1"/>
              <a:t>Faneritik</a:t>
            </a:r>
            <a:r>
              <a:rPr lang="tr-TR" dirty="0"/>
              <a:t> </a:t>
            </a:r>
          </a:p>
          <a:p>
            <a:pPr lvl="0"/>
            <a:r>
              <a:rPr lang="tr-TR" dirty="0" err="1"/>
              <a:t>Afanitik</a:t>
            </a:r>
            <a:endParaRPr lang="tr-TR" dirty="0"/>
          </a:p>
          <a:p>
            <a:pPr lvl="0"/>
            <a:r>
              <a:rPr lang="tr-TR" dirty="0"/>
              <a:t>Camsı dokulardır. </a:t>
            </a:r>
          </a:p>
          <a:p>
            <a:r>
              <a:rPr lang="tr-TR" dirty="0"/>
              <a:t> </a:t>
            </a:r>
          </a:p>
          <a:p>
            <a:pPr lvl="0"/>
            <a:r>
              <a:rPr lang="tr-TR" b="1" dirty="0"/>
              <a:t>FANERİTİK DOKU: </a:t>
            </a:r>
            <a:r>
              <a:rPr lang="tr-TR" dirty="0"/>
              <a:t>Kaya içerisindeki bütün bileşenler </a:t>
            </a:r>
            <a:r>
              <a:rPr lang="tr-TR" dirty="0" err="1"/>
              <a:t>kristallenmiş</a:t>
            </a:r>
            <a:r>
              <a:rPr lang="tr-TR" dirty="0"/>
              <a:t> olup, kolayca tanımlanabilecek büyüklüktedir. Bu doku şekli derinde kristalleşen magmatik kayaların (</a:t>
            </a:r>
            <a:r>
              <a:rPr lang="tr-TR" dirty="0" err="1"/>
              <a:t>plütonik</a:t>
            </a:r>
            <a:r>
              <a:rPr lang="tr-TR" dirty="0"/>
              <a:t>) dokusunu oluşturmaktadır. </a:t>
            </a:r>
            <a:r>
              <a:rPr lang="tr-TR" dirty="0" err="1"/>
              <a:t>Faneritik</a:t>
            </a:r>
            <a:r>
              <a:rPr lang="tr-TR" dirty="0"/>
              <a:t> dokulu bazı kayalarda içerdikleri minerallerin irili ufaklı boyutlarda olması veya bazı minerallerin diğer minerallere oranla oldukça iri kristaller halinde bulunması durumunda </a:t>
            </a:r>
            <a:r>
              <a:rPr lang="tr-TR" dirty="0" err="1"/>
              <a:t>faneritik</a:t>
            </a:r>
            <a:r>
              <a:rPr lang="tr-TR" dirty="0"/>
              <a:t> doku kavramının önüne </a:t>
            </a:r>
            <a:r>
              <a:rPr lang="tr-TR" u="sng" dirty="0"/>
              <a:t>PORFİRO</a:t>
            </a:r>
            <a:r>
              <a:rPr lang="tr-TR" dirty="0"/>
              <a:t> takısı getirilerek </a:t>
            </a:r>
            <a:r>
              <a:rPr lang="tr-TR" u="sng" dirty="0"/>
              <a:t>PORFİROFANERİTİK </a:t>
            </a:r>
            <a:r>
              <a:rPr lang="tr-TR" dirty="0"/>
              <a:t>doku kavramı tanımlanır. </a:t>
            </a:r>
            <a:r>
              <a:rPr lang="tr-TR" dirty="0" err="1"/>
              <a:t>Porfiro</a:t>
            </a:r>
            <a:r>
              <a:rPr lang="tr-TR" dirty="0"/>
              <a:t> ön takısının getirimine neden olan mineraller el örneklerinde iri kristal veya mega kristal şeklinde tanımlanır.  </a:t>
            </a:r>
            <a:r>
              <a:rPr lang="tr-TR" dirty="0" err="1"/>
              <a:t>Faneritik</a:t>
            </a:r>
            <a:r>
              <a:rPr lang="tr-TR" dirty="0"/>
              <a:t> doku özellikleri homojen kristalleşen magmatik kayaları, </a:t>
            </a:r>
            <a:r>
              <a:rPr lang="tr-TR" dirty="0" err="1"/>
              <a:t>Porfiro</a:t>
            </a:r>
            <a:r>
              <a:rPr lang="tr-TR" dirty="0"/>
              <a:t> doku özelliği ise daha çok heterojen kristalleşen magmatik kayaları ifade etmektedir. </a:t>
            </a:r>
            <a:r>
              <a:rPr lang="tr-TR" dirty="0" err="1"/>
              <a:t>Faneritik</a:t>
            </a:r>
            <a:r>
              <a:rPr lang="tr-TR" dirty="0"/>
              <a:t> doku daha çok granit, gabro ve diyorit gibi derinlik kayalarında gözlenebilmektedir.</a:t>
            </a:r>
          </a:p>
          <a:p>
            <a:pPr lvl="0"/>
            <a:r>
              <a:rPr lang="tr-TR" b="1" dirty="0"/>
              <a:t>AFANİTİK DOKU:</a:t>
            </a:r>
            <a:r>
              <a:rPr lang="tr-TR" dirty="0"/>
              <a:t> Bu doku, </a:t>
            </a:r>
            <a:r>
              <a:rPr lang="tr-TR" dirty="0" err="1"/>
              <a:t>faneritik</a:t>
            </a:r>
            <a:r>
              <a:rPr lang="tr-TR" dirty="0"/>
              <a:t> dokunun tersine kaya içerisindeki bileşenlerin gözle ayırt edilemeyecek kadar küçük olmasıdır. Tipik olarak volkanik kayaların doku şeklidir. </a:t>
            </a:r>
            <a:r>
              <a:rPr lang="tr-TR" dirty="0" err="1"/>
              <a:t>Afanitik</a:t>
            </a:r>
            <a:r>
              <a:rPr lang="tr-TR" dirty="0"/>
              <a:t> doku özelliği gösteren kayalarda bazen tanınabilecek büyüklükte mineraller yer alabilmektedir. Bu durumda </a:t>
            </a:r>
            <a:r>
              <a:rPr lang="tr-TR" dirty="0" err="1"/>
              <a:t>afanitik</a:t>
            </a:r>
            <a:r>
              <a:rPr lang="tr-TR" dirty="0"/>
              <a:t> doku kavramının önüne </a:t>
            </a:r>
            <a:r>
              <a:rPr lang="tr-TR" u="sng" dirty="0"/>
              <a:t>PORFİRO</a:t>
            </a:r>
            <a:r>
              <a:rPr lang="tr-TR" dirty="0"/>
              <a:t> takısı getirilerek </a:t>
            </a:r>
            <a:r>
              <a:rPr lang="tr-TR" u="sng" dirty="0"/>
              <a:t>PORFİROAFANİTİK </a:t>
            </a:r>
            <a:r>
              <a:rPr lang="tr-TR" dirty="0"/>
              <a:t>doku kavramı tanımlanır. </a:t>
            </a:r>
            <a:r>
              <a:rPr lang="tr-TR" dirty="0" err="1"/>
              <a:t>Afanitik</a:t>
            </a:r>
            <a:r>
              <a:rPr lang="tr-TR" dirty="0"/>
              <a:t> doku özelliği daha çok riyolit ve trakitlerde gözlenirken, </a:t>
            </a:r>
            <a:r>
              <a:rPr lang="tr-TR" dirty="0" err="1"/>
              <a:t>porfiroafanitik</a:t>
            </a:r>
            <a:r>
              <a:rPr lang="tr-TR" dirty="0"/>
              <a:t> doku özelliği daha çok dasit ve andezitlerde gözlenebilmektedir.</a:t>
            </a:r>
          </a:p>
          <a:p>
            <a:pPr lvl="0"/>
            <a:r>
              <a:rPr lang="tr-TR" b="1" dirty="0"/>
              <a:t>CAMSI DOKU:</a:t>
            </a:r>
            <a:r>
              <a:rPr lang="tr-TR" dirty="0"/>
              <a:t> Kayacı oluşturan bileşenlerin tamamının amorf, camsı halde gözlenmesiyle oluşan doku şeklidir. Bu doku tipik olarak </a:t>
            </a:r>
            <a:r>
              <a:rPr lang="tr-TR" dirty="0" err="1"/>
              <a:t>obsidiyen</a:t>
            </a:r>
            <a:r>
              <a:rPr lang="tr-TR" dirty="0"/>
              <a:t>, perlit ve </a:t>
            </a:r>
            <a:r>
              <a:rPr lang="tr-TR" dirty="0" err="1"/>
              <a:t>pekştayn</a:t>
            </a:r>
            <a:r>
              <a:rPr lang="tr-TR" dirty="0"/>
              <a:t> gibi volkan camlarının göstermiş oldukları doku şeklidir</a:t>
            </a:r>
            <a:r>
              <a:rPr lang="tr-TR" dirty="0" smtClean="0"/>
              <a:t>.</a:t>
            </a:r>
            <a:endParaRPr lang="en-US" dirty="0" smtClean="0"/>
          </a:p>
          <a:p>
            <a:pPr lvl="0"/>
            <a:endParaRPr lang="en-US" dirty="0"/>
          </a:p>
          <a:p>
            <a:pPr lvl="0"/>
            <a:endParaRPr lang="en-US" dirty="0" smtClean="0"/>
          </a:p>
          <a:p>
            <a:pPr lvl="0"/>
            <a:endParaRPr lang="tr-TR" dirty="0"/>
          </a:p>
          <a:p>
            <a:pPr marL="0" indent="0">
              <a:buNone/>
            </a:pPr>
            <a:endParaRPr lang="tr-TR" dirty="0"/>
          </a:p>
        </p:txBody>
      </p:sp>
    </p:spTree>
    <p:extLst>
      <p:ext uri="{BB962C8B-B14F-4D97-AF65-F5344CB8AC3E}">
        <p14:creationId xmlns:p14="http://schemas.microsoft.com/office/powerpoint/2010/main" val="1169936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lvl="0"/>
            <a:r>
              <a:rPr lang="tr-TR" b="1" dirty="0"/>
              <a:t>MİKROSKOP ALTINDA DOKU ADLANDIRMALARI </a:t>
            </a:r>
            <a:endParaRPr lang="tr-TR" dirty="0"/>
          </a:p>
          <a:p>
            <a:r>
              <a:rPr lang="tr-TR" dirty="0"/>
              <a:t>Yer kabuğunu oluşturan pek çok </a:t>
            </a:r>
            <a:r>
              <a:rPr lang="tr-TR" dirty="0" err="1"/>
              <a:t>kayata</a:t>
            </a:r>
            <a:r>
              <a:rPr lang="tr-TR" dirty="0"/>
              <a:t>, kayaları oluşturan bileşenlerin düzen ilişkileri el örneğinde açıkça izlenemediğinden bu tür özellikler büyütülerek mikroskop altında incelenebilmektedir. Kayacı oluşturan bileşenlerin düzen ilişkileri mikroskop altında daha ayrıntılı incelenebildiği için doku adlandırmaları yapılırken bileşenlerin farklı düzen ilişkileri dikkate alınmaktadır. Buna göre mikroskop altında doku adlandırmaları genel olarak 5 ayrı özelliğe göre adlandırılabilmektedir. </a:t>
            </a:r>
          </a:p>
          <a:p>
            <a:endParaRPr lang="tr-TR" dirty="0"/>
          </a:p>
        </p:txBody>
      </p:sp>
    </p:spTree>
    <p:extLst>
      <p:ext uri="{BB962C8B-B14F-4D97-AF65-F5344CB8AC3E}">
        <p14:creationId xmlns:p14="http://schemas.microsoft.com/office/powerpoint/2010/main" val="3968745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7383"/>
            <a:ext cx="10515600" cy="5889580"/>
          </a:xfrm>
        </p:spPr>
        <p:txBody>
          <a:bodyPr>
            <a:normAutofit fontScale="77500" lnSpcReduction="20000"/>
          </a:bodyPr>
          <a:lstStyle/>
          <a:p>
            <a:pPr lvl="0"/>
            <a:r>
              <a:rPr lang="tr-TR" b="1" dirty="0"/>
              <a:t>Kristallerin Şekillerine Göre</a:t>
            </a:r>
            <a:endParaRPr lang="tr-TR" dirty="0"/>
          </a:p>
          <a:p>
            <a:r>
              <a:rPr lang="tr-TR" dirty="0"/>
              <a:t>     Magmanın katılaşması sırasında kristalleşen mineraller düzenli geometrik ve morfolojik şekillerine göre 3 gruba ayrılmaktadır. </a:t>
            </a:r>
          </a:p>
          <a:p>
            <a:r>
              <a:rPr lang="tr-TR" u="sng" dirty="0"/>
              <a:t> </a:t>
            </a:r>
            <a:r>
              <a:rPr lang="tr-TR" b="1" u="sng" dirty="0" err="1"/>
              <a:t>Özşekilli</a:t>
            </a:r>
            <a:r>
              <a:rPr lang="tr-TR" b="1" u="sng" dirty="0"/>
              <a:t> (</a:t>
            </a:r>
            <a:r>
              <a:rPr lang="tr-TR" b="1" u="sng" dirty="0" err="1"/>
              <a:t>İdiyomorf</a:t>
            </a:r>
            <a:r>
              <a:rPr lang="tr-TR" b="1" u="sng" dirty="0"/>
              <a:t>, </a:t>
            </a:r>
            <a:r>
              <a:rPr lang="tr-TR" b="1" u="sng" dirty="0" err="1"/>
              <a:t>Öhedral</a:t>
            </a:r>
            <a:r>
              <a:rPr lang="tr-TR" b="1" u="sng" dirty="0"/>
              <a:t>) Kristaller: </a:t>
            </a:r>
            <a:r>
              <a:rPr lang="tr-TR" dirty="0"/>
              <a:t>Kristalleşen minerallerin yüzeyleri tamamen düzgün yüzeyler oluşturacak şekilde gelişmiştir.</a:t>
            </a:r>
          </a:p>
          <a:p>
            <a:r>
              <a:rPr lang="tr-TR" b="1" u="sng" dirty="0"/>
              <a:t>Yarı </a:t>
            </a:r>
            <a:r>
              <a:rPr lang="tr-TR" b="1" u="sng" dirty="0" err="1"/>
              <a:t>özşekilli</a:t>
            </a:r>
            <a:r>
              <a:rPr lang="tr-TR" b="1" u="sng" dirty="0"/>
              <a:t> (</a:t>
            </a:r>
            <a:r>
              <a:rPr lang="tr-TR" b="1" u="sng" dirty="0" err="1"/>
              <a:t>Hipidiyomorf</a:t>
            </a:r>
            <a:r>
              <a:rPr lang="tr-TR" b="1" u="sng" dirty="0"/>
              <a:t>, </a:t>
            </a:r>
            <a:r>
              <a:rPr lang="tr-TR" b="1" u="sng" dirty="0" err="1"/>
              <a:t>Subhedral</a:t>
            </a:r>
            <a:r>
              <a:rPr lang="tr-TR" b="1" u="sng" dirty="0"/>
              <a:t>) Kristaller: </a:t>
            </a:r>
            <a:r>
              <a:rPr lang="tr-TR" dirty="0"/>
              <a:t>Kristalleşen mineral yüzeylerinin sadece bir kısmı iyi gelişmiştir.</a:t>
            </a:r>
          </a:p>
          <a:p>
            <a:r>
              <a:rPr lang="tr-TR" b="1" u="sng" dirty="0" err="1"/>
              <a:t>Özşekilsiz</a:t>
            </a:r>
            <a:r>
              <a:rPr lang="tr-TR" b="1" u="sng" dirty="0"/>
              <a:t> (</a:t>
            </a:r>
            <a:r>
              <a:rPr lang="tr-TR" b="1" u="sng" dirty="0" err="1"/>
              <a:t>Ksenomorf</a:t>
            </a:r>
            <a:r>
              <a:rPr lang="tr-TR" b="1" u="sng" dirty="0"/>
              <a:t>, </a:t>
            </a:r>
            <a:r>
              <a:rPr lang="tr-TR" b="1" u="sng" dirty="0" err="1"/>
              <a:t>Anhedral</a:t>
            </a:r>
            <a:r>
              <a:rPr lang="tr-TR" b="1" u="sng" dirty="0"/>
              <a:t>) Kristaller: </a:t>
            </a:r>
            <a:r>
              <a:rPr lang="tr-TR" dirty="0"/>
              <a:t>Kristalleşen minerallerin yüzeyleri tamamen düzensizdir.</a:t>
            </a:r>
          </a:p>
          <a:p>
            <a:pPr lvl="0"/>
            <a:r>
              <a:rPr lang="tr-TR" b="1" dirty="0"/>
              <a:t>Kristallerin Bir Etkileşim Sonucu Kazandıkları Özel Şekillerine Göre</a:t>
            </a:r>
            <a:endParaRPr lang="tr-TR" dirty="0"/>
          </a:p>
          <a:p>
            <a:r>
              <a:rPr lang="tr-TR" b="1" u="sng" dirty="0"/>
              <a:t>Kemirme (Magma Korozyonu) İskelet Dokusu: </a:t>
            </a:r>
            <a:r>
              <a:rPr lang="tr-TR" dirty="0"/>
              <a:t>Kristalleşen mineraller kenar kısımlarının magmadan arta kalan </a:t>
            </a:r>
            <a:r>
              <a:rPr lang="tr-TR" dirty="0" err="1"/>
              <a:t>ergiyiklerin</a:t>
            </a:r>
            <a:r>
              <a:rPr lang="tr-TR" dirty="0"/>
              <a:t> etkisiyle kemirilmesi sonucu ortaya çıkan doku şeklidir.</a:t>
            </a:r>
          </a:p>
          <a:p>
            <a:r>
              <a:rPr lang="tr-TR" b="1" u="sng" dirty="0" err="1"/>
              <a:t>Sieve</a:t>
            </a:r>
            <a:r>
              <a:rPr lang="tr-TR" b="1" u="sng" dirty="0"/>
              <a:t> veya </a:t>
            </a:r>
            <a:r>
              <a:rPr lang="tr-TR" b="1" u="sng" dirty="0" err="1"/>
              <a:t>Dendiritik</a:t>
            </a:r>
            <a:r>
              <a:rPr lang="tr-TR" b="1" u="sng" dirty="0"/>
              <a:t> Doku:</a:t>
            </a:r>
            <a:r>
              <a:rPr lang="tr-TR" dirty="0"/>
              <a:t> Özellikle volkanik ve </a:t>
            </a:r>
            <a:r>
              <a:rPr lang="tr-TR" dirty="0" err="1"/>
              <a:t>subvolkanik</a:t>
            </a:r>
            <a:r>
              <a:rPr lang="tr-TR" dirty="0"/>
              <a:t> kayalarda gelişen bu doku magmanın ani soğuması sonucu minerallerin tamamen kristalleşmeleri ile iç veya kenar kısımlarında kalıntı olarak görülen camsı yapıların gelişmesidir.</a:t>
            </a:r>
          </a:p>
          <a:p>
            <a:r>
              <a:rPr lang="tr-TR" b="1" u="sng" dirty="0"/>
              <a:t>Yalancı Şekiller (</a:t>
            </a:r>
            <a:r>
              <a:rPr lang="tr-TR" b="1" u="sng" dirty="0" err="1"/>
              <a:t>Pseudomorflar</a:t>
            </a:r>
            <a:r>
              <a:rPr lang="tr-TR" b="1" u="sng" dirty="0"/>
              <a:t>):</a:t>
            </a:r>
            <a:r>
              <a:rPr lang="tr-TR" dirty="0"/>
              <a:t> Kristal şekli belli bir minerale benzeyen fakat kristalin içerisinde başka bir mineralin veya minerallerin bulunmasıyla oluşan dokulardır. Örneğin; </a:t>
            </a:r>
            <a:r>
              <a:rPr lang="tr-TR" dirty="0" err="1"/>
              <a:t>lösit</a:t>
            </a:r>
            <a:r>
              <a:rPr lang="tr-TR" dirty="0"/>
              <a:t> kristalinin </a:t>
            </a:r>
            <a:r>
              <a:rPr lang="tr-TR" dirty="0" err="1"/>
              <a:t>nefelin</a:t>
            </a:r>
            <a:r>
              <a:rPr lang="tr-TR" dirty="0"/>
              <a:t> ve ortoklaza dönüşmesi.</a:t>
            </a:r>
          </a:p>
          <a:p>
            <a:endParaRPr lang="tr-TR" dirty="0"/>
          </a:p>
        </p:txBody>
      </p:sp>
    </p:spTree>
    <p:extLst>
      <p:ext uri="{BB962C8B-B14F-4D97-AF65-F5344CB8AC3E}">
        <p14:creationId xmlns:p14="http://schemas.microsoft.com/office/powerpoint/2010/main" val="3358259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29072632"/>
              </p:ext>
            </p:extLst>
          </p:nvPr>
        </p:nvGraphicFramePr>
        <p:xfrm>
          <a:off x="2928620" y="1181744"/>
          <a:ext cx="5849620" cy="283210"/>
        </p:xfrm>
        <a:graphic>
          <a:graphicData uri="http://schemas.openxmlformats.org/drawingml/2006/table">
            <a:tbl>
              <a:tblPr firstRow="1" firstCol="1" bandRow="1">
                <a:tableStyleId>{5C22544A-7EE6-4342-B048-85BDC9FD1C3A}</a:tableStyleId>
              </a:tblPr>
              <a:tblGrid>
                <a:gridCol w="2924810">
                  <a:extLst>
                    <a:ext uri="{9D8B030D-6E8A-4147-A177-3AD203B41FA5}">
                      <a16:colId xmlns:a16="http://schemas.microsoft.com/office/drawing/2014/main" val="2817733405"/>
                    </a:ext>
                  </a:extLst>
                </a:gridCol>
                <a:gridCol w="2924810">
                  <a:extLst>
                    <a:ext uri="{9D8B030D-6E8A-4147-A177-3AD203B41FA5}">
                      <a16:colId xmlns:a16="http://schemas.microsoft.com/office/drawing/2014/main" val="1677301918"/>
                    </a:ext>
                  </a:extLst>
                </a:gridCol>
              </a:tblGrid>
              <a:tr h="283210">
                <a:tc>
                  <a:txBody>
                    <a:bodyPr/>
                    <a:lstStyle/>
                    <a:p>
                      <a:pPr algn="just">
                        <a:lnSpc>
                          <a:spcPct val="150000"/>
                        </a:lnSpc>
                        <a:spcAft>
                          <a:spcPts val="0"/>
                        </a:spcAft>
                      </a:pPr>
                      <a:r>
                        <a:rPr lang="tr-TR" sz="1200">
                          <a:effectLst/>
                        </a:rPr>
                        <a:t>Holohiyalin                        Hipohiyalin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dirty="0" err="1">
                          <a:effectLst/>
                        </a:rPr>
                        <a:t>Hipokristalin</a:t>
                      </a:r>
                      <a:r>
                        <a:rPr lang="tr-TR" sz="1200" dirty="0">
                          <a:effectLst/>
                        </a:rPr>
                        <a:t>                   </a:t>
                      </a:r>
                      <a:r>
                        <a:rPr lang="tr-TR" sz="1200" dirty="0" err="1">
                          <a:effectLst/>
                        </a:rPr>
                        <a:t>Holokristalin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3018843"/>
                  </a:ext>
                </a:extLst>
              </a:tr>
            </a:tbl>
          </a:graphicData>
        </a:graphic>
      </p:graphicFrame>
      <p:sp>
        <p:nvSpPr>
          <p:cNvPr id="4" name="Rectangle 1"/>
          <p:cNvSpPr>
            <a:spLocks noChangeArrowheads="1"/>
          </p:cNvSpPr>
          <p:nvPr/>
        </p:nvSpPr>
        <p:spPr bwMode="auto">
          <a:xfrm>
            <a:off x="912719" y="355406"/>
            <a:ext cx="786552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altLang="tr-TR"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Kristallenme</a:t>
            </a:r>
            <a:r>
              <a:rPr kumimoji="0" lang="tr-TR" altLang="tr-TR"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Derecelerine Göre</a:t>
            </a:r>
            <a:endParaRPr kumimoji="0" lang="tr-TR" altLang="tr-TR" sz="16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Magmatik kayalarda kendisini oluşturan bileşenlerin kristalleşme durumuna g</a:t>
            </a:r>
            <a:r>
              <a:rPr kumimoji="0" lang="tr-TR" altLang="tr-TR" sz="1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tr-TR" altLang="tr-TR"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 3 farklı doku grubu tanımlanır. Buna g</a:t>
            </a:r>
            <a:r>
              <a:rPr kumimoji="0" lang="tr-TR" altLang="tr-TR" sz="1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tr-TR" altLang="tr-TR"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a:t>
            </a:r>
            <a:endParaRPr kumimoji="0" lang="tr-TR" altLang="tr-TR" sz="1600" b="0" i="0" u="none" strike="noStrike" cap="none" normalizeH="0" baseline="0" dirty="0" smtClean="0">
              <a:ln>
                <a:noFill/>
              </a:ln>
              <a:solidFill>
                <a:schemeClr val="tx1"/>
              </a:solidFill>
              <a:effectLst/>
              <a:latin typeface="Arial" panose="020B0604020202020204" pitchFamily="34" charset="0"/>
            </a:endParaRPr>
          </a:p>
        </p:txBody>
      </p:sp>
      <p:sp>
        <p:nvSpPr>
          <p:cNvPr id="8" name="Rectangle 7"/>
          <p:cNvSpPr/>
          <p:nvPr/>
        </p:nvSpPr>
        <p:spPr>
          <a:xfrm>
            <a:off x="912719" y="2026716"/>
            <a:ext cx="6096000" cy="4919295"/>
          </a:xfrm>
          <a:prstGeom prst="rect">
            <a:avLst/>
          </a:prstGeom>
        </p:spPr>
        <p:txBody>
          <a:bodyPr>
            <a:spAutoFit/>
          </a:bodyPr>
          <a:lstStyle/>
          <a:p>
            <a:pPr algn="just">
              <a:lnSpc>
                <a:spcPct val="150000"/>
              </a:lnSpc>
              <a:spcAft>
                <a:spcPts val="1000"/>
              </a:spcAft>
            </a:pPr>
            <a:r>
              <a:rPr lang="tr-TR" b="1" u="sng" dirty="0" err="1">
                <a:latin typeface="Times New Roman" panose="02020603050405020304" pitchFamily="18" charset="0"/>
                <a:ea typeface="Calibri" panose="020F0502020204030204" pitchFamily="34" charset="0"/>
                <a:cs typeface="Times New Roman" panose="02020603050405020304" pitchFamily="18" charset="0"/>
              </a:rPr>
              <a:t>Holokristalin</a:t>
            </a:r>
            <a:r>
              <a:rPr lang="tr-TR" b="1" u="sng" dirty="0">
                <a:latin typeface="Times New Roman" panose="02020603050405020304" pitchFamily="18" charset="0"/>
                <a:ea typeface="Calibri" panose="020F0502020204030204" pitchFamily="34" charset="0"/>
                <a:cs typeface="Times New Roman" panose="02020603050405020304" pitchFamily="18" charset="0"/>
              </a:rPr>
              <a:t> Doku: </a:t>
            </a:r>
            <a:r>
              <a:rPr lang="tr-TR" dirty="0">
                <a:latin typeface="Times New Roman" panose="02020603050405020304" pitchFamily="18" charset="0"/>
                <a:ea typeface="Calibri" panose="020F0502020204030204" pitchFamily="34" charset="0"/>
                <a:cs typeface="Times New Roman" panose="02020603050405020304" pitchFamily="18" charset="0"/>
              </a:rPr>
              <a:t>Kaya içerisinde yer alan minerallerin tamamı kristalleşmiş olup, </a:t>
            </a:r>
            <a:r>
              <a:rPr lang="tr-TR" dirty="0" err="1">
                <a:latin typeface="Times New Roman" panose="02020603050405020304" pitchFamily="18" charset="0"/>
                <a:ea typeface="Calibri" panose="020F0502020204030204" pitchFamily="34" charset="0"/>
                <a:cs typeface="Times New Roman" panose="02020603050405020304" pitchFamily="18" charset="0"/>
              </a:rPr>
              <a:t>plütonik</a:t>
            </a:r>
            <a:r>
              <a:rPr lang="tr-TR" dirty="0">
                <a:latin typeface="Times New Roman" panose="02020603050405020304" pitchFamily="18" charset="0"/>
                <a:ea typeface="Calibri" panose="020F0502020204030204" pitchFamily="34" charset="0"/>
                <a:cs typeface="Times New Roman" panose="02020603050405020304" pitchFamily="18" charset="0"/>
              </a:rPr>
              <a:t> kayaların oluşturmuş olduğu doku şeklidir.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tr-TR" b="1" u="sng" dirty="0" err="1">
                <a:latin typeface="Times New Roman" panose="02020603050405020304" pitchFamily="18" charset="0"/>
                <a:ea typeface="Calibri" panose="020F0502020204030204" pitchFamily="34" charset="0"/>
                <a:cs typeface="Times New Roman" panose="02020603050405020304" pitchFamily="18" charset="0"/>
              </a:rPr>
              <a:t>Hipokristalin</a:t>
            </a:r>
            <a:r>
              <a:rPr lang="tr-TR" b="1" u="sng" dirty="0">
                <a:latin typeface="Times New Roman" panose="02020603050405020304" pitchFamily="18" charset="0"/>
                <a:ea typeface="Calibri" panose="020F0502020204030204" pitchFamily="34" charset="0"/>
                <a:cs typeface="Times New Roman" panose="02020603050405020304" pitchFamily="18" charset="0"/>
              </a:rPr>
              <a:t> veya </a:t>
            </a:r>
            <a:r>
              <a:rPr lang="tr-TR" b="1" u="sng" dirty="0" err="1">
                <a:latin typeface="Times New Roman" panose="02020603050405020304" pitchFamily="18" charset="0"/>
                <a:ea typeface="Calibri" panose="020F0502020204030204" pitchFamily="34" charset="0"/>
                <a:cs typeface="Times New Roman" panose="02020603050405020304" pitchFamily="18" charset="0"/>
              </a:rPr>
              <a:t>Hipohiyalin</a:t>
            </a:r>
            <a:r>
              <a:rPr lang="tr-TR" b="1" u="sng" dirty="0">
                <a:latin typeface="Times New Roman" panose="02020603050405020304" pitchFamily="18" charset="0"/>
                <a:ea typeface="Calibri" panose="020F0502020204030204" pitchFamily="34" charset="0"/>
                <a:cs typeface="Times New Roman" panose="02020603050405020304" pitchFamily="18" charset="0"/>
              </a:rPr>
              <a:t> Doku: </a:t>
            </a:r>
            <a:r>
              <a:rPr lang="tr-TR" dirty="0">
                <a:latin typeface="Times New Roman" panose="02020603050405020304" pitchFamily="18" charset="0"/>
                <a:ea typeface="Calibri" panose="020F0502020204030204" pitchFamily="34" charset="0"/>
                <a:cs typeface="Times New Roman" panose="02020603050405020304" pitchFamily="18" charset="0"/>
              </a:rPr>
              <a:t>İnce kesitte kayacın hem kristallerden hem de volkan camından oluşması durumunda ortaya çıkan dokudur. Volkanik kayaların oluşturmuş olduğu doku şeklidir.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tr-TR" b="1" u="sng" dirty="0" err="1">
                <a:latin typeface="Times New Roman" panose="02020603050405020304" pitchFamily="18" charset="0"/>
                <a:ea typeface="Calibri" panose="020F0502020204030204" pitchFamily="34" charset="0"/>
                <a:cs typeface="Times New Roman" panose="02020603050405020304" pitchFamily="18" charset="0"/>
              </a:rPr>
              <a:t>Holohiyalin</a:t>
            </a:r>
            <a:r>
              <a:rPr lang="tr-TR" b="1" u="sng" dirty="0">
                <a:latin typeface="Times New Roman" panose="02020603050405020304" pitchFamily="18" charset="0"/>
                <a:ea typeface="Calibri" panose="020F0502020204030204" pitchFamily="34" charset="0"/>
                <a:cs typeface="Times New Roman" panose="02020603050405020304" pitchFamily="18" charset="0"/>
              </a:rPr>
              <a:t> Doku: </a:t>
            </a:r>
            <a:r>
              <a:rPr lang="tr-TR" dirty="0">
                <a:latin typeface="Times New Roman" panose="02020603050405020304" pitchFamily="18" charset="0"/>
                <a:ea typeface="Calibri" panose="020F0502020204030204" pitchFamily="34" charset="0"/>
                <a:cs typeface="Times New Roman" panose="02020603050405020304" pitchFamily="18" charset="0"/>
              </a:rPr>
              <a:t>İnce kesitte kayacın tamamen volkan camından oluşmuş olarak gözlenmesiyle ortaya çıkan dokudur. </a:t>
            </a:r>
            <a:r>
              <a:rPr lang="tr-TR" dirty="0" err="1">
                <a:latin typeface="Times New Roman" panose="02020603050405020304" pitchFamily="18" charset="0"/>
                <a:ea typeface="Calibri" panose="020F0502020204030204" pitchFamily="34" charset="0"/>
                <a:cs typeface="Times New Roman" panose="02020603050405020304" pitchFamily="18" charset="0"/>
              </a:rPr>
              <a:t>Obsidiyen</a:t>
            </a:r>
            <a:r>
              <a:rPr lang="tr-TR" dirty="0">
                <a:latin typeface="Times New Roman" panose="02020603050405020304" pitchFamily="18" charset="0"/>
                <a:ea typeface="Calibri" panose="020F0502020204030204" pitchFamily="34" charset="0"/>
                <a:cs typeface="Times New Roman" panose="02020603050405020304" pitchFamily="18" charset="0"/>
              </a:rPr>
              <a:t>, perlit ve </a:t>
            </a:r>
            <a:r>
              <a:rPr lang="tr-TR" dirty="0" err="1">
                <a:latin typeface="Times New Roman" panose="02020603050405020304" pitchFamily="18" charset="0"/>
                <a:ea typeface="Calibri" panose="020F0502020204030204" pitchFamily="34" charset="0"/>
                <a:cs typeface="Times New Roman" panose="02020603050405020304" pitchFamily="18" charset="0"/>
              </a:rPr>
              <a:t>pekştayn</a:t>
            </a:r>
            <a:r>
              <a:rPr lang="tr-TR" dirty="0">
                <a:latin typeface="Times New Roman" panose="02020603050405020304" pitchFamily="18" charset="0"/>
                <a:ea typeface="Calibri" panose="020F0502020204030204" pitchFamily="34" charset="0"/>
                <a:cs typeface="Times New Roman" panose="02020603050405020304" pitchFamily="18" charset="0"/>
              </a:rPr>
              <a:t> gibi volkan camlarının oluşturmuş olduğu doku şeklidir.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3644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7383"/>
            <a:ext cx="10515600" cy="5889580"/>
          </a:xfrm>
        </p:spPr>
        <p:txBody>
          <a:bodyPr>
            <a:normAutofit fontScale="92500" lnSpcReduction="10000"/>
          </a:bodyPr>
          <a:lstStyle/>
          <a:p>
            <a:r>
              <a:rPr lang="tr-TR" b="1" dirty="0"/>
              <a:t>Kristallerin Bağıl Büyüklüklerine ve Birbirleri ile Olan Ortak İlişkilerine Göre</a:t>
            </a:r>
            <a:endParaRPr lang="tr-TR" dirty="0"/>
          </a:p>
          <a:p>
            <a:pPr lvl="0"/>
            <a:r>
              <a:rPr lang="tr-TR" b="1" dirty="0" err="1"/>
              <a:t>Tanesel</a:t>
            </a:r>
            <a:r>
              <a:rPr lang="tr-TR" b="1" dirty="0"/>
              <a:t> Doku (</a:t>
            </a:r>
            <a:r>
              <a:rPr lang="tr-TR" b="1" dirty="0" err="1"/>
              <a:t>equigranular</a:t>
            </a:r>
            <a:r>
              <a:rPr lang="tr-TR" b="1" dirty="0"/>
              <a:t>): </a:t>
            </a:r>
            <a:r>
              <a:rPr lang="tr-TR" dirty="0"/>
              <a:t>İnce kesitte kayacı oluşturan bileşenlerin yaklaşık eşit boyutta bulunmasıyla oluşan dokudur. Tipik olarak </a:t>
            </a:r>
            <a:r>
              <a:rPr lang="tr-TR" dirty="0" err="1"/>
              <a:t>plütonik</a:t>
            </a:r>
            <a:r>
              <a:rPr lang="tr-TR" dirty="0"/>
              <a:t> kayaların oluşturmuş olduğu dokudur. </a:t>
            </a:r>
            <a:r>
              <a:rPr lang="tr-TR" dirty="0" err="1"/>
              <a:t>Tanesel</a:t>
            </a:r>
            <a:r>
              <a:rPr lang="tr-TR" dirty="0"/>
              <a:t> dokuya sahip kayalar ayrıca 3 alt gruba ayrılabilmektedir. Buna göre;</a:t>
            </a:r>
          </a:p>
          <a:p>
            <a:pPr lvl="0"/>
            <a:r>
              <a:rPr lang="tr-TR" b="1" dirty="0" err="1"/>
              <a:t>Özşekilli</a:t>
            </a:r>
            <a:r>
              <a:rPr lang="tr-TR" b="1" dirty="0"/>
              <a:t> </a:t>
            </a:r>
            <a:r>
              <a:rPr lang="tr-TR" b="1" dirty="0" err="1"/>
              <a:t>Tanesel</a:t>
            </a:r>
            <a:r>
              <a:rPr lang="tr-TR" b="1" dirty="0"/>
              <a:t> (</a:t>
            </a:r>
            <a:r>
              <a:rPr lang="tr-TR" b="1" dirty="0" err="1"/>
              <a:t>öhedral</a:t>
            </a:r>
            <a:r>
              <a:rPr lang="tr-TR" b="1" dirty="0"/>
              <a:t> </a:t>
            </a:r>
            <a:r>
              <a:rPr lang="tr-TR" b="1" dirty="0" err="1"/>
              <a:t>granular</a:t>
            </a:r>
            <a:r>
              <a:rPr lang="tr-TR" b="1" dirty="0"/>
              <a:t> = </a:t>
            </a:r>
            <a:r>
              <a:rPr lang="tr-TR" b="1" dirty="0" err="1"/>
              <a:t>idiyomorf</a:t>
            </a:r>
            <a:r>
              <a:rPr lang="tr-TR" b="1" dirty="0"/>
              <a:t> </a:t>
            </a:r>
            <a:r>
              <a:rPr lang="tr-TR" b="1" dirty="0" err="1"/>
              <a:t>tanesel</a:t>
            </a:r>
            <a:r>
              <a:rPr lang="tr-TR" b="1" dirty="0"/>
              <a:t>): </a:t>
            </a:r>
            <a:r>
              <a:rPr lang="tr-TR" dirty="0"/>
              <a:t>Kayacı oluşturan minerallerin hemen hemen tamamının </a:t>
            </a:r>
            <a:r>
              <a:rPr lang="tr-TR" dirty="0" err="1"/>
              <a:t>özşekilli</a:t>
            </a:r>
            <a:r>
              <a:rPr lang="tr-TR" dirty="0"/>
              <a:t> kristallerden oluşmasıyla ortaya çıkan dokudur.</a:t>
            </a:r>
          </a:p>
          <a:p>
            <a:pPr lvl="0"/>
            <a:r>
              <a:rPr lang="tr-TR" b="1" dirty="0"/>
              <a:t>Yarı </a:t>
            </a:r>
            <a:r>
              <a:rPr lang="tr-TR" b="1" dirty="0" err="1"/>
              <a:t>özşekilli</a:t>
            </a:r>
            <a:r>
              <a:rPr lang="tr-TR" b="1" dirty="0"/>
              <a:t> </a:t>
            </a:r>
            <a:r>
              <a:rPr lang="tr-TR" b="1" dirty="0" err="1"/>
              <a:t>Tanesel</a:t>
            </a:r>
            <a:r>
              <a:rPr lang="tr-TR" b="1" dirty="0"/>
              <a:t> (</a:t>
            </a:r>
            <a:r>
              <a:rPr lang="tr-TR" b="1" dirty="0" err="1"/>
              <a:t>subhedral</a:t>
            </a:r>
            <a:r>
              <a:rPr lang="tr-TR" b="1" dirty="0"/>
              <a:t> </a:t>
            </a:r>
            <a:r>
              <a:rPr lang="tr-TR" b="1" dirty="0" err="1"/>
              <a:t>granular</a:t>
            </a:r>
            <a:r>
              <a:rPr lang="tr-TR" b="1" dirty="0"/>
              <a:t> = </a:t>
            </a:r>
            <a:r>
              <a:rPr lang="tr-TR" b="1" dirty="0" err="1"/>
              <a:t>hipidiyomorf</a:t>
            </a:r>
            <a:r>
              <a:rPr lang="tr-TR" b="1" dirty="0"/>
              <a:t> </a:t>
            </a:r>
            <a:r>
              <a:rPr lang="tr-TR" b="1" dirty="0" err="1"/>
              <a:t>tanesel</a:t>
            </a:r>
            <a:r>
              <a:rPr lang="tr-TR" b="1" dirty="0"/>
              <a:t>): </a:t>
            </a:r>
            <a:r>
              <a:rPr lang="tr-TR" dirty="0"/>
              <a:t>Kayacı oluşturan mineraller çoğunlukla yarı </a:t>
            </a:r>
            <a:r>
              <a:rPr lang="tr-TR" dirty="0" err="1"/>
              <a:t>özşekilli</a:t>
            </a:r>
            <a:r>
              <a:rPr lang="tr-TR" dirty="0"/>
              <a:t> minerallerden oluşmuşsa kayacın dokusuna yarı </a:t>
            </a:r>
            <a:r>
              <a:rPr lang="tr-TR" dirty="0" err="1"/>
              <a:t>özşekilli</a:t>
            </a:r>
            <a:r>
              <a:rPr lang="tr-TR" dirty="0"/>
              <a:t> </a:t>
            </a:r>
            <a:r>
              <a:rPr lang="tr-TR" dirty="0" err="1"/>
              <a:t>tanesel</a:t>
            </a:r>
            <a:r>
              <a:rPr lang="tr-TR" dirty="0"/>
              <a:t> denir.</a:t>
            </a:r>
          </a:p>
          <a:p>
            <a:r>
              <a:rPr lang="tr-TR" b="1" dirty="0" err="1"/>
              <a:t>Özşekilsiz</a:t>
            </a:r>
            <a:r>
              <a:rPr lang="tr-TR" b="1" dirty="0"/>
              <a:t> </a:t>
            </a:r>
            <a:r>
              <a:rPr lang="tr-TR" b="1" dirty="0" err="1"/>
              <a:t>Tanesel</a:t>
            </a:r>
            <a:r>
              <a:rPr lang="tr-TR" b="1" dirty="0"/>
              <a:t> (</a:t>
            </a:r>
            <a:r>
              <a:rPr lang="tr-TR" b="1" dirty="0" err="1"/>
              <a:t>anhedral</a:t>
            </a:r>
            <a:r>
              <a:rPr lang="tr-TR" b="1" dirty="0"/>
              <a:t> </a:t>
            </a:r>
            <a:r>
              <a:rPr lang="tr-TR" b="1" dirty="0" err="1"/>
              <a:t>granular</a:t>
            </a:r>
            <a:r>
              <a:rPr lang="tr-TR" b="1" dirty="0"/>
              <a:t> = </a:t>
            </a:r>
            <a:r>
              <a:rPr lang="tr-TR" b="1" dirty="0" err="1"/>
              <a:t>ksenomorf</a:t>
            </a:r>
            <a:r>
              <a:rPr lang="tr-TR" b="1" dirty="0"/>
              <a:t> </a:t>
            </a:r>
            <a:r>
              <a:rPr lang="tr-TR" b="1" dirty="0" err="1"/>
              <a:t>tanesel</a:t>
            </a:r>
            <a:r>
              <a:rPr lang="tr-TR" b="1" dirty="0"/>
              <a:t>): </a:t>
            </a:r>
            <a:r>
              <a:rPr lang="tr-TR" dirty="0"/>
              <a:t>Kayacı oluşturan minerallerin büyük çoğunluğu </a:t>
            </a:r>
            <a:r>
              <a:rPr lang="tr-TR" dirty="0" err="1"/>
              <a:t>özşekilsiz</a:t>
            </a:r>
            <a:r>
              <a:rPr lang="tr-TR" dirty="0"/>
              <a:t> minerallerden oluşmuşsa kayacın dokusuna </a:t>
            </a:r>
            <a:r>
              <a:rPr lang="tr-TR" dirty="0" err="1"/>
              <a:t>özşekilsiz</a:t>
            </a:r>
            <a:r>
              <a:rPr lang="tr-TR" dirty="0"/>
              <a:t> </a:t>
            </a:r>
            <a:r>
              <a:rPr lang="tr-TR" dirty="0" err="1"/>
              <a:t>tanesel</a:t>
            </a:r>
            <a:r>
              <a:rPr lang="tr-TR" dirty="0"/>
              <a:t> denir. Tipik olarak </a:t>
            </a:r>
            <a:r>
              <a:rPr lang="tr-TR" dirty="0" err="1"/>
              <a:t>aplitik</a:t>
            </a:r>
            <a:r>
              <a:rPr lang="tr-TR" dirty="0"/>
              <a:t> </a:t>
            </a:r>
            <a:r>
              <a:rPr lang="tr-TR" dirty="0" err="1"/>
              <a:t>daykların</a:t>
            </a:r>
            <a:r>
              <a:rPr lang="tr-TR" dirty="0"/>
              <a:t> gösterebilecekleri doku </a:t>
            </a:r>
            <a:r>
              <a:rPr lang="tr-TR" dirty="0" smtClean="0"/>
              <a:t>şeklidir</a:t>
            </a:r>
            <a:r>
              <a:rPr lang="en-US" dirty="0" smtClean="0"/>
              <a:t>.</a:t>
            </a:r>
            <a:endParaRPr lang="tr-TR" dirty="0"/>
          </a:p>
        </p:txBody>
      </p:sp>
    </p:spTree>
    <p:extLst>
      <p:ext uri="{BB962C8B-B14F-4D97-AF65-F5344CB8AC3E}">
        <p14:creationId xmlns:p14="http://schemas.microsoft.com/office/powerpoint/2010/main" val="871554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7383"/>
            <a:ext cx="10515600" cy="5889580"/>
          </a:xfrm>
        </p:spPr>
        <p:txBody>
          <a:bodyPr>
            <a:normAutofit fontScale="92500" lnSpcReduction="20000"/>
          </a:bodyPr>
          <a:lstStyle/>
          <a:p>
            <a:pPr lvl="0"/>
            <a:r>
              <a:rPr lang="tr-TR" b="1" dirty="0"/>
              <a:t>İrili-ufaklı Doku (</a:t>
            </a:r>
            <a:r>
              <a:rPr lang="tr-TR" b="1" dirty="0" err="1"/>
              <a:t>porfirik</a:t>
            </a:r>
            <a:r>
              <a:rPr lang="tr-TR" b="1" dirty="0"/>
              <a:t>): </a:t>
            </a:r>
            <a:r>
              <a:rPr lang="tr-TR" dirty="0"/>
              <a:t>İnce kesitte minerallerin farklı boyutlarda irili ufaklı bulunmasıyla oluşan dokudur. İrili ufaklı bu </a:t>
            </a:r>
            <a:r>
              <a:rPr lang="tr-TR" dirty="0" err="1"/>
              <a:t>porfirik</a:t>
            </a:r>
            <a:r>
              <a:rPr lang="tr-TR" dirty="0"/>
              <a:t> doku tipik olarak </a:t>
            </a:r>
            <a:r>
              <a:rPr lang="tr-TR" dirty="0" err="1"/>
              <a:t>subvolkanik</a:t>
            </a:r>
            <a:r>
              <a:rPr lang="tr-TR" dirty="0"/>
              <a:t> kayaların göstermiş olduğu doku şeklidir.</a:t>
            </a:r>
          </a:p>
          <a:p>
            <a:pPr lvl="0"/>
            <a:r>
              <a:rPr lang="tr-TR" b="1" dirty="0" err="1"/>
              <a:t>Seriate</a:t>
            </a:r>
            <a:r>
              <a:rPr lang="tr-TR" b="1" dirty="0"/>
              <a:t> Doku: </a:t>
            </a:r>
            <a:r>
              <a:rPr lang="tr-TR" dirty="0"/>
              <a:t>Aynı tür minerallerin bir </a:t>
            </a:r>
            <a:r>
              <a:rPr lang="tr-TR" dirty="0" err="1"/>
              <a:t>matriks</a:t>
            </a:r>
            <a:r>
              <a:rPr lang="tr-TR" dirty="0"/>
              <a:t> içerisinde farklı büyüklüklerde görülmesiyle</a:t>
            </a:r>
            <a:r>
              <a:rPr lang="tr-TR" b="1" dirty="0"/>
              <a:t> </a:t>
            </a:r>
            <a:r>
              <a:rPr lang="tr-TR" dirty="0"/>
              <a:t>oluşan doku</a:t>
            </a:r>
            <a:r>
              <a:rPr lang="tr-TR" b="1" dirty="0"/>
              <a:t> </a:t>
            </a:r>
            <a:r>
              <a:rPr lang="tr-TR" dirty="0"/>
              <a:t>şeklidir. Tipik olarak andezit kayalarında gözlenebilmektedir.</a:t>
            </a:r>
          </a:p>
          <a:p>
            <a:pPr lvl="0"/>
            <a:r>
              <a:rPr lang="tr-TR" b="1" dirty="0" err="1"/>
              <a:t>Glomeroporfirik</a:t>
            </a:r>
            <a:r>
              <a:rPr lang="tr-TR" b="1" dirty="0"/>
              <a:t> Doku:</a:t>
            </a:r>
            <a:r>
              <a:rPr lang="tr-TR" dirty="0"/>
              <a:t> </a:t>
            </a:r>
            <a:r>
              <a:rPr lang="tr-TR" dirty="0" err="1"/>
              <a:t>Porfirik</a:t>
            </a:r>
            <a:r>
              <a:rPr lang="tr-TR" dirty="0"/>
              <a:t> dokunun bir türü olup iri kristallerin (</a:t>
            </a:r>
            <a:r>
              <a:rPr lang="tr-TR" dirty="0" err="1"/>
              <a:t>fenokristaller</a:t>
            </a:r>
            <a:r>
              <a:rPr lang="tr-TR" dirty="0"/>
              <a:t>) bir araya toplanarak kümelenmesiyle ortaya çıkan doku şeklidir. Bu doku hem </a:t>
            </a:r>
            <a:r>
              <a:rPr lang="tr-TR" dirty="0" err="1"/>
              <a:t>plütonik</a:t>
            </a:r>
            <a:r>
              <a:rPr lang="tr-TR" dirty="0"/>
              <a:t> hem de volkanik kayalarda gözlenebilmektedir. Ancak daha çok volkanik kayalarda gözlenmektedir.</a:t>
            </a:r>
          </a:p>
          <a:p>
            <a:pPr lvl="0"/>
            <a:r>
              <a:rPr lang="tr-TR" b="1" dirty="0" err="1"/>
              <a:t>Poikilitik</a:t>
            </a:r>
            <a:r>
              <a:rPr lang="tr-TR" b="1" dirty="0"/>
              <a:t> Doku: </a:t>
            </a:r>
            <a:r>
              <a:rPr lang="tr-TR" dirty="0"/>
              <a:t>İri taneli minerallerin içinde bir veya birkaç türden küçük minerallerin kapanım şeklinde bulunmasıyla oluşan doku şeklidir.</a:t>
            </a:r>
            <a:r>
              <a:rPr lang="tr-TR" b="1" dirty="0"/>
              <a:t> </a:t>
            </a:r>
            <a:r>
              <a:rPr lang="tr-TR" dirty="0"/>
              <a:t> </a:t>
            </a:r>
          </a:p>
          <a:p>
            <a:pPr lvl="0"/>
            <a:r>
              <a:rPr lang="tr-TR" b="1" dirty="0" err="1"/>
              <a:t>Monzonitik</a:t>
            </a:r>
            <a:r>
              <a:rPr lang="tr-TR" b="1" dirty="0"/>
              <a:t> Doku:</a:t>
            </a:r>
            <a:r>
              <a:rPr lang="tr-TR" dirty="0"/>
              <a:t> </a:t>
            </a:r>
            <a:r>
              <a:rPr lang="tr-TR" dirty="0" err="1"/>
              <a:t>Poikilitik</a:t>
            </a:r>
            <a:r>
              <a:rPr lang="tr-TR" dirty="0"/>
              <a:t> dokunun bir çeşidi olarak ortaya çıkan bu doku iri K-</a:t>
            </a:r>
            <a:r>
              <a:rPr lang="tr-TR" dirty="0" err="1"/>
              <a:t>feldispatların</a:t>
            </a:r>
            <a:r>
              <a:rPr lang="tr-TR" dirty="0"/>
              <a:t> içerisinde diğer minerallerin yer almasıyla oluşabilmekte ve tipik olarak </a:t>
            </a:r>
            <a:r>
              <a:rPr lang="tr-TR" dirty="0" err="1"/>
              <a:t>monzonitlerde</a:t>
            </a:r>
            <a:r>
              <a:rPr lang="tr-TR" dirty="0"/>
              <a:t> gözlenmektedir.</a:t>
            </a:r>
          </a:p>
          <a:p>
            <a:pPr lvl="0"/>
            <a:r>
              <a:rPr lang="tr-TR" b="1" dirty="0" err="1"/>
              <a:t>Ofitik</a:t>
            </a:r>
            <a:r>
              <a:rPr lang="tr-TR" b="1" dirty="0"/>
              <a:t> Doku:</a:t>
            </a:r>
            <a:r>
              <a:rPr lang="tr-TR" dirty="0"/>
              <a:t> Plajiyoklaz minerallerinin birbirlerini engellemeli şekilde keserek aralarına piroksen ve olivin gibi mineralleri almasıyla oluşan doku şeklidir. Tipik olarak diyabaz (</a:t>
            </a:r>
            <a:r>
              <a:rPr lang="tr-TR" dirty="0" err="1"/>
              <a:t>dolerit</a:t>
            </a:r>
            <a:r>
              <a:rPr lang="tr-TR" dirty="0"/>
              <a:t>) </a:t>
            </a:r>
            <a:r>
              <a:rPr lang="tr-TR" dirty="0" err="1"/>
              <a:t>larda</a:t>
            </a:r>
            <a:r>
              <a:rPr lang="tr-TR" dirty="0"/>
              <a:t> gözlenebilmektedir.</a:t>
            </a:r>
          </a:p>
          <a:p>
            <a:pPr marL="0" indent="0">
              <a:buNone/>
            </a:pPr>
            <a:endParaRPr lang="tr-TR" dirty="0"/>
          </a:p>
        </p:txBody>
      </p:sp>
    </p:spTree>
    <p:extLst>
      <p:ext uri="{BB962C8B-B14F-4D97-AF65-F5344CB8AC3E}">
        <p14:creationId xmlns:p14="http://schemas.microsoft.com/office/powerpoint/2010/main" val="3843654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7383"/>
            <a:ext cx="10515600" cy="5889580"/>
          </a:xfrm>
        </p:spPr>
        <p:txBody>
          <a:bodyPr>
            <a:normAutofit fontScale="85000" lnSpcReduction="20000"/>
          </a:bodyPr>
          <a:lstStyle/>
          <a:p>
            <a:pPr lvl="0"/>
            <a:r>
              <a:rPr lang="tr-TR" b="1" dirty="0"/>
              <a:t>Kristallerin Tane Boyutuna Göre</a:t>
            </a:r>
            <a:endParaRPr lang="tr-TR" dirty="0"/>
          </a:p>
          <a:p>
            <a:r>
              <a:rPr lang="tr-TR" dirty="0"/>
              <a:t>Magmatik kayalarda yer alan bileşenlerin tane boyutu doku adlandırmalarında kullanılabilmektedir. Buna göre mikroskop altında minerallerin boyutlarına göre kaba, orta ve ince taneli olmak üzere 3 ayrılabilmektedir.</a:t>
            </a:r>
          </a:p>
          <a:p>
            <a:r>
              <a:rPr lang="tr-TR" b="1" u="sng" dirty="0"/>
              <a:t>Kaba Taneli:</a:t>
            </a:r>
            <a:r>
              <a:rPr lang="tr-TR" dirty="0"/>
              <a:t> Tane boyu 5 mm ve daha büyük olan minerallerin oluşturduğu dokudur.</a:t>
            </a:r>
          </a:p>
          <a:p>
            <a:r>
              <a:rPr lang="tr-TR" b="1" u="sng" dirty="0"/>
              <a:t>Orta Taneli: </a:t>
            </a:r>
            <a:r>
              <a:rPr lang="tr-TR" dirty="0"/>
              <a:t>Tane boyu 1-4 mm arasında olan ve orta boyutlu minerallerden oluşan kayaların dokusudur.</a:t>
            </a:r>
          </a:p>
          <a:p>
            <a:r>
              <a:rPr lang="tr-TR" b="1" u="sng" dirty="0"/>
              <a:t>İnce Taneli: </a:t>
            </a:r>
            <a:r>
              <a:rPr lang="tr-TR" dirty="0"/>
              <a:t>Tane boyu 1 mm’den küçük olan minerallerin oluşturduğu dokudur. İnce taneli mineraller </a:t>
            </a:r>
            <a:r>
              <a:rPr lang="tr-TR" dirty="0" err="1"/>
              <a:t>polarizan</a:t>
            </a:r>
            <a:r>
              <a:rPr lang="tr-TR" dirty="0"/>
              <a:t> mikroskop altında optik özellikleri incelenemeyecek küçüklükte bulundukları zaman mikrolit ve </a:t>
            </a:r>
            <a:r>
              <a:rPr lang="tr-TR" dirty="0" err="1"/>
              <a:t>kristalit</a:t>
            </a:r>
            <a:r>
              <a:rPr lang="tr-TR" dirty="0"/>
              <a:t> olmak üzere 2 gruba ayrılabilmektedir.</a:t>
            </a:r>
          </a:p>
          <a:p>
            <a:r>
              <a:rPr lang="tr-TR" b="1" u="sng" dirty="0"/>
              <a:t>-Mikrolit:</a:t>
            </a:r>
            <a:r>
              <a:rPr lang="tr-TR" dirty="0"/>
              <a:t> Kristallerin optik özellikleri incelenemeyecek kadar küçük ve sadece analizör devredeyken girişim renkleri belirlenebiliyorsa </a:t>
            </a:r>
            <a:r>
              <a:rPr lang="tr-TR" dirty="0" err="1"/>
              <a:t>mikroklit</a:t>
            </a:r>
            <a:r>
              <a:rPr lang="tr-TR" dirty="0"/>
              <a:t> olarak tanımlanabilir.</a:t>
            </a:r>
          </a:p>
          <a:p>
            <a:r>
              <a:rPr lang="tr-TR" b="1" u="sng" dirty="0"/>
              <a:t>-</a:t>
            </a:r>
            <a:r>
              <a:rPr lang="tr-TR" b="1" u="sng" dirty="0" err="1"/>
              <a:t>Kristalit</a:t>
            </a:r>
            <a:r>
              <a:rPr lang="tr-TR" b="1" u="sng" dirty="0"/>
              <a:t>: </a:t>
            </a:r>
            <a:r>
              <a:rPr lang="tr-TR" dirty="0"/>
              <a:t>Mikrolitlerden daha küçük olan mikroskop altında </a:t>
            </a:r>
            <a:r>
              <a:rPr lang="tr-TR" dirty="0" err="1"/>
              <a:t>yuvarlağımsı</a:t>
            </a:r>
            <a:r>
              <a:rPr lang="tr-TR" dirty="0"/>
              <a:t>, çubuk veya saç kılına benzer şekillerde görülen, oldukça ince bileşenlere </a:t>
            </a:r>
            <a:r>
              <a:rPr lang="tr-TR" b="1" dirty="0" err="1"/>
              <a:t>kristalit</a:t>
            </a:r>
            <a:r>
              <a:rPr lang="tr-TR" dirty="0"/>
              <a:t> denir. </a:t>
            </a:r>
          </a:p>
          <a:p>
            <a:r>
              <a:rPr lang="tr-TR" dirty="0"/>
              <a:t>*</a:t>
            </a:r>
            <a:r>
              <a:rPr lang="tr-TR" dirty="0" err="1"/>
              <a:t>Mikroklit</a:t>
            </a:r>
            <a:r>
              <a:rPr lang="tr-TR" dirty="0"/>
              <a:t> ve </a:t>
            </a:r>
            <a:r>
              <a:rPr lang="tr-TR" dirty="0" err="1"/>
              <a:t>kristalit</a:t>
            </a:r>
            <a:r>
              <a:rPr lang="tr-TR" dirty="0"/>
              <a:t> çok hızlı soğuyan volkanik kayaların hamurunda bazen volkan camına eşlik ederek izlenirler.</a:t>
            </a:r>
          </a:p>
          <a:p>
            <a:pPr marL="0" indent="0">
              <a:buNone/>
            </a:pPr>
            <a:endParaRPr lang="tr-TR" dirty="0"/>
          </a:p>
        </p:txBody>
      </p:sp>
    </p:spTree>
    <p:extLst>
      <p:ext uri="{BB962C8B-B14F-4D97-AF65-F5344CB8AC3E}">
        <p14:creationId xmlns:p14="http://schemas.microsoft.com/office/powerpoint/2010/main" val="1827902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1601</Words>
  <Application>Microsoft Office PowerPoint</Application>
  <PresentationFormat>Widescreen</PresentationFormat>
  <Paragraphs>70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JEM 301 PETROGRAFİ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Yusuf Kagan KADIOGLU</dc:creator>
  <cp:lastModifiedBy>Yusuf Kagan KADIOGLU</cp:lastModifiedBy>
  <cp:revision>13</cp:revision>
  <dcterms:created xsi:type="dcterms:W3CDTF">2018-02-08T13:34:19Z</dcterms:created>
  <dcterms:modified xsi:type="dcterms:W3CDTF">2018-02-10T13:10:26Z</dcterms:modified>
</cp:coreProperties>
</file>