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FF82F955-B68F-49BB-81BF-2FAA848010F3}" type="datetimeFigureOut">
              <a:rPr lang="tr-TR" smtClean="0"/>
              <a:t>21.03.2019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03EE4A-8EF1-4A4E-B38A-C07425DD337B}" type="slidenum">
              <a:rPr lang="tr-TR" smtClean="0"/>
              <a:t>‹#›</a:t>
            </a:fld>
            <a:endParaRPr lang="tr-TR"/>
          </a:p>
        </p:txBody>
      </p:sp>
    </p:spTree>
    <p:extLst>
      <p:ext uri="{BB962C8B-B14F-4D97-AF65-F5344CB8AC3E}">
        <p14:creationId xmlns:p14="http://schemas.microsoft.com/office/powerpoint/2010/main" val="1601612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F82F955-B68F-49BB-81BF-2FAA848010F3}" type="datetimeFigureOut">
              <a:rPr lang="tr-TR" smtClean="0"/>
              <a:t>21.03.2019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03EE4A-8EF1-4A4E-B38A-C07425DD337B}" type="slidenum">
              <a:rPr lang="tr-TR" smtClean="0"/>
              <a:t>‹#›</a:t>
            </a:fld>
            <a:endParaRPr lang="tr-TR"/>
          </a:p>
        </p:txBody>
      </p:sp>
    </p:spTree>
    <p:extLst>
      <p:ext uri="{BB962C8B-B14F-4D97-AF65-F5344CB8AC3E}">
        <p14:creationId xmlns:p14="http://schemas.microsoft.com/office/powerpoint/2010/main" val="3567999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F82F955-B68F-49BB-81BF-2FAA848010F3}" type="datetimeFigureOut">
              <a:rPr lang="tr-TR" smtClean="0"/>
              <a:t>21.03.2019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03EE4A-8EF1-4A4E-B38A-C07425DD337B}" type="slidenum">
              <a:rPr lang="tr-TR" smtClean="0"/>
              <a:t>‹#›</a:t>
            </a:fld>
            <a:endParaRPr lang="tr-TR"/>
          </a:p>
        </p:txBody>
      </p:sp>
    </p:spTree>
    <p:extLst>
      <p:ext uri="{BB962C8B-B14F-4D97-AF65-F5344CB8AC3E}">
        <p14:creationId xmlns:p14="http://schemas.microsoft.com/office/powerpoint/2010/main" val="3072288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FF82F955-B68F-49BB-81BF-2FAA848010F3}" type="datetimeFigureOut">
              <a:rPr lang="tr-TR" smtClean="0"/>
              <a:t>21.03.2019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03EE4A-8EF1-4A4E-B38A-C07425DD337B}" type="slidenum">
              <a:rPr lang="tr-TR" smtClean="0"/>
              <a:t>‹#›</a:t>
            </a:fld>
            <a:endParaRPr lang="tr-TR"/>
          </a:p>
        </p:txBody>
      </p:sp>
    </p:spTree>
    <p:extLst>
      <p:ext uri="{BB962C8B-B14F-4D97-AF65-F5344CB8AC3E}">
        <p14:creationId xmlns:p14="http://schemas.microsoft.com/office/powerpoint/2010/main" val="26671913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FF82F955-B68F-49BB-81BF-2FAA848010F3}" type="datetimeFigureOut">
              <a:rPr lang="tr-TR" smtClean="0"/>
              <a:t>21.03.2019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D03EE4A-8EF1-4A4E-B38A-C07425DD337B}" type="slidenum">
              <a:rPr lang="tr-TR" smtClean="0"/>
              <a:t>‹#›</a:t>
            </a:fld>
            <a:endParaRPr lang="tr-TR"/>
          </a:p>
        </p:txBody>
      </p:sp>
    </p:spTree>
    <p:extLst>
      <p:ext uri="{BB962C8B-B14F-4D97-AF65-F5344CB8AC3E}">
        <p14:creationId xmlns:p14="http://schemas.microsoft.com/office/powerpoint/2010/main" val="3009919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F82F955-B68F-49BB-81BF-2FAA848010F3}" type="datetimeFigureOut">
              <a:rPr lang="tr-TR" smtClean="0"/>
              <a:t>21.03.2019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D03EE4A-8EF1-4A4E-B38A-C07425DD337B}" type="slidenum">
              <a:rPr lang="tr-TR" smtClean="0"/>
              <a:t>‹#›</a:t>
            </a:fld>
            <a:endParaRPr lang="tr-TR"/>
          </a:p>
        </p:txBody>
      </p:sp>
    </p:spTree>
    <p:extLst>
      <p:ext uri="{BB962C8B-B14F-4D97-AF65-F5344CB8AC3E}">
        <p14:creationId xmlns:p14="http://schemas.microsoft.com/office/powerpoint/2010/main" val="31475701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FF82F955-B68F-49BB-81BF-2FAA848010F3}" type="datetimeFigureOut">
              <a:rPr lang="tr-TR" smtClean="0"/>
              <a:t>21.03.2019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D03EE4A-8EF1-4A4E-B38A-C07425DD337B}" type="slidenum">
              <a:rPr lang="tr-TR" smtClean="0"/>
              <a:t>‹#›</a:t>
            </a:fld>
            <a:endParaRPr lang="tr-TR"/>
          </a:p>
        </p:txBody>
      </p:sp>
    </p:spTree>
    <p:extLst>
      <p:ext uri="{BB962C8B-B14F-4D97-AF65-F5344CB8AC3E}">
        <p14:creationId xmlns:p14="http://schemas.microsoft.com/office/powerpoint/2010/main" val="3803106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FF82F955-B68F-49BB-81BF-2FAA848010F3}" type="datetimeFigureOut">
              <a:rPr lang="tr-TR" smtClean="0"/>
              <a:t>21.03.2019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D03EE4A-8EF1-4A4E-B38A-C07425DD337B}" type="slidenum">
              <a:rPr lang="tr-TR" smtClean="0"/>
              <a:t>‹#›</a:t>
            </a:fld>
            <a:endParaRPr lang="tr-TR"/>
          </a:p>
        </p:txBody>
      </p:sp>
    </p:spTree>
    <p:extLst>
      <p:ext uri="{BB962C8B-B14F-4D97-AF65-F5344CB8AC3E}">
        <p14:creationId xmlns:p14="http://schemas.microsoft.com/office/powerpoint/2010/main" val="37430925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FF82F955-B68F-49BB-81BF-2FAA848010F3}" type="datetimeFigureOut">
              <a:rPr lang="tr-TR" smtClean="0"/>
              <a:t>21.03.2019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D03EE4A-8EF1-4A4E-B38A-C07425DD337B}" type="slidenum">
              <a:rPr lang="tr-TR" smtClean="0"/>
              <a:t>‹#›</a:t>
            </a:fld>
            <a:endParaRPr lang="tr-TR"/>
          </a:p>
        </p:txBody>
      </p:sp>
    </p:spTree>
    <p:extLst>
      <p:ext uri="{BB962C8B-B14F-4D97-AF65-F5344CB8AC3E}">
        <p14:creationId xmlns:p14="http://schemas.microsoft.com/office/powerpoint/2010/main" val="39542905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F82F955-B68F-49BB-81BF-2FAA848010F3}" type="datetimeFigureOut">
              <a:rPr lang="tr-TR" smtClean="0"/>
              <a:t>21.03.2019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D03EE4A-8EF1-4A4E-B38A-C07425DD337B}" type="slidenum">
              <a:rPr lang="tr-TR" smtClean="0"/>
              <a:t>‹#›</a:t>
            </a:fld>
            <a:endParaRPr lang="tr-TR"/>
          </a:p>
        </p:txBody>
      </p:sp>
    </p:spTree>
    <p:extLst>
      <p:ext uri="{BB962C8B-B14F-4D97-AF65-F5344CB8AC3E}">
        <p14:creationId xmlns:p14="http://schemas.microsoft.com/office/powerpoint/2010/main" val="4408011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FF82F955-B68F-49BB-81BF-2FAA848010F3}" type="datetimeFigureOut">
              <a:rPr lang="tr-TR" smtClean="0"/>
              <a:t>21.03.2019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D03EE4A-8EF1-4A4E-B38A-C07425DD337B}" type="slidenum">
              <a:rPr lang="tr-TR" smtClean="0"/>
              <a:t>‹#›</a:t>
            </a:fld>
            <a:endParaRPr lang="tr-TR"/>
          </a:p>
        </p:txBody>
      </p:sp>
    </p:spTree>
    <p:extLst>
      <p:ext uri="{BB962C8B-B14F-4D97-AF65-F5344CB8AC3E}">
        <p14:creationId xmlns:p14="http://schemas.microsoft.com/office/powerpoint/2010/main" val="6459966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82F955-B68F-49BB-81BF-2FAA848010F3}" type="datetimeFigureOut">
              <a:rPr lang="tr-TR" smtClean="0"/>
              <a:t>21.03.2019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D03EE4A-8EF1-4A4E-B38A-C07425DD337B}" type="slidenum">
              <a:rPr lang="tr-TR" smtClean="0"/>
              <a:t>‹#›</a:t>
            </a:fld>
            <a:endParaRPr lang="tr-TR"/>
          </a:p>
        </p:txBody>
      </p:sp>
    </p:spTree>
    <p:extLst>
      <p:ext uri="{BB962C8B-B14F-4D97-AF65-F5344CB8AC3E}">
        <p14:creationId xmlns:p14="http://schemas.microsoft.com/office/powerpoint/2010/main" val="29441517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292772" y="1122363"/>
            <a:ext cx="9375228" cy="822051"/>
          </a:xfrm>
        </p:spPr>
        <p:txBody>
          <a:bodyPr>
            <a:normAutofit fontScale="90000"/>
          </a:bodyPr>
          <a:lstStyle/>
          <a:p>
            <a:r>
              <a:rPr lang="tr-TR" dirty="0" smtClean="0">
                <a:solidFill>
                  <a:srgbClr val="FF0000"/>
                </a:solidFill>
              </a:rPr>
              <a:t>Yetişkin Eğitimi Programlarının Planlanması ve Uygulanması</a:t>
            </a:r>
            <a:endParaRPr lang="tr-TR" dirty="0">
              <a:solidFill>
                <a:srgbClr val="FF0000"/>
              </a:solidFill>
            </a:endParaRPr>
          </a:p>
        </p:txBody>
      </p:sp>
      <p:sp>
        <p:nvSpPr>
          <p:cNvPr id="3" name="Alt Başlık 2"/>
          <p:cNvSpPr>
            <a:spLocks noGrp="1"/>
          </p:cNvSpPr>
          <p:nvPr>
            <p:ph type="subTitle" idx="1"/>
          </p:nvPr>
        </p:nvSpPr>
        <p:spPr>
          <a:xfrm>
            <a:off x="798786" y="2049517"/>
            <a:ext cx="9869214" cy="3208283"/>
          </a:xfrm>
        </p:spPr>
        <p:txBody>
          <a:bodyPr/>
          <a:lstStyle/>
          <a:p>
            <a:pPr algn="just"/>
            <a:r>
              <a:rPr lang="tr-TR" sz="4400" dirty="0"/>
              <a:t>P</a:t>
            </a:r>
            <a:r>
              <a:rPr lang="tr-TR" sz="4400" dirty="0" smtClean="0"/>
              <a:t>rogram </a:t>
            </a:r>
            <a:r>
              <a:rPr lang="tr-TR" sz="4400" dirty="0"/>
              <a:t>P</a:t>
            </a:r>
            <a:r>
              <a:rPr lang="tr-TR" sz="4400" dirty="0" smtClean="0"/>
              <a:t>lanlama </a:t>
            </a:r>
            <a:r>
              <a:rPr lang="tr-TR" sz="4400" dirty="0"/>
              <a:t>N</a:t>
            </a:r>
            <a:r>
              <a:rPr lang="tr-TR" sz="4400" dirty="0" smtClean="0"/>
              <a:t>edir?</a:t>
            </a:r>
          </a:p>
          <a:p>
            <a:pPr marL="342900" indent="-342900" algn="just">
              <a:buFont typeface="Arial" panose="020B0604020202020204" pitchFamily="34" charset="0"/>
              <a:buChar char="•"/>
            </a:pPr>
            <a:r>
              <a:rPr lang="tr-TR" sz="3200" dirty="0"/>
              <a:t>Ö</a:t>
            </a:r>
            <a:r>
              <a:rPr lang="tr-TR" sz="3200" dirty="0" smtClean="0"/>
              <a:t>ğretme-öğrenme süreçlerinin ve bu süreçlerde yer alan, örgüt, katılımcı, personel, içerik, yöntem, araç-gereç bina, tesis, finansman gibi öğelerin belirlenen amaçları gerçekleştirmek için birbirleri ile tutarlı olarak tasarlanması ve belirlenmesidir</a:t>
            </a:r>
            <a:r>
              <a:rPr lang="tr-TR" dirty="0" smtClean="0"/>
              <a:t>.</a:t>
            </a:r>
            <a:endParaRPr lang="tr-TR" dirty="0"/>
          </a:p>
        </p:txBody>
      </p:sp>
    </p:spTree>
    <p:extLst>
      <p:ext uri="{BB962C8B-B14F-4D97-AF65-F5344CB8AC3E}">
        <p14:creationId xmlns:p14="http://schemas.microsoft.com/office/powerpoint/2010/main" val="20857661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4800" dirty="0" smtClean="0">
                <a:solidFill>
                  <a:srgbClr val="FF0000"/>
                </a:solidFill>
              </a:rPr>
              <a:t>Program Amaçları</a:t>
            </a:r>
            <a:endParaRPr lang="tr-TR" sz="4800" dirty="0">
              <a:solidFill>
                <a:srgbClr val="FF0000"/>
              </a:solidFill>
            </a:endParaRPr>
          </a:p>
        </p:txBody>
      </p:sp>
      <p:sp>
        <p:nvSpPr>
          <p:cNvPr id="3" name="İçerik Yer Tutucusu 2"/>
          <p:cNvSpPr>
            <a:spLocks noGrp="1"/>
          </p:cNvSpPr>
          <p:nvPr>
            <p:ph idx="1"/>
          </p:nvPr>
        </p:nvSpPr>
        <p:spPr/>
        <p:txBody>
          <a:bodyPr>
            <a:normAutofit fontScale="92500" lnSpcReduction="10000"/>
          </a:bodyPr>
          <a:lstStyle/>
          <a:p>
            <a:pPr marL="514350" indent="-514350">
              <a:buFont typeface="+mj-lt"/>
              <a:buAutoNum type="arabicPeriod"/>
            </a:pPr>
            <a:r>
              <a:rPr lang="tr-TR" dirty="0" smtClean="0"/>
              <a:t>Amaçlar planlı bir öğrenme durumunda neyi başarmak istediğimizi ortaya koyar.</a:t>
            </a:r>
          </a:p>
          <a:p>
            <a:pPr marL="514350" indent="-514350">
              <a:buFont typeface="+mj-lt"/>
              <a:buAutoNum type="arabicPeriod"/>
            </a:pPr>
            <a:r>
              <a:rPr lang="tr-TR" dirty="0" smtClean="0"/>
              <a:t>Öğrenme yaşantısından ortaya çıkacak sonuçlardır.</a:t>
            </a:r>
          </a:p>
          <a:p>
            <a:pPr marL="514350" indent="-514350">
              <a:buFont typeface="+mj-lt"/>
              <a:buAutoNum type="arabicPeriod"/>
            </a:pPr>
            <a:r>
              <a:rPr lang="tr-TR" dirty="0" smtClean="0"/>
              <a:t>Yetişkin eğitimi sürecinde amaçlar değişebilir, kaldırılabilir, yenileri eklenebilir.</a:t>
            </a:r>
          </a:p>
          <a:p>
            <a:pPr marL="514350" indent="-514350">
              <a:buFont typeface="+mj-lt"/>
              <a:buAutoNum type="arabicPeriod"/>
            </a:pPr>
            <a:r>
              <a:rPr lang="tr-TR" dirty="0" smtClean="0"/>
              <a:t>Öğrenenlerin amaçları birbirinden farklıdır, her biri öğrenme durumundan neyi istiyorsa onu alır.</a:t>
            </a:r>
          </a:p>
          <a:p>
            <a:pPr marL="514350" indent="-514350">
              <a:buFont typeface="+mj-lt"/>
              <a:buAutoNum type="arabicPeriod"/>
            </a:pPr>
            <a:r>
              <a:rPr lang="tr-TR" dirty="0" smtClean="0"/>
              <a:t>Öğretme öğrenme sürecinin planlanmamış çıktıları olabilir.</a:t>
            </a:r>
          </a:p>
          <a:p>
            <a:pPr marL="514350" indent="-514350">
              <a:buFont typeface="+mj-lt"/>
              <a:buAutoNum type="arabicPeriod"/>
            </a:pPr>
            <a:r>
              <a:rPr lang="tr-TR" dirty="0" smtClean="0"/>
              <a:t>Bazen öğrenme sürecinin sonuçları kursun sonunda görünmeyebilir.</a:t>
            </a:r>
          </a:p>
          <a:p>
            <a:pPr marL="514350" indent="-514350">
              <a:buFont typeface="+mj-lt"/>
              <a:buAutoNum type="arabicPeriod"/>
            </a:pPr>
            <a:r>
              <a:rPr lang="tr-TR" dirty="0" smtClean="0"/>
              <a:t>Katılanların amaçları ile öğrenme programının amaçları örtüşmelidir</a:t>
            </a:r>
            <a:endParaRPr lang="tr-TR" dirty="0"/>
          </a:p>
        </p:txBody>
      </p:sp>
    </p:spTree>
    <p:extLst>
      <p:ext uri="{BB962C8B-B14F-4D97-AF65-F5344CB8AC3E}">
        <p14:creationId xmlns:p14="http://schemas.microsoft.com/office/powerpoint/2010/main" val="41293935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4800" dirty="0" smtClean="0">
                <a:solidFill>
                  <a:srgbClr val="FF0000"/>
                </a:solidFill>
              </a:rPr>
              <a:t>Üç Amaç </a:t>
            </a:r>
            <a:r>
              <a:rPr lang="tr-TR" sz="4800" dirty="0">
                <a:solidFill>
                  <a:srgbClr val="FF0000"/>
                </a:solidFill>
              </a:rPr>
              <a:t>K</a:t>
            </a:r>
            <a:r>
              <a:rPr lang="tr-TR" sz="4800" dirty="0" smtClean="0">
                <a:solidFill>
                  <a:srgbClr val="FF0000"/>
                </a:solidFill>
              </a:rPr>
              <a:t>ategorisi</a:t>
            </a:r>
            <a:endParaRPr lang="tr-TR" sz="4800" dirty="0">
              <a:solidFill>
                <a:srgbClr val="FF0000"/>
              </a:solidFill>
            </a:endParaRPr>
          </a:p>
        </p:txBody>
      </p:sp>
      <p:sp>
        <p:nvSpPr>
          <p:cNvPr id="3" name="İçerik Yer Tutucusu 2"/>
          <p:cNvSpPr>
            <a:spLocks noGrp="1"/>
          </p:cNvSpPr>
          <p:nvPr>
            <p:ph idx="1"/>
          </p:nvPr>
        </p:nvSpPr>
        <p:spPr/>
        <p:txBody>
          <a:bodyPr>
            <a:normAutofit/>
          </a:bodyPr>
          <a:lstStyle/>
          <a:p>
            <a:pPr marL="514350" indent="-514350">
              <a:buFont typeface="+mj-lt"/>
              <a:buAutoNum type="arabicPeriod"/>
            </a:pPr>
            <a:r>
              <a:rPr lang="tr-TR" sz="3600" dirty="0" smtClean="0"/>
              <a:t>Uzun vadeli amaçlar ya da genel amaçlar(</a:t>
            </a:r>
            <a:r>
              <a:rPr lang="tr-TR" sz="3600" dirty="0" err="1" smtClean="0"/>
              <a:t>aims</a:t>
            </a:r>
            <a:r>
              <a:rPr lang="tr-TR" sz="3600" dirty="0" smtClean="0"/>
              <a:t>)</a:t>
            </a:r>
          </a:p>
          <a:p>
            <a:pPr marL="514350" indent="-514350">
              <a:buFont typeface="+mj-lt"/>
              <a:buAutoNum type="arabicPeriod"/>
            </a:pPr>
            <a:r>
              <a:rPr lang="tr-TR" sz="3600" dirty="0" smtClean="0"/>
              <a:t>Özel amaçlar ya da kısa vadeli amaçlar(</a:t>
            </a:r>
            <a:r>
              <a:rPr lang="tr-TR" sz="3600" dirty="0" err="1" smtClean="0"/>
              <a:t>specific</a:t>
            </a:r>
            <a:r>
              <a:rPr lang="tr-TR" sz="3600" dirty="0" smtClean="0"/>
              <a:t> </a:t>
            </a:r>
            <a:r>
              <a:rPr lang="tr-TR" sz="3600" dirty="0" err="1" smtClean="0"/>
              <a:t>goals</a:t>
            </a:r>
            <a:r>
              <a:rPr lang="tr-TR" sz="3600" dirty="0" smtClean="0"/>
              <a:t>)</a:t>
            </a:r>
          </a:p>
          <a:p>
            <a:pPr marL="514350" indent="-514350">
              <a:buFont typeface="+mj-lt"/>
              <a:buAutoNum type="arabicPeriod"/>
            </a:pPr>
            <a:r>
              <a:rPr lang="tr-TR" sz="3600" dirty="0" smtClean="0"/>
              <a:t>Hedef davranışlar (</a:t>
            </a:r>
            <a:r>
              <a:rPr lang="tr-TR" sz="3600" dirty="0" err="1" smtClean="0"/>
              <a:t>objectives</a:t>
            </a:r>
            <a:r>
              <a:rPr lang="tr-TR" sz="3600" dirty="0" smtClean="0"/>
              <a:t>) hedef davranışlar (öğrenme amaçları)</a:t>
            </a:r>
            <a:endParaRPr lang="tr-TR" sz="3600" dirty="0"/>
          </a:p>
        </p:txBody>
      </p:sp>
    </p:spTree>
    <p:extLst>
      <p:ext uri="{BB962C8B-B14F-4D97-AF65-F5344CB8AC3E}">
        <p14:creationId xmlns:p14="http://schemas.microsoft.com/office/powerpoint/2010/main" val="351114708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Öğrenme amaçlarının dört temel kategorisi </a:t>
            </a:r>
            <a:endParaRPr lang="tr-TR" dirty="0">
              <a:solidFill>
                <a:srgbClr val="FF0000"/>
              </a:solidFill>
            </a:endParaRPr>
          </a:p>
        </p:txBody>
      </p:sp>
      <p:sp>
        <p:nvSpPr>
          <p:cNvPr id="3" name="İçerik Yer Tutucusu 2"/>
          <p:cNvSpPr>
            <a:spLocks noGrp="1"/>
          </p:cNvSpPr>
          <p:nvPr>
            <p:ph idx="1"/>
          </p:nvPr>
        </p:nvSpPr>
        <p:spPr/>
        <p:txBody>
          <a:bodyPr/>
          <a:lstStyle/>
          <a:p>
            <a:pPr marL="514350" indent="-514350">
              <a:buFont typeface="+mj-lt"/>
              <a:buAutoNum type="arabicPeriod"/>
            </a:pPr>
            <a:r>
              <a:rPr lang="tr-TR" dirty="0" smtClean="0"/>
              <a:t>Bilginin elde edilmesi(tanımak, listelemek, betimlemek, ifade etmek açıklamak vb.)</a:t>
            </a:r>
          </a:p>
          <a:p>
            <a:pPr marL="514350" indent="-514350">
              <a:buFont typeface="+mj-lt"/>
              <a:buAutoNum type="arabicPeriod"/>
            </a:pPr>
            <a:r>
              <a:rPr lang="tr-TR" dirty="0" smtClean="0"/>
              <a:t>Düşünce becerilerinin geliştirilmesi(karşılaştırmak, değerlendirmek, çözümlemek vb.)</a:t>
            </a:r>
          </a:p>
          <a:p>
            <a:pPr marL="514350" indent="-514350">
              <a:buFont typeface="+mj-lt"/>
              <a:buAutoNum type="arabicPeriod"/>
            </a:pPr>
            <a:r>
              <a:rPr lang="tr-TR" dirty="0" err="1" smtClean="0"/>
              <a:t>Psiko</a:t>
            </a:r>
            <a:r>
              <a:rPr lang="tr-TR" dirty="0" smtClean="0"/>
              <a:t>-motor becerilerin geliştirilmesi(göstermek, </a:t>
            </a:r>
            <a:r>
              <a:rPr lang="tr-TR" dirty="0" err="1" smtClean="0"/>
              <a:t>çizmek,onarmak</a:t>
            </a:r>
            <a:r>
              <a:rPr lang="tr-TR" dirty="0" smtClean="0"/>
              <a:t>, kurmak vb.)</a:t>
            </a:r>
          </a:p>
          <a:p>
            <a:pPr marL="514350" indent="-514350">
              <a:buFont typeface="+mj-lt"/>
              <a:buAutoNum type="arabicPeriod"/>
            </a:pPr>
            <a:r>
              <a:rPr lang="tr-TR" dirty="0" smtClean="0"/>
              <a:t>Değer, tutum ve duygularda değişim(benimsemek, savunmak, </a:t>
            </a:r>
            <a:r>
              <a:rPr lang="tr-TR" dirty="0" err="1" smtClean="0"/>
              <a:t>onaylamak,işbirliği</a:t>
            </a:r>
            <a:r>
              <a:rPr lang="tr-TR" dirty="0" smtClean="0"/>
              <a:t> yapmak, kabul etmek vb.)</a:t>
            </a:r>
            <a:endParaRPr lang="tr-TR" dirty="0"/>
          </a:p>
        </p:txBody>
      </p:sp>
    </p:spTree>
    <p:extLst>
      <p:ext uri="{BB962C8B-B14F-4D97-AF65-F5344CB8AC3E}">
        <p14:creationId xmlns:p14="http://schemas.microsoft.com/office/powerpoint/2010/main" val="380444142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FF0000"/>
                </a:solidFill>
              </a:rPr>
              <a:t>Program Amaçları</a:t>
            </a:r>
            <a:endParaRPr lang="tr-TR" dirty="0">
              <a:solidFill>
                <a:srgbClr val="FF0000"/>
              </a:solidFill>
            </a:endParaRPr>
          </a:p>
        </p:txBody>
      </p:sp>
      <p:sp>
        <p:nvSpPr>
          <p:cNvPr id="3" name="İçerik Yer Tutucusu 2"/>
          <p:cNvSpPr>
            <a:spLocks noGrp="1"/>
          </p:cNvSpPr>
          <p:nvPr>
            <p:ph idx="1"/>
          </p:nvPr>
        </p:nvSpPr>
        <p:spPr/>
        <p:txBody>
          <a:bodyPr/>
          <a:lstStyle/>
          <a:p>
            <a:pPr marL="0" indent="0">
              <a:buNone/>
            </a:pPr>
            <a:r>
              <a:rPr lang="tr-TR" dirty="0" smtClean="0"/>
              <a:t>Amaçlar kendi içinde bir hiyerarşi oluştururlar. Alt düzeydeki amacın gerçekleşmesi, bir üst düzeydeki amacın gerçekleşmesine katkıda bulunur. Program amaçları: </a:t>
            </a:r>
          </a:p>
          <a:p>
            <a:r>
              <a:rPr lang="tr-TR" dirty="0" smtClean="0"/>
              <a:t>Somut </a:t>
            </a:r>
          </a:p>
          <a:p>
            <a:r>
              <a:rPr lang="tr-TR" dirty="0" smtClean="0"/>
              <a:t>Akılcı </a:t>
            </a:r>
          </a:p>
          <a:p>
            <a:r>
              <a:rPr lang="tr-TR" dirty="0" smtClean="0"/>
              <a:t>Uygulanabilir </a:t>
            </a:r>
          </a:p>
          <a:p>
            <a:r>
              <a:rPr lang="tr-TR" dirty="0" smtClean="0"/>
              <a:t>ihtiyaçlara dayalı</a:t>
            </a:r>
          </a:p>
          <a:p>
            <a:r>
              <a:rPr lang="tr-TR" dirty="0" smtClean="0"/>
              <a:t>Belirli bir zaman diliminde ulaşılabilir olmalıdır.</a:t>
            </a:r>
            <a:endParaRPr lang="tr-TR" dirty="0"/>
          </a:p>
        </p:txBody>
      </p:sp>
    </p:spTree>
    <p:extLst>
      <p:ext uri="{BB962C8B-B14F-4D97-AF65-F5344CB8AC3E}">
        <p14:creationId xmlns:p14="http://schemas.microsoft.com/office/powerpoint/2010/main" val="37578147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4800" dirty="0" smtClean="0">
                <a:solidFill>
                  <a:srgbClr val="FF0000"/>
                </a:solidFill>
              </a:rPr>
              <a:t>Öğrenme Yaşantıları</a:t>
            </a:r>
            <a:endParaRPr lang="tr-TR" sz="4800" dirty="0">
              <a:solidFill>
                <a:srgbClr val="FF0000"/>
              </a:solidFill>
            </a:endParaRPr>
          </a:p>
        </p:txBody>
      </p:sp>
      <p:sp>
        <p:nvSpPr>
          <p:cNvPr id="3" name="İçerik Yer Tutucusu 2"/>
          <p:cNvSpPr>
            <a:spLocks noGrp="1"/>
          </p:cNvSpPr>
          <p:nvPr>
            <p:ph idx="1"/>
          </p:nvPr>
        </p:nvSpPr>
        <p:spPr/>
        <p:txBody>
          <a:bodyPr>
            <a:normAutofit/>
          </a:bodyPr>
          <a:lstStyle/>
          <a:p>
            <a:r>
              <a:rPr lang="tr-TR" sz="3600" dirty="0" smtClean="0"/>
              <a:t>Program planlamada temel sorunlardan birisi neyin(eğitim programının içeriği), nasıl (yöntem ve teknik), ne kadar sürede gerçekleşeceğine karar vermektir.</a:t>
            </a:r>
            <a:endParaRPr lang="tr-TR" sz="3600" dirty="0"/>
          </a:p>
        </p:txBody>
      </p:sp>
    </p:spTree>
    <p:extLst>
      <p:ext uri="{BB962C8B-B14F-4D97-AF65-F5344CB8AC3E}">
        <p14:creationId xmlns:p14="http://schemas.microsoft.com/office/powerpoint/2010/main" val="387380040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FF0000"/>
                </a:solidFill>
              </a:rPr>
              <a:t>Program içeriği oluştururken Dikkat Edilecek Hususlar</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Program amaçları ve öğrenme hedeflerine uygun olmalı</a:t>
            </a:r>
          </a:p>
          <a:p>
            <a:r>
              <a:rPr lang="tr-TR" dirty="0" smtClean="0"/>
              <a:t>Katılımcıların hazır </a:t>
            </a:r>
            <a:r>
              <a:rPr lang="tr-TR" dirty="0" err="1" smtClean="0"/>
              <a:t>bulunuşluk</a:t>
            </a:r>
            <a:r>
              <a:rPr lang="tr-TR" dirty="0" smtClean="0"/>
              <a:t> düzeyine uygun olmalı</a:t>
            </a:r>
          </a:p>
          <a:p>
            <a:r>
              <a:rPr lang="tr-TR" dirty="0" smtClean="0"/>
              <a:t>Zaman sınırlamalarına uygun olmalı</a:t>
            </a:r>
          </a:p>
          <a:p>
            <a:r>
              <a:rPr lang="tr-TR" dirty="0" smtClean="0"/>
              <a:t>Yetişkinin yaşamına uyarlanabilir olmalı</a:t>
            </a:r>
          </a:p>
          <a:p>
            <a:r>
              <a:rPr lang="tr-TR" dirty="0" smtClean="0"/>
              <a:t>Gerektiğinde yetişkinin ilgi ve beklentilerine göre esnek olmalıdır.</a:t>
            </a:r>
            <a:endParaRPr lang="tr-TR" dirty="0"/>
          </a:p>
        </p:txBody>
      </p:sp>
    </p:spTree>
    <p:extLst>
      <p:ext uri="{BB962C8B-B14F-4D97-AF65-F5344CB8AC3E}">
        <p14:creationId xmlns:p14="http://schemas.microsoft.com/office/powerpoint/2010/main" val="81373943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FF0000"/>
                </a:solidFill>
              </a:rPr>
              <a:t>Zaman sınırlamaları söz konusu olduğunda:</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Katılımcıların bilmesi gereken, öğrenme amaçları için gerekli olan içerik</a:t>
            </a:r>
          </a:p>
          <a:p>
            <a:r>
              <a:rPr lang="tr-TR" dirty="0" smtClean="0"/>
              <a:t>Gerekli olan içeriğe destek içerik</a:t>
            </a:r>
          </a:p>
          <a:p>
            <a:r>
              <a:rPr lang="tr-TR" dirty="0" smtClean="0"/>
              <a:t>Konunun anlaşılması için şart olmasa da ilgili ya da ilginç olan içerik olarak sıralanabilir.</a:t>
            </a:r>
            <a:endParaRPr lang="tr-TR" dirty="0"/>
          </a:p>
        </p:txBody>
      </p:sp>
    </p:spTree>
    <p:extLst>
      <p:ext uri="{BB962C8B-B14F-4D97-AF65-F5344CB8AC3E}">
        <p14:creationId xmlns:p14="http://schemas.microsoft.com/office/powerpoint/2010/main" val="278532322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FF0000"/>
                </a:solidFill>
              </a:rPr>
              <a:t>Yöntem</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Yöntem programın nasıl yapılandırılacağını gösterir. Katılımcıların deneyimleri, personelin uzmanlığı, maliyet ve olanaklar, programın içeriği ve programdan beklentiler hangi yöntemi seçeceğimizi belirler. Çok amaçlı, geniş kapsamlı programlarda birden fazla yöntem kullanılabilir.</a:t>
            </a:r>
            <a:endParaRPr lang="tr-TR" dirty="0"/>
          </a:p>
        </p:txBody>
      </p:sp>
    </p:spTree>
    <p:extLst>
      <p:ext uri="{BB962C8B-B14F-4D97-AF65-F5344CB8AC3E}">
        <p14:creationId xmlns:p14="http://schemas.microsoft.com/office/powerpoint/2010/main" val="182088514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FF0000"/>
                </a:solidFill>
              </a:rPr>
              <a:t>Yöntem Sınıflandırması</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Bireysel yöntemler(çıraklık, bilgisayar destekli eğitim)</a:t>
            </a:r>
          </a:p>
          <a:p>
            <a:r>
              <a:rPr lang="tr-TR" dirty="0" err="1" smtClean="0"/>
              <a:t>Yüzyüze</a:t>
            </a:r>
            <a:r>
              <a:rPr lang="tr-TR" dirty="0" smtClean="0"/>
              <a:t> küçük grup yöntemleri(Dersler, seminerler, atölyeler, geziler)</a:t>
            </a:r>
          </a:p>
          <a:p>
            <a:r>
              <a:rPr lang="tr-TR" dirty="0" err="1" smtClean="0"/>
              <a:t>Yüzyüze</a:t>
            </a:r>
            <a:r>
              <a:rPr lang="tr-TR" dirty="0" smtClean="0"/>
              <a:t> büyük grup yöntemleri(Konferanslar, kongreler, sergiler) </a:t>
            </a:r>
          </a:p>
          <a:p>
            <a:r>
              <a:rPr lang="tr-TR" dirty="0" smtClean="0"/>
              <a:t>Uzaktan eğitim yöntemleri(mektupla öğretim, sesli görüntülü konferanslar)</a:t>
            </a:r>
          </a:p>
          <a:p>
            <a:r>
              <a:rPr lang="tr-TR" dirty="0" smtClean="0"/>
              <a:t>Toplum öğrenme yöntemleri(toplum kaynak </a:t>
            </a:r>
            <a:r>
              <a:rPr lang="tr-TR" dirty="0" err="1" smtClean="0"/>
              <a:t>merkezleri,toplumsal</a:t>
            </a:r>
            <a:r>
              <a:rPr lang="tr-TR" dirty="0" smtClean="0"/>
              <a:t> </a:t>
            </a:r>
            <a:r>
              <a:rPr lang="tr-TR" smtClean="0"/>
              <a:t>eylem </a:t>
            </a:r>
            <a:r>
              <a:rPr lang="tr-TR" smtClean="0"/>
              <a:t>grupları)</a:t>
            </a:r>
            <a:endParaRPr lang="tr-TR" dirty="0"/>
          </a:p>
        </p:txBody>
      </p:sp>
    </p:spTree>
    <p:extLst>
      <p:ext uri="{BB962C8B-B14F-4D97-AF65-F5344CB8AC3E}">
        <p14:creationId xmlns:p14="http://schemas.microsoft.com/office/powerpoint/2010/main" val="129366624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FF0000"/>
                </a:solidFill>
              </a:rPr>
              <a:t>Programın Zamanlanmasında </a:t>
            </a:r>
            <a:r>
              <a:rPr lang="tr-TR" dirty="0">
                <a:solidFill>
                  <a:srgbClr val="FF0000"/>
                </a:solidFill>
              </a:rPr>
              <a:t>D</a:t>
            </a:r>
            <a:r>
              <a:rPr lang="tr-TR" dirty="0" smtClean="0">
                <a:solidFill>
                  <a:srgbClr val="FF0000"/>
                </a:solidFill>
              </a:rPr>
              <a:t>ikkat </a:t>
            </a:r>
            <a:r>
              <a:rPr lang="tr-TR" dirty="0">
                <a:solidFill>
                  <a:srgbClr val="FF0000"/>
                </a:solidFill>
              </a:rPr>
              <a:t>E</a:t>
            </a:r>
            <a:r>
              <a:rPr lang="tr-TR" dirty="0" smtClean="0">
                <a:solidFill>
                  <a:srgbClr val="FF0000"/>
                </a:solidFill>
              </a:rPr>
              <a:t>dilmesi </a:t>
            </a:r>
            <a:r>
              <a:rPr lang="tr-TR" dirty="0">
                <a:solidFill>
                  <a:srgbClr val="FF0000"/>
                </a:solidFill>
              </a:rPr>
              <a:t>G</a:t>
            </a:r>
            <a:r>
              <a:rPr lang="tr-TR" dirty="0" smtClean="0">
                <a:solidFill>
                  <a:srgbClr val="FF0000"/>
                </a:solidFill>
              </a:rPr>
              <a:t>erekli Noktalar</a:t>
            </a:r>
            <a:endParaRPr lang="tr-TR" dirty="0">
              <a:solidFill>
                <a:srgbClr val="FF0000"/>
              </a:solidFill>
            </a:endParaRPr>
          </a:p>
        </p:txBody>
      </p:sp>
      <p:sp>
        <p:nvSpPr>
          <p:cNvPr id="3" name="İçerik Yer Tutucusu 2"/>
          <p:cNvSpPr>
            <a:spLocks noGrp="1"/>
          </p:cNvSpPr>
          <p:nvPr>
            <p:ph idx="1"/>
          </p:nvPr>
        </p:nvSpPr>
        <p:spPr/>
        <p:txBody>
          <a:bodyPr/>
          <a:lstStyle/>
          <a:p>
            <a:r>
              <a:rPr lang="tr-TR" dirty="0" smtClean="0"/>
              <a:t>Program süresi katılımcıların hazır </a:t>
            </a:r>
            <a:r>
              <a:rPr lang="tr-TR" dirty="0" err="1" smtClean="0"/>
              <a:t>bulunuşluk</a:t>
            </a:r>
            <a:r>
              <a:rPr lang="tr-TR" dirty="0" smtClean="0"/>
              <a:t> durumuna uygun </a:t>
            </a:r>
            <a:r>
              <a:rPr lang="tr-TR" dirty="0" smtClean="0"/>
              <a:t>olmalıdır.</a:t>
            </a:r>
            <a:endParaRPr lang="tr-TR" dirty="0" smtClean="0"/>
          </a:p>
          <a:p>
            <a:r>
              <a:rPr lang="tr-TR" dirty="0" smtClean="0"/>
              <a:t>Programın saatleri katılımcılara uygun olmalıdır</a:t>
            </a:r>
            <a:r>
              <a:rPr lang="tr-TR" dirty="0" smtClean="0"/>
              <a:t>.</a:t>
            </a:r>
            <a:endParaRPr lang="tr-TR" dirty="0" smtClean="0"/>
          </a:p>
          <a:p>
            <a:r>
              <a:rPr lang="tr-TR" dirty="0" smtClean="0"/>
              <a:t>Tatil paketi programın sunuş stratejisinin bir parçası değilse, tatil dönemlerine konulmamalıdır.</a:t>
            </a:r>
          </a:p>
          <a:p>
            <a:r>
              <a:rPr lang="tr-TR" dirty="0" smtClean="0"/>
              <a:t>Tam gün olmamalıdır. Zorunlu </a:t>
            </a:r>
            <a:r>
              <a:rPr lang="tr-TR" dirty="0" smtClean="0"/>
              <a:t>ise sabah </a:t>
            </a:r>
            <a:r>
              <a:rPr lang="tr-TR" dirty="0" smtClean="0"/>
              <a:t>teorik, </a:t>
            </a:r>
            <a:r>
              <a:rPr lang="tr-TR" dirty="0" smtClean="0"/>
              <a:t>öğleden </a:t>
            </a:r>
            <a:r>
              <a:rPr lang="tr-TR" dirty="0" smtClean="0"/>
              <a:t>sonra pratik konular olmalıdır. </a:t>
            </a:r>
            <a:endParaRPr lang="tr-TR" dirty="0"/>
          </a:p>
        </p:txBody>
      </p:sp>
    </p:spTree>
    <p:extLst>
      <p:ext uri="{BB962C8B-B14F-4D97-AF65-F5344CB8AC3E}">
        <p14:creationId xmlns:p14="http://schemas.microsoft.com/office/powerpoint/2010/main" val="2829122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FF0000"/>
                </a:solidFill>
              </a:rPr>
              <a:t>Yetişkin ve Örgün Eğitim Arasındaki Program Planlama Farklılıkları</a:t>
            </a:r>
            <a:endParaRPr lang="tr-TR" dirty="0">
              <a:solidFill>
                <a:srgbClr val="FF0000"/>
              </a:solidFill>
            </a:endParaRPr>
          </a:p>
        </p:txBody>
      </p:sp>
      <p:sp>
        <p:nvSpPr>
          <p:cNvPr id="3" name="İçerik Yer Tutucusu 2"/>
          <p:cNvSpPr>
            <a:spLocks noGrp="1"/>
          </p:cNvSpPr>
          <p:nvPr>
            <p:ph idx="1"/>
          </p:nvPr>
        </p:nvSpPr>
        <p:spPr/>
        <p:txBody>
          <a:bodyPr/>
          <a:lstStyle/>
          <a:p>
            <a:pPr marL="0" indent="0">
              <a:buNone/>
            </a:pPr>
            <a:r>
              <a:rPr lang="tr-TR" dirty="0" smtClean="0"/>
              <a:t>Yetişkin eğitimini örgün eğitimden ayıran en temel işlev program planlamadır. </a:t>
            </a:r>
          </a:p>
          <a:p>
            <a:pPr marL="514350" indent="-514350">
              <a:buFont typeface="+mj-lt"/>
              <a:buAutoNum type="arabicPeriod"/>
            </a:pPr>
            <a:r>
              <a:rPr lang="tr-TR" dirty="0" smtClean="0"/>
              <a:t>Örgün eğitim programları standarttır, durağandır, görece değişmeye kapalıdır. Yetişkin eğitimine ise çok farklı, değişken ihtiyaçlara cevap vermek söz konusudur. Toplumdaki değişim ve dönüşümler yetişkin eğitimi ihtiyaçlarını etkiler.  </a:t>
            </a:r>
          </a:p>
          <a:p>
            <a:pPr marL="514350" indent="-514350">
              <a:buFont typeface="+mj-lt"/>
              <a:buAutoNum type="arabicPeriod"/>
            </a:pPr>
            <a:r>
              <a:rPr lang="tr-TR" dirty="0" smtClean="0"/>
              <a:t>Yetişkin eğitimi etkinlikleri çok geniş bir yelpaze içinde sunulur. Yelpazenin bir tarafında </a:t>
            </a:r>
            <a:r>
              <a:rPr lang="tr-TR" dirty="0" err="1" smtClean="0"/>
              <a:t>informal</a:t>
            </a:r>
            <a:r>
              <a:rPr lang="tr-TR" dirty="0" smtClean="0"/>
              <a:t> programlar, öteki ucunda da örgün eğitime çok benzeyen programlar söz konusu olabilir. </a:t>
            </a:r>
            <a:endParaRPr lang="tr-TR" dirty="0"/>
          </a:p>
        </p:txBody>
      </p:sp>
    </p:spTree>
    <p:extLst>
      <p:ext uri="{BB962C8B-B14F-4D97-AF65-F5344CB8AC3E}">
        <p14:creationId xmlns:p14="http://schemas.microsoft.com/office/powerpoint/2010/main" val="152928413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a:solidFill>
                  <a:srgbClr val="FF0000"/>
                </a:solidFill>
              </a:rPr>
              <a:t>Yetişkin ve Örgün Eğitim Arasındaki Program Planlama Farklılıkları</a:t>
            </a:r>
            <a:endParaRPr lang="tr-TR" dirty="0"/>
          </a:p>
        </p:txBody>
      </p:sp>
      <p:sp>
        <p:nvSpPr>
          <p:cNvPr id="3" name="İçerik Yer Tutucusu 2"/>
          <p:cNvSpPr>
            <a:spLocks noGrp="1"/>
          </p:cNvSpPr>
          <p:nvPr>
            <p:ph idx="1"/>
          </p:nvPr>
        </p:nvSpPr>
        <p:spPr/>
        <p:txBody>
          <a:bodyPr/>
          <a:lstStyle/>
          <a:p>
            <a:pPr marL="0" indent="0">
              <a:buNone/>
            </a:pPr>
            <a:r>
              <a:rPr lang="tr-TR" dirty="0" smtClean="0"/>
              <a:t>3. Yetişkinlerin temel özelliklerinin öğrenme süreçlerinde dikkate alınması sürecin başarısını etkiler.</a:t>
            </a:r>
          </a:p>
          <a:p>
            <a:pPr marL="0" indent="0">
              <a:buNone/>
            </a:pPr>
            <a:r>
              <a:rPr lang="tr-TR" dirty="0" smtClean="0"/>
              <a:t>4. Eğitimin amaçları, hedef kitlenin toplumsal ve kültürel özellikleri, eğitimi sunan kurumun nitelikleri planlama sürecini etkiler.</a:t>
            </a:r>
          </a:p>
          <a:p>
            <a:pPr marL="0" indent="0">
              <a:buNone/>
            </a:pPr>
            <a:r>
              <a:rPr lang="tr-TR" dirty="0" smtClean="0"/>
              <a:t>5. Kağıt üzerinde çok iyi görünen </a:t>
            </a:r>
            <a:r>
              <a:rPr lang="tr-TR" dirty="0" err="1" smtClean="0"/>
              <a:t>planlanlar</a:t>
            </a:r>
            <a:r>
              <a:rPr lang="tr-TR" dirty="0" smtClean="0"/>
              <a:t> uygulamada başarısız olabilir. Bunun nedenleri ulaşım sorunları, eğitim programının maliyetini karşılayamama, yetişkinlerin eğitime ilgi göstermemesi, kültürel baskılar, yeterli kaynak ayrılmaması, eğitimin gerekliliğine inanılmaması gibi etkenlerden kaynaklanabilir. </a:t>
            </a:r>
            <a:endParaRPr lang="tr-TR" dirty="0"/>
          </a:p>
        </p:txBody>
      </p:sp>
    </p:spTree>
    <p:extLst>
      <p:ext uri="{BB962C8B-B14F-4D97-AF65-F5344CB8AC3E}">
        <p14:creationId xmlns:p14="http://schemas.microsoft.com/office/powerpoint/2010/main" val="33667837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5400" dirty="0" smtClean="0">
                <a:solidFill>
                  <a:srgbClr val="FF0000"/>
                </a:solidFill>
              </a:rPr>
              <a:t>İhtiyaç Belirleme Neden Önemlidir?</a:t>
            </a:r>
            <a:endParaRPr lang="tr-TR" sz="5400" dirty="0">
              <a:solidFill>
                <a:srgbClr val="FF0000"/>
              </a:solidFill>
            </a:endParaRPr>
          </a:p>
        </p:txBody>
      </p:sp>
      <p:sp>
        <p:nvSpPr>
          <p:cNvPr id="3" name="İçerik Yer Tutucusu 2"/>
          <p:cNvSpPr>
            <a:spLocks noGrp="1"/>
          </p:cNvSpPr>
          <p:nvPr>
            <p:ph idx="1"/>
          </p:nvPr>
        </p:nvSpPr>
        <p:spPr>
          <a:xfrm>
            <a:off x="838200" y="2035832"/>
            <a:ext cx="10515600" cy="4351338"/>
          </a:xfrm>
        </p:spPr>
        <p:txBody>
          <a:bodyPr>
            <a:normAutofit/>
          </a:bodyPr>
          <a:lstStyle/>
          <a:p>
            <a:r>
              <a:rPr lang="tr-TR" sz="3600" dirty="0" smtClean="0"/>
              <a:t>Yetişkinlerin öğrenmeye ilişkin özellikleri, yetişkin eğitiminin gönüllü katılıma dayalı olması gibi nedenler yetişkin eğitiminde ihtiyaçların belirlenmesi ve eğitim programının bu ihtiyaçlara dayalı olarak geliştirilmesini gerekli hale getirmektedir. </a:t>
            </a:r>
            <a:endParaRPr lang="tr-TR" sz="3600" dirty="0"/>
          </a:p>
        </p:txBody>
      </p:sp>
    </p:spTree>
    <p:extLst>
      <p:ext uri="{BB962C8B-B14F-4D97-AF65-F5344CB8AC3E}">
        <p14:creationId xmlns:p14="http://schemas.microsoft.com/office/powerpoint/2010/main" val="109122391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6000" dirty="0" smtClean="0">
                <a:solidFill>
                  <a:srgbClr val="FF0000"/>
                </a:solidFill>
              </a:rPr>
              <a:t>İhtiyaç Tipleri</a:t>
            </a:r>
            <a:endParaRPr lang="tr-TR" sz="6000" dirty="0">
              <a:solidFill>
                <a:srgbClr val="FF0000"/>
              </a:solidFill>
            </a:endParaRPr>
          </a:p>
        </p:txBody>
      </p:sp>
      <p:sp>
        <p:nvSpPr>
          <p:cNvPr id="3" name="İçerik Yer Tutucusu 2"/>
          <p:cNvSpPr>
            <a:spLocks noGrp="1"/>
          </p:cNvSpPr>
          <p:nvPr>
            <p:ph idx="1"/>
          </p:nvPr>
        </p:nvSpPr>
        <p:spPr/>
        <p:txBody>
          <a:bodyPr>
            <a:normAutofit/>
          </a:bodyPr>
          <a:lstStyle/>
          <a:p>
            <a:pPr marL="514350" indent="-514350">
              <a:buFont typeface="+mj-lt"/>
              <a:buAutoNum type="arabicPeriod"/>
            </a:pPr>
            <a:r>
              <a:rPr lang="tr-TR" sz="3200" i="1" dirty="0"/>
              <a:t>H</a:t>
            </a:r>
            <a:r>
              <a:rPr lang="tr-TR" sz="3200" i="1" dirty="0" smtClean="0"/>
              <a:t>issedilmiş </a:t>
            </a:r>
            <a:r>
              <a:rPr lang="tr-TR" sz="3200" i="1" dirty="0"/>
              <a:t>İ</a:t>
            </a:r>
            <a:r>
              <a:rPr lang="tr-TR" sz="3200" i="1" dirty="0" smtClean="0"/>
              <a:t>htiyaç: </a:t>
            </a:r>
            <a:r>
              <a:rPr lang="tr-TR" sz="3200" dirty="0" smtClean="0"/>
              <a:t>Birey eğitim ihtiyacının farkındaysa </a:t>
            </a:r>
          </a:p>
          <a:p>
            <a:pPr marL="514350" indent="-514350">
              <a:buFont typeface="+mj-lt"/>
              <a:buAutoNum type="arabicPeriod"/>
            </a:pPr>
            <a:r>
              <a:rPr lang="tr-TR" sz="3200" i="1" dirty="0"/>
              <a:t>G</a:t>
            </a:r>
            <a:r>
              <a:rPr lang="tr-TR" sz="3200" i="1" dirty="0" smtClean="0"/>
              <a:t>erçek İhtiyaç: </a:t>
            </a:r>
            <a:r>
              <a:rPr lang="tr-TR" sz="3200" dirty="0" smtClean="0"/>
              <a:t>Eğitim bireyin sorununa karşılık geliyorsa</a:t>
            </a:r>
          </a:p>
          <a:p>
            <a:pPr marL="514350" indent="-514350">
              <a:buFont typeface="+mj-lt"/>
              <a:buAutoNum type="arabicPeriod"/>
            </a:pPr>
            <a:r>
              <a:rPr lang="tr-TR" sz="3200" i="1" dirty="0"/>
              <a:t>Y</a:t>
            </a:r>
            <a:r>
              <a:rPr lang="tr-TR" sz="3200" i="1" dirty="0" smtClean="0"/>
              <a:t>üklenmiş İhtiyaç: </a:t>
            </a:r>
            <a:r>
              <a:rPr lang="tr-TR" sz="3200" dirty="0" smtClean="0"/>
              <a:t>Bireyin eğitim ihtiyacı dışarıdan biri tarafından belirlenmişse</a:t>
            </a:r>
          </a:p>
          <a:p>
            <a:pPr marL="514350" indent="-514350">
              <a:buFont typeface="+mj-lt"/>
              <a:buAutoNum type="arabicPeriod"/>
            </a:pPr>
            <a:r>
              <a:rPr lang="tr-TR" sz="3200" i="1" dirty="0"/>
              <a:t>S</a:t>
            </a:r>
            <a:r>
              <a:rPr lang="tr-TR" sz="3200" i="1" dirty="0" smtClean="0"/>
              <a:t>osyal İhtiyaç:</a:t>
            </a:r>
            <a:r>
              <a:rPr lang="tr-TR" sz="3200" dirty="0" smtClean="0"/>
              <a:t> İhtiyaçlar toplum düzeyinde ortaya konulmuşsa</a:t>
            </a:r>
            <a:endParaRPr lang="tr-TR" sz="3200" dirty="0"/>
          </a:p>
        </p:txBody>
      </p:sp>
    </p:spTree>
    <p:extLst>
      <p:ext uri="{BB962C8B-B14F-4D97-AF65-F5344CB8AC3E}">
        <p14:creationId xmlns:p14="http://schemas.microsoft.com/office/powerpoint/2010/main" val="26790319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4800" dirty="0" smtClean="0">
                <a:solidFill>
                  <a:srgbClr val="FF0000"/>
                </a:solidFill>
              </a:rPr>
              <a:t>İhtiyaç Belirleme</a:t>
            </a:r>
            <a:endParaRPr lang="tr-TR" sz="4800" dirty="0">
              <a:solidFill>
                <a:srgbClr val="FF0000"/>
              </a:solidFill>
            </a:endParaRPr>
          </a:p>
        </p:txBody>
      </p:sp>
      <p:sp>
        <p:nvSpPr>
          <p:cNvPr id="3" name="İçerik Yer Tutucusu 2"/>
          <p:cNvSpPr>
            <a:spLocks noGrp="1"/>
          </p:cNvSpPr>
          <p:nvPr>
            <p:ph idx="1"/>
          </p:nvPr>
        </p:nvSpPr>
        <p:spPr/>
        <p:txBody>
          <a:bodyPr/>
          <a:lstStyle/>
          <a:p>
            <a:pPr marL="0" indent="0">
              <a:buNone/>
            </a:pPr>
            <a:r>
              <a:rPr lang="tr-TR" dirty="0" smtClean="0"/>
              <a:t>İhtiyaç saptama program planlamanın önemli bir öğesi olmakla birlikte, etkili bir araç olarak kullanılmamaktadır. Bunun nedenleri,</a:t>
            </a:r>
          </a:p>
          <a:p>
            <a:pPr marL="514350" indent="-514350">
              <a:buFont typeface="+mj-lt"/>
              <a:buAutoNum type="arabicPeriod"/>
            </a:pPr>
            <a:r>
              <a:rPr lang="tr-TR" dirty="0"/>
              <a:t>K</a:t>
            </a:r>
            <a:r>
              <a:rPr lang="tr-TR" dirty="0" smtClean="0"/>
              <a:t>uram ile uygulama arasında boşluk olması</a:t>
            </a:r>
          </a:p>
          <a:p>
            <a:pPr marL="514350" indent="-514350">
              <a:buFont typeface="+mj-lt"/>
              <a:buAutoNum type="arabicPeriod"/>
            </a:pPr>
            <a:r>
              <a:rPr lang="tr-TR" dirty="0"/>
              <a:t>Ç</a:t>
            </a:r>
            <a:r>
              <a:rPr lang="tr-TR" dirty="0" smtClean="0"/>
              <a:t>oğu zaman sezgilerle hareket edilmesi</a:t>
            </a:r>
          </a:p>
          <a:p>
            <a:pPr marL="514350" indent="-514350">
              <a:buFont typeface="+mj-lt"/>
              <a:buAutoNum type="arabicPeriod"/>
            </a:pPr>
            <a:r>
              <a:rPr lang="tr-TR" dirty="0"/>
              <a:t>İ</a:t>
            </a:r>
            <a:r>
              <a:rPr lang="tr-TR" dirty="0" smtClean="0"/>
              <a:t>htiyaç saptamanın nasıl yapılacağının bilinmemesi</a:t>
            </a:r>
          </a:p>
          <a:p>
            <a:pPr marL="514350" indent="-514350">
              <a:buFont typeface="+mj-lt"/>
              <a:buAutoNum type="arabicPeriod"/>
            </a:pPr>
            <a:r>
              <a:rPr lang="tr-TR" dirty="0"/>
              <a:t>P</a:t>
            </a:r>
            <a:r>
              <a:rPr lang="tr-TR" dirty="0" smtClean="0"/>
              <a:t>rogramları şişireceğinin düşünülmesidir. </a:t>
            </a:r>
            <a:endParaRPr lang="tr-TR" dirty="0"/>
          </a:p>
        </p:txBody>
      </p:sp>
    </p:spTree>
    <p:extLst>
      <p:ext uri="{BB962C8B-B14F-4D97-AF65-F5344CB8AC3E}">
        <p14:creationId xmlns:p14="http://schemas.microsoft.com/office/powerpoint/2010/main" val="38786099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800" dirty="0">
                <a:solidFill>
                  <a:srgbClr val="FF0000"/>
                </a:solidFill>
              </a:rPr>
              <a:t>İhtiyaç Belirleme</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t>İhtiyaç saptama temelde bir araştırma sürecidir. Eğitim ihtiyaçları;</a:t>
            </a:r>
          </a:p>
          <a:p>
            <a:r>
              <a:rPr lang="tr-TR" dirty="0" smtClean="0"/>
              <a:t>test, </a:t>
            </a:r>
          </a:p>
          <a:p>
            <a:r>
              <a:rPr lang="tr-TR" dirty="0" smtClean="0"/>
              <a:t>anket, </a:t>
            </a:r>
          </a:p>
          <a:p>
            <a:r>
              <a:rPr lang="tr-TR" dirty="0" smtClean="0"/>
              <a:t>grup toplantıları ve odak grup görüşmeleri, </a:t>
            </a:r>
          </a:p>
          <a:p>
            <a:r>
              <a:rPr lang="tr-TR" dirty="0" smtClean="0"/>
              <a:t>görüşme, </a:t>
            </a:r>
          </a:p>
          <a:p>
            <a:r>
              <a:rPr lang="tr-TR" dirty="0" smtClean="0"/>
              <a:t>iş analizi, </a:t>
            </a:r>
          </a:p>
          <a:p>
            <a:r>
              <a:rPr lang="tr-TR" dirty="0" smtClean="0"/>
              <a:t>nominal grup tekniği,</a:t>
            </a:r>
          </a:p>
          <a:p>
            <a:r>
              <a:rPr lang="tr-TR" dirty="0" smtClean="0"/>
              <a:t>Q </a:t>
            </a:r>
            <a:r>
              <a:rPr lang="tr-TR" dirty="0" err="1" smtClean="0"/>
              <a:t>sort</a:t>
            </a:r>
            <a:r>
              <a:rPr lang="tr-TR" dirty="0" smtClean="0"/>
              <a:t>, </a:t>
            </a:r>
          </a:p>
          <a:p>
            <a:r>
              <a:rPr lang="tr-TR" dirty="0" err="1" smtClean="0"/>
              <a:t>delphi</a:t>
            </a:r>
            <a:r>
              <a:rPr lang="tr-TR" dirty="0" smtClean="0"/>
              <a:t> gibi tekniklerle toplanabilir. </a:t>
            </a:r>
            <a:endParaRPr lang="tr-TR" dirty="0"/>
          </a:p>
        </p:txBody>
      </p:sp>
    </p:spTree>
    <p:extLst>
      <p:ext uri="{BB962C8B-B14F-4D97-AF65-F5344CB8AC3E}">
        <p14:creationId xmlns:p14="http://schemas.microsoft.com/office/powerpoint/2010/main" val="62546098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sz="4800" dirty="0">
                <a:solidFill>
                  <a:srgbClr val="FF0000"/>
                </a:solidFill>
              </a:rPr>
              <a:t>İhtiyaç Belirleme</a:t>
            </a:r>
            <a:endParaRPr lang="tr-TR" dirty="0"/>
          </a:p>
        </p:txBody>
      </p:sp>
      <p:sp>
        <p:nvSpPr>
          <p:cNvPr id="3" name="İçerik Yer Tutucusu 2"/>
          <p:cNvSpPr>
            <a:spLocks noGrp="1"/>
          </p:cNvSpPr>
          <p:nvPr>
            <p:ph idx="1"/>
          </p:nvPr>
        </p:nvSpPr>
        <p:spPr/>
        <p:txBody>
          <a:bodyPr/>
          <a:lstStyle/>
          <a:p>
            <a:pPr marL="0" indent="0">
              <a:buNone/>
            </a:pPr>
            <a:r>
              <a:rPr lang="tr-TR" dirty="0" smtClean="0"/>
              <a:t>Eğitim programlarının hazırlanmasında çoğu zaman ihtiyaç belirleme süreci eğiticilerin görev tanımlamasının dışında kalmaktadır. Yani eğitimciler daha önceden belirlenmiş amaçlar çerçevesinde program içeriğinin paylaşılmasından sorumludurlar. Ancak kimi zaman program devam ederken de beklentiler ortaya çıkar, yeni beklentiler gelişebilir. Katılımcıların beklentilerinin sorulması onların programa katılma duygularının yaratılması açısından önemlidir. Katılıma duygusu öğrenme motivasyonunu artıracaktır.  </a:t>
            </a:r>
            <a:endParaRPr lang="tr-TR" dirty="0"/>
          </a:p>
        </p:txBody>
      </p:sp>
    </p:spTree>
    <p:extLst>
      <p:ext uri="{BB962C8B-B14F-4D97-AF65-F5344CB8AC3E}">
        <p14:creationId xmlns:p14="http://schemas.microsoft.com/office/powerpoint/2010/main" val="3841735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sz="5400" dirty="0" smtClean="0">
                <a:solidFill>
                  <a:srgbClr val="FF0000"/>
                </a:solidFill>
              </a:rPr>
              <a:t>Program Amaçları</a:t>
            </a:r>
            <a:endParaRPr lang="tr-TR" sz="5400" dirty="0">
              <a:solidFill>
                <a:srgbClr val="FF0000"/>
              </a:solidFill>
            </a:endParaRPr>
          </a:p>
        </p:txBody>
      </p:sp>
      <p:sp>
        <p:nvSpPr>
          <p:cNvPr id="3" name="İçerik Yer Tutucusu 2"/>
          <p:cNvSpPr>
            <a:spLocks noGrp="1"/>
          </p:cNvSpPr>
          <p:nvPr>
            <p:ph idx="1"/>
          </p:nvPr>
        </p:nvSpPr>
        <p:spPr/>
        <p:txBody>
          <a:bodyPr>
            <a:normAutofit/>
          </a:bodyPr>
          <a:lstStyle/>
          <a:p>
            <a:pPr marL="0" indent="0">
              <a:buNone/>
            </a:pPr>
            <a:r>
              <a:rPr lang="tr-TR" sz="3600" dirty="0" smtClean="0"/>
              <a:t>Yetişkin eğitiminde program planlamada büyük ölçüde esneklik vardır. Kapsamının belirlenmesinde, amaçların geliştirilmesinde yetişkin eğitimi uzmanları daha özgürdür. İhtiyaca dayalı amaçlar, programın içeriği, öğretim yöntemleri, eğitim materyalleri vb. hakkında bilinçli kararlar vermeyi sağlar. </a:t>
            </a:r>
            <a:endParaRPr lang="tr-TR" sz="3600" dirty="0"/>
          </a:p>
        </p:txBody>
      </p:sp>
    </p:spTree>
    <p:extLst>
      <p:ext uri="{BB962C8B-B14F-4D97-AF65-F5344CB8AC3E}">
        <p14:creationId xmlns:p14="http://schemas.microsoft.com/office/powerpoint/2010/main" val="393924254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TotalTime>
  <Words>877</Words>
  <Application>Microsoft Office PowerPoint</Application>
  <PresentationFormat>Geniş ekran</PresentationFormat>
  <Paragraphs>87</Paragraphs>
  <Slides>19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19</vt:i4>
      </vt:variant>
    </vt:vector>
  </HeadingPairs>
  <TitlesOfParts>
    <vt:vector size="23" baseType="lpstr">
      <vt:lpstr>Arial</vt:lpstr>
      <vt:lpstr>Calibri</vt:lpstr>
      <vt:lpstr>Calibri Light</vt:lpstr>
      <vt:lpstr>Office Teması</vt:lpstr>
      <vt:lpstr>Yetişkin Eğitimi Programlarının Planlanması ve Uygulanması</vt:lpstr>
      <vt:lpstr>Yetişkin ve Örgün Eğitim Arasındaki Program Planlama Farklılıkları</vt:lpstr>
      <vt:lpstr>Yetişkin ve Örgün Eğitim Arasındaki Program Planlama Farklılıkları</vt:lpstr>
      <vt:lpstr>İhtiyaç Belirleme Neden Önemlidir?</vt:lpstr>
      <vt:lpstr>İhtiyaç Tipleri</vt:lpstr>
      <vt:lpstr>İhtiyaç Belirleme</vt:lpstr>
      <vt:lpstr>İhtiyaç Belirleme</vt:lpstr>
      <vt:lpstr>İhtiyaç Belirleme</vt:lpstr>
      <vt:lpstr>Program Amaçları</vt:lpstr>
      <vt:lpstr>Program Amaçları</vt:lpstr>
      <vt:lpstr>Üç Amaç Kategorisi</vt:lpstr>
      <vt:lpstr>Öğrenme amaçlarının dört temel kategorisi </vt:lpstr>
      <vt:lpstr>Program Amaçları</vt:lpstr>
      <vt:lpstr>Öğrenme Yaşantıları</vt:lpstr>
      <vt:lpstr>Program içeriği oluştururken Dikkat Edilecek Hususlar</vt:lpstr>
      <vt:lpstr>Zaman sınırlamaları söz konusu olduğunda:</vt:lpstr>
      <vt:lpstr>Yöntem</vt:lpstr>
      <vt:lpstr>Yöntem Sınıflandırması</vt:lpstr>
      <vt:lpstr>Programın Zamanlanmasında Dikkat Edilmesi Gerekli Noktalar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Yetişkin Eğitimi Programlarının Planlanması ve Uygulanması</dc:title>
  <dc:creator>Windows Kullanıcısı</dc:creator>
  <cp:lastModifiedBy>Windows Kullanıcısı</cp:lastModifiedBy>
  <cp:revision>9</cp:revision>
  <dcterms:created xsi:type="dcterms:W3CDTF">2019-03-21T07:41:21Z</dcterms:created>
  <dcterms:modified xsi:type="dcterms:W3CDTF">2019-03-21T09:22:43Z</dcterms:modified>
</cp:coreProperties>
</file>