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4" r:id="rId4"/>
    <p:sldId id="265" r:id="rId5"/>
    <p:sldId id="266" r:id="rId6"/>
    <p:sldId id="267" r:id="rId7"/>
    <p:sldId id="268" r:id="rId8"/>
    <p:sldId id="269" r:id="rId9"/>
    <p:sldId id="270" r:id="rId10"/>
    <p:sldId id="271" r:id="rId11"/>
    <p:sldId id="272" r:id="rId12"/>
    <p:sldId id="283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71" autoAdjust="0"/>
    <p:restoredTop sz="94660"/>
  </p:normalViewPr>
  <p:slideViewPr>
    <p:cSldViewPr snapToGrid="0">
      <p:cViewPr varScale="1">
        <p:scale>
          <a:sx n="94" d="100"/>
          <a:sy n="94" d="100"/>
        </p:scale>
        <p:origin x="8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3C110-BC07-425B-AF26-03850E20020E}" type="datetimeFigureOut">
              <a:rPr lang="en-US" smtClean="0"/>
              <a:t>1/16/2020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D0E17-1374-4250-AAFF-EEE78D855D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86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3C110-BC07-425B-AF26-03850E20020E}" type="datetimeFigureOut">
              <a:rPr lang="en-US" smtClean="0"/>
              <a:t>1/16/2020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D0E17-1374-4250-AAFF-EEE78D855D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61485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3C110-BC07-425B-AF26-03850E20020E}" type="datetimeFigureOut">
              <a:rPr lang="en-US" smtClean="0"/>
              <a:t>1/16/2020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D0E17-1374-4250-AAFF-EEE78D855D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56906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3C110-BC07-425B-AF26-03850E20020E}" type="datetimeFigureOut">
              <a:rPr lang="en-US" smtClean="0"/>
              <a:t>1/16/2020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D0E17-1374-4250-AAFF-EEE78D855D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66850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3C110-BC07-425B-AF26-03850E20020E}" type="datetimeFigureOut">
              <a:rPr lang="en-US" smtClean="0"/>
              <a:t>1/16/2020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D0E17-1374-4250-AAFF-EEE78D855D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80202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3C110-BC07-425B-AF26-03850E20020E}" type="datetimeFigureOut">
              <a:rPr lang="en-US" smtClean="0"/>
              <a:t>1/16/2020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D0E17-1374-4250-AAFF-EEE78D855D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0122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3C110-BC07-425B-AF26-03850E20020E}" type="datetimeFigureOut">
              <a:rPr lang="en-US" smtClean="0"/>
              <a:t>1/16/2020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D0E17-1374-4250-AAFF-EEE78D855D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66425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3C110-BC07-425B-AF26-03850E20020E}" type="datetimeFigureOut">
              <a:rPr lang="en-US" smtClean="0"/>
              <a:t>1/16/2020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D0E17-1374-4250-AAFF-EEE78D855D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18470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3C110-BC07-425B-AF26-03850E20020E}" type="datetimeFigureOut">
              <a:rPr lang="en-US" smtClean="0"/>
              <a:t>1/16/2020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D0E17-1374-4250-AAFF-EEE78D855D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4034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3C110-BC07-425B-AF26-03850E20020E}" type="datetimeFigureOut">
              <a:rPr lang="en-US" smtClean="0"/>
              <a:t>1/16/2020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D0E17-1374-4250-AAFF-EEE78D855D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5201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3C110-BC07-425B-AF26-03850E20020E}" type="datetimeFigureOut">
              <a:rPr lang="en-US" smtClean="0"/>
              <a:t>1/16/2020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D0E17-1374-4250-AAFF-EEE78D855D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9403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13C110-BC07-425B-AF26-03850E20020E}" type="datetimeFigureOut">
              <a:rPr lang="en-US" smtClean="0"/>
              <a:t>1/16/2020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2D0E17-1374-4250-AAFF-EEE78D855D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2620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computer.howstuffworks.com/grid-computing.htm" TargetMode="External"/><Relationship Id="rId2" Type="http://schemas.openxmlformats.org/officeDocument/2006/relationships/hyperlink" Target="https://computer.howstuffworks.com/cloud-computing/cloud-computing.htm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Information Technology in Business and Society </a:t>
            </a:r>
            <a:r>
              <a:rPr lang="en-US" b="1" dirty="0" smtClean="0"/>
              <a:t>II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 smtClean="0"/>
              <a:t>Contemporary</a:t>
            </a:r>
            <a:r>
              <a:rPr lang="tr-TR" dirty="0" smtClean="0"/>
              <a:t> Hardware </a:t>
            </a:r>
            <a:r>
              <a:rPr lang="tr-TR" dirty="0" err="1" smtClean="0"/>
              <a:t>Platforms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74722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3. </a:t>
            </a:r>
            <a:r>
              <a:rPr lang="en-US" b="1" dirty="0" smtClean="0"/>
              <a:t>Grid Computing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200" dirty="0" err="1" smtClean="0"/>
              <a:t>Many</a:t>
            </a:r>
            <a:r>
              <a:rPr lang="tr-TR" sz="3200" dirty="0" smtClean="0"/>
              <a:t> </a:t>
            </a:r>
            <a:r>
              <a:rPr lang="tr-TR" sz="3200" dirty="0" err="1" smtClean="0"/>
              <a:t>PCs</a:t>
            </a:r>
            <a:r>
              <a:rPr lang="tr-TR" sz="3200" dirty="0" smtClean="0"/>
              <a:t>, but not </a:t>
            </a:r>
            <a:r>
              <a:rPr lang="tr-TR" sz="3200" dirty="0" err="1" smtClean="0"/>
              <a:t>used</a:t>
            </a:r>
            <a:r>
              <a:rPr lang="tr-TR" sz="3200" dirty="0" smtClean="0"/>
              <a:t> </a:t>
            </a:r>
            <a:r>
              <a:rPr lang="tr-TR" sz="3200" dirty="0" err="1" smtClean="0"/>
              <a:t>full</a:t>
            </a:r>
            <a:r>
              <a:rPr lang="tr-TR" sz="3200" dirty="0" smtClean="0"/>
              <a:t> </a:t>
            </a:r>
            <a:r>
              <a:rPr lang="tr-TR" sz="3200" dirty="0" err="1" smtClean="0"/>
              <a:t>capacity</a:t>
            </a:r>
            <a:r>
              <a:rPr lang="tr-TR" sz="3200" dirty="0" smtClean="0"/>
              <a:t> </a:t>
            </a:r>
            <a:r>
              <a:rPr lang="tr-TR" sz="3200" dirty="0" err="1" smtClean="0"/>
              <a:t>all</a:t>
            </a:r>
            <a:r>
              <a:rPr lang="tr-TR" sz="3200" dirty="0" smtClean="0"/>
              <a:t> </a:t>
            </a:r>
            <a:r>
              <a:rPr lang="tr-TR" sz="3200" dirty="0" err="1" smtClean="0"/>
              <a:t>the</a:t>
            </a:r>
            <a:r>
              <a:rPr lang="tr-TR" sz="3200" dirty="0" smtClean="0"/>
              <a:t> time.</a:t>
            </a:r>
          </a:p>
          <a:p>
            <a:r>
              <a:rPr lang="tr-TR" sz="3200" dirty="0" smtClean="0"/>
              <a:t>Gr</a:t>
            </a:r>
            <a:r>
              <a:rPr lang="en-US" sz="3200" dirty="0" smtClean="0"/>
              <a:t>id </a:t>
            </a:r>
            <a:r>
              <a:rPr lang="en-US" sz="3200" dirty="0"/>
              <a:t>computing takes advantage of this unused processing power </a:t>
            </a:r>
            <a:endParaRPr lang="tr-TR" sz="3200" dirty="0" smtClean="0"/>
          </a:p>
          <a:p>
            <a:pPr lvl="1"/>
            <a:r>
              <a:rPr lang="en-US" sz="2800" dirty="0" smtClean="0"/>
              <a:t>by </a:t>
            </a:r>
            <a:r>
              <a:rPr lang="en-US" sz="2800" dirty="0"/>
              <a:t>linking </a:t>
            </a:r>
            <a:r>
              <a:rPr lang="tr-TR" sz="2800" dirty="0" err="1" smtClean="0"/>
              <a:t>many</a:t>
            </a:r>
            <a:r>
              <a:rPr lang="en-US" sz="2800" dirty="0" smtClean="0"/>
              <a:t> </a:t>
            </a:r>
            <a:r>
              <a:rPr lang="en-US" sz="2800" dirty="0"/>
              <a:t>individual computers </a:t>
            </a:r>
            <a:endParaRPr lang="tr-TR" sz="2800" dirty="0" smtClean="0"/>
          </a:p>
          <a:p>
            <a:pPr lvl="1"/>
            <a:r>
              <a:rPr lang="en-US" sz="2800" dirty="0" smtClean="0"/>
              <a:t>to </a:t>
            </a:r>
            <a:r>
              <a:rPr lang="en-US" sz="2800" dirty="0"/>
              <a:t>create a “virtual supercomputer” that can process intensive tasks.</a:t>
            </a:r>
          </a:p>
        </p:txBody>
      </p:sp>
    </p:spTree>
    <p:extLst>
      <p:ext uri="{BB962C8B-B14F-4D97-AF65-F5344CB8AC3E}">
        <p14:creationId xmlns:p14="http://schemas.microsoft.com/office/powerpoint/2010/main" val="3237322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3. </a:t>
            </a:r>
            <a:r>
              <a:rPr lang="en-US" b="1" dirty="0" smtClean="0"/>
              <a:t>Grid Computing</a:t>
            </a:r>
            <a:endParaRPr lang="en-US" dirty="0"/>
          </a:p>
        </p:txBody>
      </p:sp>
      <p:sp>
        <p:nvSpPr>
          <p:cNvPr id="6" name="İçerik Yer Tutucusu 5"/>
          <p:cNvSpPr>
            <a:spLocks noGrp="1"/>
          </p:cNvSpPr>
          <p:nvPr>
            <p:ph sz="half" idx="2"/>
          </p:nvPr>
        </p:nvSpPr>
        <p:spPr>
          <a:xfrm>
            <a:off x="6172200" y="5577839"/>
            <a:ext cx="5181600" cy="599123"/>
          </a:xfrm>
        </p:spPr>
        <p:txBody>
          <a:bodyPr>
            <a:normAutofit/>
          </a:bodyPr>
          <a:lstStyle/>
          <a:p>
            <a:r>
              <a:rPr lang="en-US" sz="1800" dirty="0"/>
              <a:t>Source: Strickland J. (2008), How grid computing works, How stuff </a:t>
            </a:r>
            <a:r>
              <a:rPr lang="en-US" sz="1800" dirty="0" smtClean="0"/>
              <a:t>works</a:t>
            </a:r>
            <a:endParaRPr lang="en-US" sz="1800" dirty="0"/>
          </a:p>
        </p:txBody>
      </p:sp>
      <p:pic>
        <p:nvPicPr>
          <p:cNvPr id="7" name="İçerik Yer Tutucusu 6"/>
          <p:cNvPicPr>
            <a:picLocks noGrp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602104"/>
            <a:ext cx="5085080" cy="47174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65774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References</a:t>
            </a:r>
            <a:endParaRPr lang="en-US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Chaffey</a:t>
            </a:r>
            <a:r>
              <a:rPr lang="tr-TR" dirty="0" smtClean="0"/>
              <a:t> D.</a:t>
            </a:r>
            <a:r>
              <a:rPr lang="en-US" dirty="0" smtClean="0"/>
              <a:t> and </a:t>
            </a:r>
            <a:r>
              <a:rPr lang="tr-TR" dirty="0" smtClean="0"/>
              <a:t>S. </a:t>
            </a:r>
            <a:r>
              <a:rPr lang="en-US" dirty="0" smtClean="0"/>
              <a:t>Wood</a:t>
            </a:r>
            <a:r>
              <a:rPr lang="tr-TR" dirty="0" smtClean="0"/>
              <a:t> (2005)</a:t>
            </a:r>
            <a:r>
              <a:rPr lang="en-US" dirty="0" smtClean="0"/>
              <a:t>, Business information management: improving performance using information systems</a:t>
            </a:r>
            <a:r>
              <a:rPr lang="tr-TR" dirty="0" smtClean="0"/>
              <a:t>, </a:t>
            </a:r>
            <a:r>
              <a:rPr lang="tr-TR" dirty="0" err="1" smtClean="0"/>
              <a:t>Prentice</a:t>
            </a:r>
            <a:r>
              <a:rPr lang="tr-TR" dirty="0" smtClean="0"/>
              <a:t> </a:t>
            </a:r>
            <a:r>
              <a:rPr lang="tr-TR" dirty="0" err="1" smtClean="0"/>
              <a:t>Hall</a:t>
            </a:r>
            <a:r>
              <a:rPr lang="tr-TR" dirty="0" smtClean="0"/>
              <a:t>.</a:t>
            </a:r>
          </a:p>
          <a:p>
            <a:r>
              <a:rPr lang="en-US" dirty="0" smtClean="0"/>
              <a:t>Laudon K. and P. Laudon (2017), Essentials of MIS, Pearson</a:t>
            </a:r>
            <a:r>
              <a:rPr lang="tr-TR" dirty="0" smtClean="0"/>
              <a:t>.</a:t>
            </a:r>
          </a:p>
          <a:p>
            <a:r>
              <a:rPr lang="tr-TR" dirty="0" err="1" smtClean="0"/>
              <a:t>Laudon</a:t>
            </a:r>
            <a:r>
              <a:rPr lang="tr-TR" dirty="0" smtClean="0"/>
              <a:t> K. </a:t>
            </a:r>
            <a:r>
              <a:rPr lang="tr-TR" dirty="0" err="1" smtClean="0"/>
              <a:t>and</a:t>
            </a:r>
            <a:r>
              <a:rPr lang="tr-TR" dirty="0" smtClean="0"/>
              <a:t> J. </a:t>
            </a:r>
            <a:r>
              <a:rPr lang="tr-TR" dirty="0" err="1" smtClean="0"/>
              <a:t>Laudon</a:t>
            </a:r>
            <a:r>
              <a:rPr lang="tr-TR" dirty="0" smtClean="0"/>
              <a:t> (2018), </a:t>
            </a:r>
            <a:r>
              <a:rPr lang="tr-TR" dirty="0" err="1" smtClean="0"/>
              <a:t>Managing</a:t>
            </a:r>
            <a:r>
              <a:rPr lang="tr-TR" dirty="0" smtClean="0"/>
              <a:t> Information </a:t>
            </a:r>
            <a:r>
              <a:rPr lang="tr-TR" dirty="0" err="1" smtClean="0"/>
              <a:t>Systems</a:t>
            </a:r>
            <a:r>
              <a:rPr lang="tr-TR" dirty="0" smtClean="0"/>
              <a:t> </a:t>
            </a:r>
            <a:r>
              <a:rPr lang="tr-TR" dirty="0" err="1" smtClean="0"/>
              <a:t>Managing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Digital</a:t>
            </a:r>
            <a:r>
              <a:rPr lang="tr-TR" dirty="0" smtClean="0"/>
              <a:t> </a:t>
            </a:r>
            <a:r>
              <a:rPr lang="tr-TR" dirty="0" err="1" smtClean="0"/>
              <a:t>Firm</a:t>
            </a:r>
            <a:r>
              <a:rPr lang="tr-TR" dirty="0" smtClean="0"/>
              <a:t>, </a:t>
            </a:r>
            <a:r>
              <a:rPr lang="tr-TR" dirty="0" err="1" smtClean="0"/>
              <a:t>Pearson</a:t>
            </a:r>
            <a:r>
              <a:rPr lang="tr-TR" dirty="0" smtClean="0"/>
              <a:t>, 15th Ed.</a:t>
            </a:r>
          </a:p>
          <a:p>
            <a:r>
              <a:rPr lang="en-US" dirty="0" smtClean="0">
                <a:hlinkClick r:id="rId2"/>
              </a:rPr>
              <a:t>https://computer.howstuffworks.com/cloud-computing/cloud-computing.htm</a:t>
            </a:r>
            <a:endParaRPr lang="tr-TR" dirty="0" smtClean="0"/>
          </a:p>
          <a:p>
            <a:r>
              <a:rPr lang="en-US" dirty="0" smtClean="0">
                <a:hlinkClick r:id="rId3"/>
              </a:rPr>
              <a:t>https://computer.howstuffworks.com/grid-computing.htm</a:t>
            </a:r>
            <a:endParaRPr lang="tr-TR" smtClean="0"/>
          </a:p>
          <a:p>
            <a:pPr marL="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39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 smtClean="0"/>
              <a:t>trends</a:t>
            </a:r>
            <a:r>
              <a:rPr lang="tr-TR" b="1" dirty="0" smtClean="0"/>
              <a:t> in hardware </a:t>
            </a:r>
            <a:r>
              <a:rPr lang="tr-TR" b="1" dirty="0" err="1" smtClean="0"/>
              <a:t>platforms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600" dirty="0" err="1" smtClean="0"/>
              <a:t>The</a:t>
            </a:r>
            <a:r>
              <a:rPr lang="tr-TR" sz="3600" dirty="0" smtClean="0"/>
              <a:t> </a:t>
            </a:r>
            <a:r>
              <a:rPr lang="tr-TR" sz="3600" dirty="0" err="1" smtClean="0"/>
              <a:t>trends</a:t>
            </a:r>
            <a:r>
              <a:rPr lang="tr-TR" sz="3600" dirty="0" smtClean="0"/>
              <a:t>:</a:t>
            </a:r>
          </a:p>
          <a:p>
            <a:pPr marL="971550" lvl="1" indent="-514350">
              <a:buFont typeface="+mj-lt"/>
              <a:buAutoNum type="arabicPeriod"/>
            </a:pPr>
            <a:r>
              <a:rPr lang="tr-TR" sz="3200" dirty="0" err="1" smtClean="0"/>
              <a:t>Virtualization</a:t>
            </a:r>
            <a:endParaRPr lang="tr-TR" sz="3200" dirty="0" smtClean="0"/>
          </a:p>
          <a:p>
            <a:pPr marL="971550" lvl="1" indent="-514350">
              <a:buFont typeface="+mj-lt"/>
              <a:buAutoNum type="arabicPeriod"/>
            </a:pPr>
            <a:r>
              <a:rPr lang="tr-TR" sz="3200" dirty="0" err="1" smtClean="0"/>
              <a:t>Cloud</a:t>
            </a:r>
            <a:r>
              <a:rPr lang="tr-TR" sz="3200" dirty="0" smtClean="0"/>
              <a:t> </a:t>
            </a:r>
            <a:r>
              <a:rPr lang="tr-TR" sz="3200" dirty="0" err="1" smtClean="0"/>
              <a:t>computing</a:t>
            </a:r>
            <a:endParaRPr lang="tr-TR" sz="3200" dirty="0" smtClean="0"/>
          </a:p>
          <a:p>
            <a:pPr marL="971550" lvl="1" indent="-514350">
              <a:buFont typeface="+mj-lt"/>
              <a:buAutoNum type="arabicPeriod"/>
            </a:pPr>
            <a:r>
              <a:rPr lang="tr-TR" sz="3200" dirty="0" err="1" smtClean="0"/>
              <a:t>Grid</a:t>
            </a:r>
            <a:r>
              <a:rPr lang="tr-TR" sz="3200" dirty="0" smtClean="0"/>
              <a:t> </a:t>
            </a:r>
            <a:r>
              <a:rPr lang="tr-TR" sz="3200" dirty="0" err="1" smtClean="0"/>
              <a:t>computing</a:t>
            </a:r>
            <a:endParaRPr lang="tr-TR" sz="3200" dirty="0" smtClean="0"/>
          </a:p>
          <a:p>
            <a:pPr marL="971550" lvl="1" indent="-514350">
              <a:buFont typeface="+mj-lt"/>
              <a:buAutoNum type="arabicPeriod"/>
            </a:pPr>
            <a:r>
              <a:rPr lang="tr-TR" sz="3200" dirty="0" err="1" smtClean="0"/>
              <a:t>Green</a:t>
            </a:r>
            <a:r>
              <a:rPr lang="tr-TR" sz="3200" dirty="0" smtClean="0"/>
              <a:t> </a:t>
            </a:r>
            <a:r>
              <a:rPr lang="tr-TR" sz="3200" dirty="0" err="1" smtClean="0"/>
              <a:t>computing</a:t>
            </a:r>
            <a:endParaRPr lang="tr-TR" sz="3200" dirty="0" smtClean="0"/>
          </a:p>
          <a:p>
            <a:pPr marL="971550" lvl="1" indent="-514350">
              <a:buFont typeface="+mj-lt"/>
              <a:buAutoNum type="arabicPeriod"/>
            </a:pPr>
            <a:r>
              <a:rPr lang="tr-TR" sz="3200" dirty="0" err="1" smtClean="0"/>
              <a:t>Autonomic</a:t>
            </a:r>
            <a:r>
              <a:rPr lang="tr-TR" sz="3200" dirty="0" smtClean="0"/>
              <a:t> </a:t>
            </a:r>
            <a:r>
              <a:rPr lang="tr-TR" sz="3200" dirty="0" err="1" smtClean="0"/>
              <a:t>computing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558696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2. </a:t>
            </a:r>
            <a:r>
              <a:rPr lang="en-US" b="1" dirty="0" smtClean="0"/>
              <a:t>Cloud Computing: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Cloud computing is a style of computing in which computer </a:t>
            </a:r>
            <a:r>
              <a:rPr lang="tr-TR" sz="3200" dirty="0" err="1" smtClean="0"/>
              <a:t>resources</a:t>
            </a:r>
            <a:r>
              <a:rPr lang="en-US" sz="3200" dirty="0" smtClean="0"/>
              <a:t> </a:t>
            </a:r>
            <a:r>
              <a:rPr lang="en-US" sz="3200" dirty="0"/>
              <a:t>and other services are provided as a shared pool of virtualized resources over a </a:t>
            </a:r>
            <a:r>
              <a:rPr lang="en-US" sz="3200" dirty="0" err="1" smtClean="0"/>
              <a:t>networ</a:t>
            </a:r>
            <a:r>
              <a:rPr lang="tr-TR" sz="3200" dirty="0" smtClean="0"/>
              <a:t>k</a:t>
            </a:r>
            <a:r>
              <a:rPr lang="en-US" sz="3200" dirty="0" smtClean="0"/>
              <a:t>.</a:t>
            </a:r>
            <a:endParaRPr lang="tr-TR" sz="3200" dirty="0" smtClean="0"/>
          </a:p>
          <a:p>
            <a:pPr lvl="1"/>
            <a:r>
              <a:rPr lang="en-US" sz="2800" dirty="0" smtClean="0"/>
              <a:t>computer processing, storage, software</a:t>
            </a:r>
          </a:p>
          <a:p>
            <a:pPr lvl="1"/>
            <a:r>
              <a:rPr lang="tr-TR" sz="2800" dirty="0" err="1" smtClean="0"/>
              <a:t>Mostly</a:t>
            </a:r>
            <a:r>
              <a:rPr lang="tr-TR" sz="2800" dirty="0" smtClean="0"/>
              <a:t> on </a:t>
            </a:r>
            <a:r>
              <a:rPr lang="tr-TR" sz="2800" dirty="0" err="1" smtClean="0"/>
              <a:t>the</a:t>
            </a:r>
            <a:r>
              <a:rPr lang="tr-TR" sz="2800" dirty="0" smtClean="0"/>
              <a:t> internet</a:t>
            </a:r>
          </a:p>
          <a:p>
            <a:pPr marL="457200" lvl="1" indent="0">
              <a:buNone/>
            </a:pPr>
            <a:endParaRPr lang="tr-TR" sz="2800" dirty="0" smtClean="0"/>
          </a:p>
          <a:p>
            <a:r>
              <a:rPr lang="tr-TR" sz="3200" dirty="0" smtClean="0"/>
              <a:t>Can be </a:t>
            </a:r>
            <a:r>
              <a:rPr lang="tr-TR" sz="3200" dirty="0" err="1" smtClean="0"/>
              <a:t>accessed</a:t>
            </a:r>
            <a:r>
              <a:rPr lang="tr-TR" sz="3200" dirty="0" smtClean="0"/>
              <a:t> on an as-</a:t>
            </a:r>
            <a:r>
              <a:rPr lang="tr-TR" sz="3200" dirty="0" err="1" smtClean="0"/>
              <a:t>needed</a:t>
            </a:r>
            <a:r>
              <a:rPr lang="tr-TR" sz="3200" dirty="0" smtClean="0"/>
              <a:t> </a:t>
            </a:r>
            <a:r>
              <a:rPr lang="tr-TR" sz="3200" dirty="0" err="1" smtClean="0"/>
              <a:t>basis</a:t>
            </a:r>
            <a:r>
              <a:rPr lang="tr-TR" sz="32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98804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2. </a:t>
            </a:r>
            <a:r>
              <a:rPr lang="en-US" b="1" dirty="0" smtClean="0"/>
              <a:t>Cloud Computing: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200" dirty="0" err="1" smtClean="0"/>
              <a:t>Ex</a:t>
            </a:r>
            <a:r>
              <a:rPr lang="tr-TR" sz="3200" dirty="0" smtClean="0"/>
              <a:t>: </a:t>
            </a:r>
            <a:r>
              <a:rPr lang="tr-TR" sz="3200" dirty="0" err="1" smtClean="0"/>
              <a:t>using</a:t>
            </a:r>
            <a:r>
              <a:rPr lang="tr-TR" sz="3200" dirty="0" smtClean="0"/>
              <a:t> e-mail </a:t>
            </a:r>
            <a:r>
              <a:rPr lang="tr-TR" sz="3200" dirty="0" err="1" smtClean="0"/>
              <a:t>over</a:t>
            </a:r>
            <a:r>
              <a:rPr lang="tr-TR" sz="3200" dirty="0" smtClean="0"/>
              <a:t> </a:t>
            </a:r>
            <a:r>
              <a:rPr lang="tr-TR" sz="3200" dirty="0" err="1" smtClean="0"/>
              <a:t>Gmail</a:t>
            </a:r>
            <a:r>
              <a:rPr lang="tr-TR" sz="3200" dirty="0" smtClean="0"/>
              <a:t>.</a:t>
            </a:r>
          </a:p>
          <a:p>
            <a:r>
              <a:rPr lang="tr-TR" sz="3200" dirty="0" err="1" smtClean="0"/>
              <a:t>Where</a:t>
            </a:r>
            <a:r>
              <a:rPr lang="tr-TR" sz="3200" dirty="0" smtClean="0"/>
              <a:t> is </a:t>
            </a:r>
            <a:r>
              <a:rPr lang="tr-TR" sz="3200" dirty="0" err="1" smtClean="0"/>
              <a:t>the</a:t>
            </a:r>
            <a:r>
              <a:rPr lang="tr-TR" sz="3200" dirty="0" smtClean="0"/>
              <a:t> software </a:t>
            </a:r>
            <a:r>
              <a:rPr lang="tr-TR" sz="3200" dirty="0" err="1" smtClean="0"/>
              <a:t>and</a:t>
            </a:r>
            <a:r>
              <a:rPr lang="tr-TR" sz="3200" dirty="0" smtClean="0"/>
              <a:t> </a:t>
            </a:r>
            <a:r>
              <a:rPr lang="tr-TR" sz="3200" dirty="0" err="1" smtClean="0"/>
              <a:t>the</a:t>
            </a:r>
            <a:r>
              <a:rPr lang="tr-TR" sz="3200" dirty="0" smtClean="0"/>
              <a:t> </a:t>
            </a:r>
            <a:r>
              <a:rPr lang="tr-TR" sz="3200" dirty="0" err="1" smtClean="0"/>
              <a:t>storage</a:t>
            </a:r>
            <a:r>
              <a:rPr lang="tr-TR" sz="3200" dirty="0" smtClean="0"/>
              <a:t>?</a:t>
            </a:r>
          </a:p>
          <a:p>
            <a:r>
              <a:rPr lang="en-US" sz="3200" dirty="0"/>
              <a:t>Cloud computing offers new ways to </a:t>
            </a:r>
            <a:endParaRPr lang="tr-TR" sz="3200" dirty="0" smtClean="0"/>
          </a:p>
          <a:p>
            <a:pPr lvl="1"/>
            <a:r>
              <a:rPr lang="en-US" sz="2800" dirty="0" smtClean="0"/>
              <a:t>store</a:t>
            </a:r>
            <a:r>
              <a:rPr lang="en-US" sz="2800" dirty="0"/>
              <a:t>, </a:t>
            </a:r>
            <a:endParaRPr lang="tr-TR" sz="2800" dirty="0" smtClean="0"/>
          </a:p>
          <a:p>
            <a:pPr lvl="1"/>
            <a:r>
              <a:rPr lang="en-US" sz="2800" dirty="0" smtClean="0"/>
              <a:t>access</a:t>
            </a:r>
            <a:r>
              <a:rPr lang="en-US" sz="2800" dirty="0"/>
              <a:t>, </a:t>
            </a:r>
            <a:endParaRPr lang="tr-TR" sz="2800" dirty="0" smtClean="0"/>
          </a:p>
          <a:p>
            <a:pPr lvl="1"/>
            <a:r>
              <a:rPr lang="en-US" sz="2800" dirty="0" smtClean="0"/>
              <a:t>process</a:t>
            </a:r>
            <a:r>
              <a:rPr lang="en-US" sz="2800" dirty="0"/>
              <a:t>, </a:t>
            </a:r>
            <a:endParaRPr lang="tr-TR" sz="2800" dirty="0" smtClean="0"/>
          </a:p>
          <a:p>
            <a:pPr lvl="1"/>
            <a:r>
              <a:rPr lang="en-US" sz="2800" dirty="0" smtClean="0"/>
              <a:t>and </a:t>
            </a:r>
            <a:r>
              <a:rPr lang="en-US" sz="2800" dirty="0"/>
              <a:t>analyze </a:t>
            </a:r>
            <a:r>
              <a:rPr lang="en-US" sz="2800" dirty="0" smtClean="0"/>
              <a:t>information</a:t>
            </a:r>
            <a:endParaRPr lang="tr-TR" sz="2800" dirty="0" smtClean="0"/>
          </a:p>
          <a:p>
            <a:pPr lvl="1"/>
            <a:r>
              <a:rPr lang="en-US" sz="2800" dirty="0" smtClean="0"/>
              <a:t> </a:t>
            </a:r>
            <a:r>
              <a:rPr lang="en-US" sz="2800" dirty="0"/>
              <a:t>and connect people and resources </a:t>
            </a:r>
            <a:endParaRPr lang="tr-TR" sz="2800" dirty="0" smtClean="0"/>
          </a:p>
          <a:p>
            <a:pPr lvl="1"/>
            <a:r>
              <a:rPr lang="en-US" sz="2800" dirty="0" smtClean="0"/>
              <a:t>from </a:t>
            </a:r>
            <a:r>
              <a:rPr lang="en-US" sz="2800" dirty="0"/>
              <a:t>any location in the </a:t>
            </a:r>
            <a:r>
              <a:rPr lang="en-US" sz="2800" dirty="0" smtClean="0"/>
              <a:t>world.</a:t>
            </a:r>
            <a:endParaRPr lang="en-US" sz="2800" dirty="0"/>
          </a:p>
          <a:p>
            <a:pPr marL="0" indent="0">
              <a:buNone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93928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2. </a:t>
            </a:r>
            <a:r>
              <a:rPr lang="en-US" b="1" dirty="0" smtClean="0"/>
              <a:t>Cloud Computing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Cloud computing architecture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308860"/>
            <a:ext cx="4831080" cy="400304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Metin kutusu 4"/>
          <p:cNvSpPr txBox="1"/>
          <p:nvPr/>
        </p:nvSpPr>
        <p:spPr>
          <a:xfrm>
            <a:off x="6096000" y="4785360"/>
            <a:ext cx="48056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Source: Strickland J., How cloud computing works, How stuff works</a:t>
            </a:r>
            <a:r>
              <a:rPr lang="en-US" sz="1600" dirty="0" smtClean="0"/>
              <a:t>,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766852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2. </a:t>
            </a:r>
            <a:r>
              <a:rPr lang="en-US" b="1" dirty="0" smtClean="0"/>
              <a:t>Cloud Computing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Cloud computing consists of three types of services:</a:t>
            </a:r>
          </a:p>
          <a:p>
            <a:pPr lvl="1"/>
            <a:r>
              <a:rPr lang="en-US" sz="3600" dirty="0" smtClean="0"/>
              <a:t>Infrastructure </a:t>
            </a:r>
            <a:r>
              <a:rPr lang="en-US" sz="3600" dirty="0"/>
              <a:t>as a service (IaaS</a:t>
            </a:r>
            <a:r>
              <a:rPr lang="en-US" sz="3600" dirty="0" smtClean="0"/>
              <a:t>) </a:t>
            </a:r>
            <a:endParaRPr lang="tr-TR" sz="3600" dirty="0" smtClean="0"/>
          </a:p>
          <a:p>
            <a:pPr lvl="1"/>
            <a:r>
              <a:rPr lang="en-US" sz="3600" dirty="0" smtClean="0"/>
              <a:t>Software </a:t>
            </a:r>
            <a:r>
              <a:rPr lang="en-US" sz="3600" dirty="0"/>
              <a:t>as a service (</a:t>
            </a:r>
            <a:r>
              <a:rPr lang="en-US" sz="3600" dirty="0" smtClean="0"/>
              <a:t>SaaS)</a:t>
            </a:r>
            <a:endParaRPr lang="tr-TR" sz="3600" dirty="0" smtClean="0"/>
          </a:p>
          <a:p>
            <a:pPr lvl="1"/>
            <a:r>
              <a:rPr lang="en-US" sz="3600" dirty="0" smtClean="0"/>
              <a:t>Platform </a:t>
            </a:r>
            <a:r>
              <a:rPr lang="en-US" sz="3600" dirty="0"/>
              <a:t>as a service (PaaS</a:t>
            </a:r>
            <a:r>
              <a:rPr lang="en-US" sz="3600" dirty="0" smtClean="0"/>
              <a:t>)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715989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2. </a:t>
            </a:r>
            <a:r>
              <a:rPr lang="en-US" b="1" dirty="0" smtClean="0"/>
              <a:t>Cloud Computing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b="1" dirty="0"/>
              <a:t>Benefits of cloud computing:</a:t>
            </a:r>
            <a:endParaRPr lang="en-US" sz="3600" dirty="0"/>
          </a:p>
          <a:p>
            <a:pPr lvl="1"/>
            <a:r>
              <a:rPr lang="en-US" sz="3200" i="1" dirty="0"/>
              <a:t>Decreasing the hardware and software </a:t>
            </a:r>
            <a:r>
              <a:rPr lang="en-US" sz="3200" i="1" dirty="0" smtClean="0"/>
              <a:t>costs</a:t>
            </a:r>
            <a:endParaRPr lang="tr-TR" sz="3200" i="1" dirty="0" smtClean="0"/>
          </a:p>
          <a:p>
            <a:pPr lvl="1"/>
            <a:r>
              <a:rPr lang="en-US" sz="3200" i="1" dirty="0"/>
              <a:t>Changes the types of </a:t>
            </a:r>
            <a:r>
              <a:rPr lang="en-US" sz="3200" i="1" dirty="0" smtClean="0"/>
              <a:t>costs</a:t>
            </a:r>
            <a:endParaRPr lang="tr-TR" sz="3200" i="1" dirty="0" smtClean="0"/>
          </a:p>
          <a:p>
            <a:pPr lvl="1"/>
            <a:r>
              <a:rPr lang="tr-TR" sz="3200" i="1" dirty="0" err="1" smtClean="0"/>
              <a:t>The</a:t>
            </a:r>
            <a:r>
              <a:rPr lang="tr-TR" sz="3200" i="1" dirty="0" smtClean="0"/>
              <a:t> </a:t>
            </a:r>
            <a:r>
              <a:rPr lang="tr-TR" sz="3200" i="1" dirty="0" err="1" smtClean="0"/>
              <a:t>burden</a:t>
            </a:r>
            <a:r>
              <a:rPr lang="tr-TR" sz="3200" i="1" dirty="0" smtClean="0"/>
              <a:t> on </a:t>
            </a:r>
            <a:r>
              <a:rPr lang="tr-TR" sz="3200" i="1" dirty="0" err="1" smtClean="0"/>
              <a:t>the</a:t>
            </a:r>
            <a:r>
              <a:rPr lang="tr-TR" sz="3200" i="1" dirty="0" smtClean="0"/>
              <a:t> </a:t>
            </a:r>
            <a:r>
              <a:rPr lang="tr-TR" sz="3200" i="1" dirty="0" err="1" smtClean="0"/>
              <a:t>local</a:t>
            </a:r>
            <a:r>
              <a:rPr lang="tr-TR" sz="3200" i="1" dirty="0" smtClean="0"/>
              <a:t> </a:t>
            </a:r>
            <a:r>
              <a:rPr lang="tr-TR" sz="3200" i="1" dirty="0" err="1" smtClean="0"/>
              <a:t>computers</a:t>
            </a:r>
            <a:endParaRPr lang="tr-TR" sz="3200" i="1" dirty="0" smtClean="0"/>
          </a:p>
          <a:p>
            <a:pPr lvl="1"/>
            <a:r>
              <a:rPr lang="tr-TR" sz="3200" i="1" dirty="0" smtClean="0"/>
              <a:t>No </a:t>
            </a:r>
            <a:r>
              <a:rPr lang="tr-TR" sz="3200" i="1" dirty="0" err="1" smtClean="0"/>
              <a:t>need</a:t>
            </a:r>
            <a:r>
              <a:rPr lang="tr-TR" sz="3200" i="1" dirty="0" smtClean="0"/>
              <a:t> </a:t>
            </a:r>
            <a:r>
              <a:rPr lang="tr-TR" sz="3200" i="1" dirty="0" err="1" smtClean="0"/>
              <a:t>for</a:t>
            </a:r>
            <a:r>
              <a:rPr lang="tr-TR" sz="3200" i="1" dirty="0" smtClean="0"/>
              <a:t> </a:t>
            </a:r>
            <a:r>
              <a:rPr lang="tr-TR" sz="3200" i="1" dirty="0" err="1" smtClean="0"/>
              <a:t>special</a:t>
            </a:r>
            <a:r>
              <a:rPr lang="tr-TR" sz="3200" i="1" dirty="0" smtClean="0"/>
              <a:t> </a:t>
            </a:r>
            <a:r>
              <a:rPr lang="tr-TR" sz="3200" i="1" dirty="0" err="1" smtClean="0"/>
              <a:t>user</a:t>
            </a:r>
            <a:r>
              <a:rPr lang="tr-TR" sz="3200" i="1" dirty="0" smtClean="0"/>
              <a:t> </a:t>
            </a:r>
            <a:r>
              <a:rPr lang="tr-TR" sz="3200" i="1" dirty="0" err="1" smtClean="0"/>
              <a:t>skills</a:t>
            </a:r>
            <a:endParaRPr lang="tr-TR" sz="3200" i="1" dirty="0" smtClean="0"/>
          </a:p>
          <a:p>
            <a:pPr lvl="1"/>
            <a:r>
              <a:rPr lang="tr-TR" sz="3200" i="1" dirty="0" err="1" smtClean="0"/>
              <a:t>Low</a:t>
            </a:r>
            <a:r>
              <a:rPr lang="tr-TR" sz="3200" i="1" dirty="0" smtClean="0"/>
              <a:t> </a:t>
            </a:r>
            <a:r>
              <a:rPr lang="tr-TR" sz="3200" i="1" dirty="0" err="1" smtClean="0"/>
              <a:t>barriers</a:t>
            </a:r>
            <a:r>
              <a:rPr lang="tr-TR" sz="3200" i="1" dirty="0" smtClean="0"/>
              <a:t> </a:t>
            </a:r>
            <a:r>
              <a:rPr lang="tr-TR" sz="3200" i="1" dirty="0" err="1" smtClean="0"/>
              <a:t>to</a:t>
            </a:r>
            <a:r>
              <a:rPr lang="tr-TR" sz="3200" i="1" dirty="0" smtClean="0"/>
              <a:t> </a:t>
            </a:r>
            <a:r>
              <a:rPr lang="tr-TR" sz="3200" i="1" dirty="0" err="1" smtClean="0"/>
              <a:t>entry</a:t>
            </a:r>
            <a:r>
              <a:rPr lang="tr-TR" sz="3200" i="1" dirty="0" smtClean="0"/>
              <a:t> </a:t>
            </a:r>
            <a:r>
              <a:rPr lang="tr-TR" sz="3200" i="1" dirty="0" err="1" smtClean="0"/>
              <a:t>to</a:t>
            </a:r>
            <a:r>
              <a:rPr lang="tr-TR" sz="3200" i="1" dirty="0" smtClean="0"/>
              <a:t> a market</a:t>
            </a:r>
          </a:p>
          <a:p>
            <a:pPr lvl="1"/>
            <a:r>
              <a:rPr lang="tr-TR" sz="3200" i="1" dirty="0" err="1" smtClean="0"/>
              <a:t>Immediate</a:t>
            </a:r>
            <a:r>
              <a:rPr lang="tr-TR" sz="3200" i="1" dirty="0" smtClean="0"/>
              <a:t> </a:t>
            </a:r>
            <a:r>
              <a:rPr lang="tr-TR" sz="3200" i="1" dirty="0" err="1" smtClean="0"/>
              <a:t>access</a:t>
            </a:r>
            <a:r>
              <a:rPr lang="tr-TR" sz="3200" i="1" dirty="0" smtClean="0"/>
              <a:t> </a:t>
            </a:r>
            <a:r>
              <a:rPr lang="tr-TR" sz="3200" i="1" dirty="0" err="1" smtClean="0"/>
              <a:t>from</a:t>
            </a:r>
            <a:r>
              <a:rPr lang="tr-TR" sz="3200" i="1" dirty="0" smtClean="0"/>
              <a:t> </a:t>
            </a:r>
            <a:r>
              <a:rPr lang="en-US" sz="3200" i="1" dirty="0"/>
              <a:t>anywhere and any time</a:t>
            </a:r>
            <a:r>
              <a:rPr lang="en-US" sz="32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430728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2. </a:t>
            </a:r>
            <a:r>
              <a:rPr lang="en-US" b="1" dirty="0" smtClean="0"/>
              <a:t>Cloud Computing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sz="4400" b="1" dirty="0" smtClean="0"/>
          </a:p>
          <a:p>
            <a:r>
              <a:rPr lang="en-US" sz="4400" b="1" dirty="0" smtClean="0"/>
              <a:t>Drawbacks</a:t>
            </a:r>
            <a:r>
              <a:rPr lang="en-US" sz="4400" b="1" dirty="0"/>
              <a:t>:</a:t>
            </a:r>
            <a:endParaRPr lang="en-US" sz="4400" dirty="0"/>
          </a:p>
          <a:p>
            <a:pPr lvl="1"/>
            <a:r>
              <a:rPr lang="en-US" sz="4000" dirty="0"/>
              <a:t>privacy </a:t>
            </a:r>
            <a:endParaRPr lang="tr-TR" sz="4000" dirty="0" smtClean="0"/>
          </a:p>
          <a:p>
            <a:pPr lvl="1"/>
            <a:r>
              <a:rPr lang="tr-TR" sz="4000" dirty="0" smtClean="0"/>
              <a:t>s</a:t>
            </a:r>
            <a:r>
              <a:rPr lang="en-US" sz="4000" dirty="0" err="1" smtClean="0"/>
              <a:t>ecurity</a:t>
            </a:r>
            <a:endParaRPr lang="tr-TR" sz="4000" dirty="0" smtClean="0"/>
          </a:p>
          <a:p>
            <a:pPr lvl="1"/>
            <a:r>
              <a:rPr lang="en-US" sz="4000" dirty="0"/>
              <a:t>the ownership of data</a:t>
            </a:r>
          </a:p>
        </p:txBody>
      </p:sp>
    </p:spTree>
    <p:extLst>
      <p:ext uri="{BB962C8B-B14F-4D97-AF65-F5344CB8AC3E}">
        <p14:creationId xmlns:p14="http://schemas.microsoft.com/office/powerpoint/2010/main" val="2735984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tr-TR" b="1" dirty="0" smtClean="0"/>
              <a:t>3. </a:t>
            </a:r>
            <a:r>
              <a:rPr lang="en-US" b="1" dirty="0" smtClean="0"/>
              <a:t>Grid Computing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A</a:t>
            </a:r>
            <a:r>
              <a:rPr lang="en-US" sz="3600" dirty="0" smtClean="0"/>
              <a:t> </a:t>
            </a:r>
            <a:r>
              <a:rPr lang="en-US" sz="3600" dirty="0"/>
              <a:t>computer network in which each computer's resources are shared with every other computer in the </a:t>
            </a:r>
            <a:r>
              <a:rPr lang="en-US" sz="3600" dirty="0" smtClean="0"/>
              <a:t>system</a:t>
            </a:r>
            <a:r>
              <a:rPr lang="tr-TR" sz="3600" dirty="0" smtClean="0"/>
              <a:t>.</a:t>
            </a:r>
          </a:p>
          <a:p>
            <a:r>
              <a:rPr lang="en-US" sz="3600" dirty="0"/>
              <a:t>works on the principle of pooled resources</a:t>
            </a:r>
            <a:r>
              <a:rPr lang="en-US" sz="3600" dirty="0" smtClean="0"/>
              <a:t>.</a:t>
            </a:r>
            <a:endParaRPr lang="tr-TR" sz="3600" dirty="0" smtClean="0"/>
          </a:p>
          <a:p>
            <a:r>
              <a:rPr lang="en-US" sz="3600" dirty="0"/>
              <a:t>Computer resources are: </a:t>
            </a:r>
            <a:endParaRPr lang="tr-TR" sz="3600" dirty="0" smtClean="0"/>
          </a:p>
          <a:p>
            <a:pPr lvl="1"/>
            <a:r>
              <a:rPr lang="en-US" sz="3200" dirty="0" smtClean="0"/>
              <a:t>1</a:t>
            </a:r>
            <a:r>
              <a:rPr lang="en-US" sz="3200" dirty="0"/>
              <a:t>. CPU </a:t>
            </a:r>
            <a:endParaRPr lang="tr-TR" sz="3200" dirty="0" smtClean="0"/>
          </a:p>
          <a:p>
            <a:pPr lvl="1"/>
            <a:r>
              <a:rPr lang="en-US" sz="3200" dirty="0" smtClean="0"/>
              <a:t>2</a:t>
            </a:r>
            <a:r>
              <a:rPr lang="en-US" sz="3200" dirty="0"/>
              <a:t>. Memory </a:t>
            </a:r>
            <a:endParaRPr lang="tr-TR" sz="3200" dirty="0" smtClean="0"/>
          </a:p>
          <a:p>
            <a:pPr lvl="1"/>
            <a:r>
              <a:rPr lang="en-US" sz="3200" dirty="0" smtClean="0"/>
              <a:t>3</a:t>
            </a:r>
            <a:r>
              <a:rPr lang="en-US" sz="3200" dirty="0"/>
              <a:t>. Storage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786838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</TotalTime>
  <Words>418</Words>
  <Application>Microsoft Office PowerPoint</Application>
  <PresentationFormat>Geniş ekran</PresentationFormat>
  <Paragraphs>67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Teması</vt:lpstr>
      <vt:lpstr>Information Technology in Business and Society II</vt:lpstr>
      <vt:lpstr>The trends in hardware platforms</vt:lpstr>
      <vt:lpstr>2. Cloud Computing:</vt:lpstr>
      <vt:lpstr>2. Cloud Computing:</vt:lpstr>
      <vt:lpstr>2. Cloud Computing</vt:lpstr>
      <vt:lpstr>2. Cloud Computing</vt:lpstr>
      <vt:lpstr>2. Cloud Computing</vt:lpstr>
      <vt:lpstr>2. Cloud Computing</vt:lpstr>
      <vt:lpstr>3. Grid Computing</vt:lpstr>
      <vt:lpstr>3. Grid Computing</vt:lpstr>
      <vt:lpstr>3. Grid Computing</vt:lpstr>
      <vt:lpstr>References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Information Technology in Business and Society II</dc:title>
  <dc:creator>SEVGI EDA TUZCU</dc:creator>
  <cp:lastModifiedBy>SEVGI EDA TUZCU</cp:lastModifiedBy>
  <cp:revision>51</cp:revision>
  <dcterms:created xsi:type="dcterms:W3CDTF">2020-01-16T11:32:54Z</dcterms:created>
  <dcterms:modified xsi:type="dcterms:W3CDTF">2020-01-16T13:35:32Z</dcterms:modified>
</cp:coreProperties>
</file>