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8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9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8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2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1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4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4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2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4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3C110-BC07-425B-AF26-03850E20020E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D0E17-1374-4250-AAFF-EEE78D855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6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er.howstuffworks.com/grid-computing.htm" TargetMode="External"/><Relationship Id="rId2" Type="http://schemas.openxmlformats.org/officeDocument/2006/relationships/hyperlink" Target="https://computer.howstuffworks.com/cloud-computing/cloud-computing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Contemporary</a:t>
            </a:r>
            <a:r>
              <a:rPr lang="tr-TR" dirty="0" smtClean="0"/>
              <a:t> Hardware </a:t>
            </a:r>
            <a:r>
              <a:rPr lang="tr-TR" dirty="0" err="1" smtClean="0"/>
              <a:t>Platforms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72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en-US" b="1" dirty="0" smtClean="0"/>
              <a:t>Grid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Many</a:t>
            </a:r>
            <a:r>
              <a:rPr lang="tr-TR" sz="3200" dirty="0" smtClean="0"/>
              <a:t> </a:t>
            </a:r>
            <a:r>
              <a:rPr lang="tr-TR" sz="3200" dirty="0" err="1" smtClean="0"/>
              <a:t>PCs</a:t>
            </a:r>
            <a:r>
              <a:rPr lang="tr-TR" sz="3200" dirty="0" smtClean="0"/>
              <a:t>, but not </a:t>
            </a:r>
            <a:r>
              <a:rPr lang="tr-TR" sz="3200" dirty="0" err="1" smtClean="0"/>
              <a:t>used</a:t>
            </a:r>
            <a:r>
              <a:rPr lang="tr-TR" sz="3200" dirty="0" smtClean="0"/>
              <a:t> </a:t>
            </a:r>
            <a:r>
              <a:rPr lang="tr-TR" sz="3200" dirty="0" err="1" smtClean="0"/>
              <a:t>full</a:t>
            </a:r>
            <a:r>
              <a:rPr lang="tr-TR" sz="3200" dirty="0" smtClean="0"/>
              <a:t> </a:t>
            </a:r>
            <a:r>
              <a:rPr lang="tr-TR" sz="3200" dirty="0" err="1" smtClean="0"/>
              <a:t>capacity</a:t>
            </a:r>
            <a:r>
              <a:rPr lang="tr-TR" sz="3200" dirty="0" smtClean="0"/>
              <a:t> </a:t>
            </a:r>
            <a:r>
              <a:rPr lang="tr-TR" sz="3200" dirty="0" err="1" smtClean="0"/>
              <a:t>all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time.</a:t>
            </a:r>
          </a:p>
          <a:p>
            <a:r>
              <a:rPr lang="tr-TR" sz="3200" dirty="0" smtClean="0"/>
              <a:t>Gr</a:t>
            </a:r>
            <a:r>
              <a:rPr lang="en-US" sz="3200" dirty="0" smtClean="0"/>
              <a:t>id </a:t>
            </a:r>
            <a:r>
              <a:rPr lang="en-US" sz="3200" dirty="0"/>
              <a:t>computing takes advantage of this unused processing power </a:t>
            </a:r>
            <a:endParaRPr lang="tr-TR" sz="3200" dirty="0" smtClean="0"/>
          </a:p>
          <a:p>
            <a:pPr lvl="1"/>
            <a:r>
              <a:rPr lang="en-US" sz="2800" dirty="0" smtClean="0"/>
              <a:t>by </a:t>
            </a:r>
            <a:r>
              <a:rPr lang="en-US" sz="2800" dirty="0"/>
              <a:t>linking </a:t>
            </a:r>
            <a:r>
              <a:rPr lang="tr-TR" sz="2800" dirty="0" err="1" smtClean="0"/>
              <a:t>many</a:t>
            </a:r>
            <a:r>
              <a:rPr lang="en-US" sz="2800" dirty="0" smtClean="0"/>
              <a:t> </a:t>
            </a:r>
            <a:r>
              <a:rPr lang="en-US" sz="2800" dirty="0"/>
              <a:t>individual computers </a:t>
            </a:r>
            <a:endParaRPr lang="tr-TR" sz="2800" dirty="0" smtClean="0"/>
          </a:p>
          <a:p>
            <a:pPr lvl="1"/>
            <a:r>
              <a:rPr lang="en-US" sz="2800" dirty="0" smtClean="0"/>
              <a:t>to </a:t>
            </a:r>
            <a:r>
              <a:rPr lang="en-US" sz="2800" dirty="0"/>
              <a:t>create a “virtual supercomputer” that can process intensive tasks.</a:t>
            </a:r>
          </a:p>
        </p:txBody>
      </p:sp>
    </p:spTree>
    <p:extLst>
      <p:ext uri="{BB962C8B-B14F-4D97-AF65-F5344CB8AC3E}">
        <p14:creationId xmlns:p14="http://schemas.microsoft.com/office/powerpoint/2010/main" val="323732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en-US" b="1" dirty="0" smtClean="0"/>
              <a:t>Grid Computing</a:t>
            </a:r>
            <a:endParaRPr lang="en-US" dirty="0"/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>
          <a:xfrm>
            <a:off x="6172200" y="5577839"/>
            <a:ext cx="5181600" cy="599123"/>
          </a:xfrm>
        </p:spPr>
        <p:txBody>
          <a:bodyPr>
            <a:normAutofit/>
          </a:bodyPr>
          <a:lstStyle/>
          <a:p>
            <a:r>
              <a:rPr lang="en-US" sz="1800" dirty="0"/>
              <a:t>Source: Strickland J. (2008), How grid computing works, How stuff </a:t>
            </a:r>
            <a:r>
              <a:rPr lang="en-US" sz="1800" dirty="0" smtClean="0"/>
              <a:t>works</a:t>
            </a:r>
            <a:endParaRPr lang="en-US" sz="1800" dirty="0"/>
          </a:p>
        </p:txBody>
      </p:sp>
      <p:pic>
        <p:nvPicPr>
          <p:cNvPr id="7" name="İçerik Yer Tutucusu 6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02104"/>
            <a:ext cx="5085080" cy="4717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57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Chaffey</a:t>
            </a:r>
            <a:r>
              <a:rPr lang="tr-TR" dirty="0" smtClean="0"/>
              <a:t> D.</a:t>
            </a:r>
            <a:r>
              <a:rPr lang="en-US" dirty="0" smtClean="0"/>
              <a:t> 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Business information management: improving performance using information 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smtClean="0">
                <a:hlinkClick r:id="rId2"/>
              </a:rPr>
              <a:t>https://computer.howstuffworks.com/cloud-computing/cloud-computing.htm</a:t>
            </a:r>
            <a:endParaRPr lang="tr-TR" dirty="0" smtClean="0"/>
          </a:p>
          <a:p>
            <a:r>
              <a:rPr lang="en-US" dirty="0" smtClean="0">
                <a:hlinkClick r:id="rId3"/>
              </a:rPr>
              <a:t>https://computer.howstuffworks.com/grid-computing.htm</a:t>
            </a:r>
            <a:endParaRPr lang="tr-TR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trends</a:t>
            </a:r>
            <a:r>
              <a:rPr lang="tr-TR" b="1" dirty="0" smtClean="0"/>
              <a:t> in hardware </a:t>
            </a:r>
            <a:r>
              <a:rPr lang="tr-TR" b="1" dirty="0" err="1" smtClean="0"/>
              <a:t>platforms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trends</a:t>
            </a:r>
            <a:r>
              <a:rPr lang="tr-TR" sz="3600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Virtualization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Grid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Green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tr-TR" sz="3200" dirty="0" err="1" smtClean="0"/>
              <a:t>Autonomic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86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Cloud computing is a style of computing in which computer </a:t>
            </a:r>
            <a:r>
              <a:rPr lang="tr-TR" sz="3200" dirty="0" err="1" smtClean="0"/>
              <a:t>resources</a:t>
            </a:r>
            <a:r>
              <a:rPr lang="en-US" sz="3200" dirty="0" smtClean="0"/>
              <a:t> </a:t>
            </a:r>
            <a:r>
              <a:rPr lang="en-US" sz="3200" dirty="0"/>
              <a:t>and other services are provided as a shared pool of virtualized resources over a </a:t>
            </a:r>
            <a:r>
              <a:rPr lang="en-US" sz="3200" dirty="0" err="1" smtClean="0"/>
              <a:t>networ</a:t>
            </a:r>
            <a:r>
              <a:rPr lang="tr-TR" sz="3200" dirty="0" smtClean="0"/>
              <a:t>k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r>
              <a:rPr lang="en-US" sz="2800" dirty="0" smtClean="0"/>
              <a:t>computer processing, storage, software</a:t>
            </a:r>
          </a:p>
          <a:p>
            <a:pPr lvl="1"/>
            <a:r>
              <a:rPr lang="tr-TR" sz="2800" dirty="0" err="1" smtClean="0"/>
              <a:t>Mostly</a:t>
            </a:r>
            <a:r>
              <a:rPr lang="tr-TR" sz="2800" dirty="0" smtClean="0"/>
              <a:t> on </a:t>
            </a:r>
            <a:r>
              <a:rPr lang="tr-TR" sz="2800" dirty="0" err="1" smtClean="0"/>
              <a:t>the</a:t>
            </a:r>
            <a:r>
              <a:rPr lang="tr-TR" sz="2800" dirty="0" smtClean="0"/>
              <a:t> internet</a:t>
            </a:r>
          </a:p>
          <a:p>
            <a:pPr marL="457200" lvl="1" indent="0">
              <a:buNone/>
            </a:pPr>
            <a:endParaRPr lang="tr-TR" sz="2800" dirty="0" smtClean="0"/>
          </a:p>
          <a:p>
            <a:r>
              <a:rPr lang="tr-TR" sz="3200" dirty="0" smtClean="0"/>
              <a:t>Can be </a:t>
            </a:r>
            <a:r>
              <a:rPr lang="tr-TR" sz="3200" dirty="0" err="1" smtClean="0"/>
              <a:t>accessed</a:t>
            </a:r>
            <a:r>
              <a:rPr lang="tr-TR" sz="3200" dirty="0" smtClean="0"/>
              <a:t> on an as-</a:t>
            </a:r>
            <a:r>
              <a:rPr lang="tr-TR" sz="3200" dirty="0" err="1" smtClean="0"/>
              <a:t>needed</a:t>
            </a:r>
            <a:r>
              <a:rPr lang="tr-TR" sz="3200" dirty="0" smtClean="0"/>
              <a:t> </a:t>
            </a:r>
            <a:r>
              <a:rPr lang="tr-TR" sz="3200" dirty="0" err="1" smtClean="0"/>
              <a:t>basis</a:t>
            </a:r>
            <a:r>
              <a:rPr lang="tr-TR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88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using</a:t>
            </a:r>
            <a:r>
              <a:rPr lang="tr-TR" sz="3200" dirty="0" smtClean="0"/>
              <a:t> e-mail </a:t>
            </a:r>
            <a:r>
              <a:rPr lang="tr-TR" sz="3200" dirty="0" err="1" smtClean="0"/>
              <a:t>over</a:t>
            </a:r>
            <a:r>
              <a:rPr lang="tr-TR" sz="3200" dirty="0" smtClean="0"/>
              <a:t> </a:t>
            </a:r>
            <a:r>
              <a:rPr lang="tr-TR" sz="3200" dirty="0" err="1" smtClean="0"/>
              <a:t>Gmail</a:t>
            </a:r>
            <a:r>
              <a:rPr lang="tr-TR" sz="3200" dirty="0" smtClean="0"/>
              <a:t>.</a:t>
            </a:r>
          </a:p>
          <a:p>
            <a:r>
              <a:rPr lang="tr-TR" sz="3200" dirty="0" err="1" smtClean="0"/>
              <a:t>Where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software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?</a:t>
            </a:r>
          </a:p>
          <a:p>
            <a:r>
              <a:rPr lang="en-US" sz="3200" dirty="0"/>
              <a:t>Cloud computing offers new ways to </a:t>
            </a:r>
            <a:endParaRPr lang="tr-TR" sz="3200" dirty="0" smtClean="0"/>
          </a:p>
          <a:p>
            <a:pPr lvl="1"/>
            <a:r>
              <a:rPr lang="en-US" sz="2800" dirty="0" smtClean="0"/>
              <a:t>store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access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process</a:t>
            </a:r>
            <a:r>
              <a:rPr lang="en-US" sz="2800" dirty="0"/>
              <a:t>, </a:t>
            </a:r>
            <a:endParaRPr lang="tr-TR" sz="2800" dirty="0" smtClean="0"/>
          </a:p>
          <a:p>
            <a:pPr lvl="1"/>
            <a:r>
              <a:rPr lang="en-US" sz="2800" dirty="0" smtClean="0"/>
              <a:t>and </a:t>
            </a:r>
            <a:r>
              <a:rPr lang="en-US" sz="2800" dirty="0"/>
              <a:t>analyze </a:t>
            </a:r>
            <a:r>
              <a:rPr lang="en-US" sz="2800" dirty="0" smtClean="0"/>
              <a:t>information</a:t>
            </a:r>
            <a:endParaRPr lang="tr-TR" sz="2800" dirty="0" smtClean="0"/>
          </a:p>
          <a:p>
            <a:pPr lvl="1"/>
            <a:r>
              <a:rPr lang="en-US" sz="2800" dirty="0" smtClean="0"/>
              <a:t> </a:t>
            </a:r>
            <a:r>
              <a:rPr lang="en-US" sz="2800" dirty="0"/>
              <a:t>and connect people and resources </a:t>
            </a:r>
            <a:endParaRPr lang="tr-TR" sz="2800" dirty="0" smtClean="0"/>
          </a:p>
          <a:p>
            <a:pPr lvl="1"/>
            <a:r>
              <a:rPr lang="en-US" sz="2800" dirty="0" smtClean="0"/>
              <a:t>from </a:t>
            </a:r>
            <a:r>
              <a:rPr lang="en-US" sz="2800" dirty="0"/>
              <a:t>any location in the </a:t>
            </a:r>
            <a:r>
              <a:rPr lang="en-US" sz="2800" dirty="0" smtClean="0"/>
              <a:t>world.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392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Cloud computing architecture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08860"/>
            <a:ext cx="4831080" cy="40030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6096000" y="4785360"/>
            <a:ext cx="4805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Strickland J., How cloud computing works, How stuff works</a:t>
            </a:r>
            <a:r>
              <a:rPr lang="en-US" sz="1600" dirty="0" smtClean="0"/>
              <a:t>,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6685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Cloud computing consists of three types of services:</a:t>
            </a:r>
          </a:p>
          <a:p>
            <a:pPr lvl="1"/>
            <a:r>
              <a:rPr lang="en-US" sz="3600" dirty="0" smtClean="0"/>
              <a:t>Infrastructure </a:t>
            </a:r>
            <a:r>
              <a:rPr lang="en-US" sz="3600" dirty="0"/>
              <a:t>as a service (IaaS</a:t>
            </a:r>
            <a:r>
              <a:rPr lang="en-US" sz="3600" dirty="0" smtClean="0"/>
              <a:t>) </a:t>
            </a:r>
            <a:endParaRPr lang="tr-TR" sz="3600" dirty="0" smtClean="0"/>
          </a:p>
          <a:p>
            <a:pPr lvl="1"/>
            <a:r>
              <a:rPr lang="en-US" sz="3600" dirty="0" smtClean="0"/>
              <a:t>Software </a:t>
            </a:r>
            <a:r>
              <a:rPr lang="en-US" sz="3600" dirty="0"/>
              <a:t>as a service (</a:t>
            </a:r>
            <a:r>
              <a:rPr lang="en-US" sz="3600" dirty="0" smtClean="0"/>
              <a:t>SaaS)</a:t>
            </a:r>
            <a:endParaRPr lang="tr-TR" sz="3600" dirty="0" smtClean="0"/>
          </a:p>
          <a:p>
            <a:pPr lvl="1"/>
            <a:r>
              <a:rPr lang="en-US" sz="3600" dirty="0" smtClean="0"/>
              <a:t>Platform </a:t>
            </a:r>
            <a:r>
              <a:rPr lang="en-US" sz="3600" dirty="0"/>
              <a:t>as a service (PaaS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59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Benefits of cloud computing:</a:t>
            </a:r>
            <a:endParaRPr lang="en-US" sz="3600" dirty="0"/>
          </a:p>
          <a:p>
            <a:pPr lvl="1"/>
            <a:r>
              <a:rPr lang="en-US" sz="3200" i="1" dirty="0"/>
              <a:t>Decreasing the hardware and software </a:t>
            </a:r>
            <a:r>
              <a:rPr lang="en-US" sz="3200" i="1" dirty="0" smtClean="0"/>
              <a:t>costs</a:t>
            </a:r>
            <a:endParaRPr lang="tr-TR" sz="3200" i="1" dirty="0" smtClean="0"/>
          </a:p>
          <a:p>
            <a:pPr lvl="1"/>
            <a:r>
              <a:rPr lang="en-US" sz="3200" i="1" dirty="0"/>
              <a:t>Changes the types of </a:t>
            </a:r>
            <a:r>
              <a:rPr lang="en-US" sz="3200" i="1" dirty="0" smtClean="0"/>
              <a:t>costs</a:t>
            </a:r>
            <a:endParaRPr lang="tr-TR" sz="3200" i="1" dirty="0" smtClean="0"/>
          </a:p>
          <a:p>
            <a:pPr lvl="1"/>
            <a:r>
              <a:rPr lang="tr-TR" sz="3200" i="1" dirty="0" err="1" smtClean="0"/>
              <a:t>The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burden</a:t>
            </a:r>
            <a:r>
              <a:rPr lang="tr-TR" sz="3200" i="1" dirty="0" smtClean="0"/>
              <a:t> on 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local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computers</a:t>
            </a:r>
            <a:endParaRPr lang="tr-TR" sz="3200" i="1" dirty="0" smtClean="0"/>
          </a:p>
          <a:p>
            <a:pPr lvl="1"/>
            <a:r>
              <a:rPr lang="tr-TR" sz="3200" i="1" dirty="0" smtClean="0"/>
              <a:t>No </a:t>
            </a:r>
            <a:r>
              <a:rPr lang="tr-TR" sz="3200" i="1" dirty="0" err="1" smtClean="0"/>
              <a:t>need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for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special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user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skills</a:t>
            </a:r>
            <a:endParaRPr lang="tr-TR" sz="3200" i="1" dirty="0" smtClean="0"/>
          </a:p>
          <a:p>
            <a:pPr lvl="1"/>
            <a:r>
              <a:rPr lang="tr-TR" sz="3200" i="1" dirty="0" err="1" smtClean="0"/>
              <a:t>Low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barriers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to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entry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to</a:t>
            </a:r>
            <a:r>
              <a:rPr lang="tr-TR" sz="3200" i="1" dirty="0" smtClean="0"/>
              <a:t> a market</a:t>
            </a:r>
          </a:p>
          <a:p>
            <a:pPr lvl="1"/>
            <a:r>
              <a:rPr lang="tr-TR" sz="3200" i="1" dirty="0" err="1" smtClean="0"/>
              <a:t>Immediate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access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from</a:t>
            </a:r>
            <a:r>
              <a:rPr lang="tr-TR" sz="3200" i="1" dirty="0" smtClean="0"/>
              <a:t> </a:t>
            </a:r>
            <a:r>
              <a:rPr lang="en-US" sz="3200" i="1" dirty="0"/>
              <a:t>anywhere and any time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07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en-US" b="1" dirty="0" smtClean="0"/>
              <a:t>Cloud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400" b="1" dirty="0" smtClean="0"/>
          </a:p>
          <a:p>
            <a:r>
              <a:rPr lang="en-US" sz="4400" b="1" dirty="0" smtClean="0"/>
              <a:t>Drawbacks</a:t>
            </a:r>
            <a:r>
              <a:rPr lang="en-US" sz="4400" b="1" dirty="0"/>
              <a:t>:</a:t>
            </a:r>
            <a:endParaRPr lang="en-US" sz="4400" dirty="0"/>
          </a:p>
          <a:p>
            <a:pPr lvl="1"/>
            <a:r>
              <a:rPr lang="en-US" sz="4000" dirty="0"/>
              <a:t>privacy </a:t>
            </a:r>
            <a:endParaRPr lang="tr-TR" sz="4000" dirty="0" smtClean="0"/>
          </a:p>
          <a:p>
            <a:pPr lvl="1"/>
            <a:r>
              <a:rPr lang="tr-TR" sz="4000" dirty="0" smtClean="0"/>
              <a:t>s</a:t>
            </a:r>
            <a:r>
              <a:rPr lang="en-US" sz="4000" dirty="0" err="1" smtClean="0"/>
              <a:t>ecurity</a:t>
            </a:r>
            <a:endParaRPr lang="tr-TR" sz="4000" dirty="0" smtClean="0"/>
          </a:p>
          <a:p>
            <a:pPr lvl="1"/>
            <a:r>
              <a:rPr lang="en-US" sz="4000" dirty="0"/>
              <a:t>the ownership of data</a:t>
            </a:r>
          </a:p>
        </p:txBody>
      </p:sp>
    </p:spTree>
    <p:extLst>
      <p:ext uri="{BB962C8B-B14F-4D97-AF65-F5344CB8AC3E}">
        <p14:creationId xmlns:p14="http://schemas.microsoft.com/office/powerpoint/2010/main" val="273598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b="1" dirty="0" smtClean="0"/>
              <a:t>3. </a:t>
            </a:r>
            <a:r>
              <a:rPr lang="en-US" b="1" dirty="0" smtClean="0"/>
              <a:t>Grid Computing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A</a:t>
            </a:r>
            <a:r>
              <a:rPr lang="en-US" sz="3600" dirty="0" smtClean="0"/>
              <a:t> </a:t>
            </a:r>
            <a:r>
              <a:rPr lang="en-US" sz="3600" dirty="0"/>
              <a:t>computer network in which each computer's resources are shared with every other computer in the </a:t>
            </a:r>
            <a:r>
              <a:rPr lang="en-US" sz="3600" dirty="0" smtClean="0"/>
              <a:t>system</a:t>
            </a:r>
            <a:r>
              <a:rPr lang="tr-TR" sz="3600" dirty="0" smtClean="0"/>
              <a:t>.</a:t>
            </a:r>
          </a:p>
          <a:p>
            <a:r>
              <a:rPr lang="en-US" sz="3600" dirty="0"/>
              <a:t>works on the principle of pooled resources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3600" dirty="0"/>
              <a:t>Computer resources are: </a:t>
            </a:r>
            <a:endParaRPr lang="tr-TR" sz="3600" dirty="0" smtClean="0"/>
          </a:p>
          <a:p>
            <a:pPr lvl="1"/>
            <a:r>
              <a:rPr lang="en-US" sz="3200" dirty="0" smtClean="0"/>
              <a:t>1</a:t>
            </a:r>
            <a:r>
              <a:rPr lang="en-US" sz="3200" dirty="0"/>
              <a:t>. CPU </a:t>
            </a:r>
            <a:endParaRPr lang="tr-TR" sz="3200" dirty="0" smtClean="0"/>
          </a:p>
          <a:p>
            <a:pPr lvl="1"/>
            <a:r>
              <a:rPr lang="en-US" sz="3200" dirty="0" smtClean="0"/>
              <a:t>2</a:t>
            </a:r>
            <a:r>
              <a:rPr lang="en-US" sz="3200" dirty="0"/>
              <a:t>. Memory </a:t>
            </a:r>
            <a:endParaRPr lang="tr-TR" sz="3200" dirty="0" smtClean="0"/>
          </a:p>
          <a:p>
            <a:pPr lvl="1"/>
            <a:r>
              <a:rPr lang="en-US" sz="3200" dirty="0" smtClean="0"/>
              <a:t>3</a:t>
            </a:r>
            <a:r>
              <a:rPr lang="en-US" sz="3200" dirty="0"/>
              <a:t>. Storage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683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418</Words>
  <Application>Microsoft Office PowerPoint</Application>
  <PresentationFormat>Geniş ekran</PresentationFormat>
  <Paragraphs>67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Information Technology in Business and Society II</vt:lpstr>
      <vt:lpstr>The trends in hardware platforms</vt:lpstr>
      <vt:lpstr>2. Cloud Computing:</vt:lpstr>
      <vt:lpstr>2. Cloud Computing:</vt:lpstr>
      <vt:lpstr>2. Cloud Computing</vt:lpstr>
      <vt:lpstr>2. Cloud Computing</vt:lpstr>
      <vt:lpstr>2. Cloud Computing</vt:lpstr>
      <vt:lpstr>2. Cloud Computing</vt:lpstr>
      <vt:lpstr>3. Grid Computing</vt:lpstr>
      <vt:lpstr>3. Grid Computing</vt:lpstr>
      <vt:lpstr>3. Grid Computing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51</cp:revision>
  <dcterms:created xsi:type="dcterms:W3CDTF">2020-01-16T11:32:54Z</dcterms:created>
  <dcterms:modified xsi:type="dcterms:W3CDTF">2020-01-16T13:35:32Z</dcterms:modified>
</cp:coreProperties>
</file>