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41"/>
  </p:notesMasterIdLst>
  <p:handoutMasterIdLst>
    <p:handoutMasterId r:id="rId42"/>
  </p:handoutMasterIdLst>
  <p:sldIdLst>
    <p:sldId id="288" r:id="rId2"/>
    <p:sldId id="339" r:id="rId3"/>
    <p:sldId id="338" r:id="rId4"/>
    <p:sldId id="291" r:id="rId5"/>
    <p:sldId id="337" r:id="rId6"/>
    <p:sldId id="340" r:id="rId7"/>
    <p:sldId id="289" r:id="rId8"/>
    <p:sldId id="341" r:id="rId9"/>
    <p:sldId id="343" r:id="rId10"/>
    <p:sldId id="298" r:id="rId11"/>
    <p:sldId id="293" r:id="rId12"/>
    <p:sldId id="296" r:id="rId13"/>
    <p:sldId id="299" r:id="rId14"/>
    <p:sldId id="301" r:id="rId15"/>
    <p:sldId id="304" r:id="rId16"/>
    <p:sldId id="307" r:id="rId17"/>
    <p:sldId id="306" r:id="rId18"/>
    <p:sldId id="346" r:id="rId19"/>
    <p:sldId id="281" r:id="rId20"/>
    <p:sldId id="344" r:id="rId21"/>
    <p:sldId id="311" r:id="rId22"/>
    <p:sldId id="347" r:id="rId23"/>
    <p:sldId id="345" r:id="rId24"/>
    <p:sldId id="316" r:id="rId25"/>
    <p:sldId id="317" r:id="rId26"/>
    <p:sldId id="348" r:id="rId27"/>
    <p:sldId id="318" r:id="rId28"/>
    <p:sldId id="320" r:id="rId29"/>
    <p:sldId id="321" r:id="rId30"/>
    <p:sldId id="334" r:id="rId31"/>
    <p:sldId id="323" r:id="rId32"/>
    <p:sldId id="349" r:id="rId33"/>
    <p:sldId id="325" r:id="rId34"/>
    <p:sldId id="326" r:id="rId35"/>
    <p:sldId id="327" r:id="rId36"/>
    <p:sldId id="351" r:id="rId37"/>
    <p:sldId id="350" r:id="rId38"/>
    <p:sldId id="331" r:id="rId39"/>
    <p:sldId id="353" r:id="rId4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F3161DD-880C-456D-B949-2437389557B7}" type="datetimeFigureOut">
              <a:rPr lang="en-US" smtClean="0"/>
              <a:t>11/6/2017</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E3CAB35-4715-45ED-805D-9459871075A2}" type="slidenum">
              <a:rPr lang="en-US" smtClean="0"/>
              <a:t>‹#›</a:t>
            </a:fld>
            <a:endParaRPr lang="en-US"/>
          </a:p>
        </p:txBody>
      </p:sp>
    </p:spTree>
    <p:extLst>
      <p:ext uri="{BB962C8B-B14F-4D97-AF65-F5344CB8AC3E}">
        <p14:creationId xmlns:p14="http://schemas.microsoft.com/office/powerpoint/2010/main" val="3368708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CD3A6DF-2D5B-4977-B1A9-1D8BDF285420}" type="datetimeFigureOut">
              <a:rPr lang="en-US" smtClean="0"/>
              <a:t>11/6/2017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A5C9976-6C76-4ADA-A47A-D00B3265C2E9}" type="slidenum">
              <a:rPr lang="en-US" smtClean="0"/>
              <a:t>‹#›</a:t>
            </a:fld>
            <a:endParaRPr lang="en-US"/>
          </a:p>
        </p:txBody>
      </p:sp>
    </p:spTree>
    <p:extLst>
      <p:ext uri="{BB962C8B-B14F-4D97-AF65-F5344CB8AC3E}">
        <p14:creationId xmlns:p14="http://schemas.microsoft.com/office/powerpoint/2010/main" val="200173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F0AAFE2-A114-401F-BF40-074F57118135}" type="datetimeFigureOut">
              <a:rPr lang="en-US" smtClean="0"/>
              <a:t>11/6/2017</a:t>
            </a:fld>
            <a:endParaRPr lang="en-US"/>
          </a:p>
        </p:txBody>
      </p:sp>
      <p:sp>
        <p:nvSpPr>
          <p:cNvPr id="8" name="Slide Number Placeholder 7"/>
          <p:cNvSpPr>
            <a:spLocks noGrp="1"/>
          </p:cNvSpPr>
          <p:nvPr>
            <p:ph type="sldNum" sz="quarter" idx="11"/>
          </p:nvPr>
        </p:nvSpPr>
        <p:spPr/>
        <p:txBody>
          <a:bodyPr/>
          <a:lstStyle/>
          <a:p>
            <a:fld id="{98534529-2BCD-404A-917B-824881385C9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AAFE2-A114-401F-BF40-074F5711813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AAFE2-A114-401F-BF40-074F5711813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DF0AAFE2-A114-401F-BF40-074F5711813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0AAFE2-A114-401F-BF40-074F5711813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34529-2BCD-404A-917B-824881385C99}"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F0AAFE2-A114-401F-BF40-074F57118135}"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34529-2BCD-404A-917B-824881385C99}"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F0AAFE2-A114-401F-BF40-074F57118135}" type="datetimeFigureOut">
              <a:rPr lang="en-US" smtClean="0"/>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534529-2BCD-404A-917B-824881385C99}"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F0AAFE2-A114-401F-BF40-074F57118135}" type="datetimeFigureOut">
              <a:rPr lang="en-US" smtClean="0"/>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AAFE2-A114-401F-BF40-074F57118135}" type="datetimeFigureOut">
              <a:rPr lang="en-US" smtClean="0"/>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AAFE2-A114-401F-BF40-074F57118135}"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AAFE2-A114-401F-BF40-074F57118135}"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34529-2BCD-404A-917B-824881385C99}"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F0AAFE2-A114-401F-BF40-074F57118135}" type="datetimeFigureOut">
              <a:rPr lang="en-US" smtClean="0"/>
              <a:t>11/6/2017</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8534529-2BCD-404A-917B-824881385C99}"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spd="slow">
    <p:push dir="u"/>
  </p:transition>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09601"/>
            <a:ext cx="8382000" cy="4267200"/>
          </a:xfrm>
        </p:spPr>
        <p:txBody>
          <a:bodyPr/>
          <a:lstStyle/>
          <a:p>
            <a:r>
              <a:rPr lang="tr-TR" dirty="0" smtClean="0">
                <a:latin typeface="Ravie" panose="04040805050809020602" pitchFamily="82" charset="0"/>
                <a:cs typeface="Raavi" panose="020B0502040204020203" pitchFamily="34" charset="0"/>
              </a:rPr>
              <a:t>Anglophone Literature </a:t>
            </a:r>
            <a:endParaRPr lang="en-US" dirty="0">
              <a:latin typeface="Ravie" panose="04040805050809020602" pitchFamily="82" charset="0"/>
              <a:cs typeface="Raavi" panose="020B0502040204020203" pitchFamily="34"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750123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98" y="5483216"/>
            <a:ext cx="9134272" cy="1323439"/>
          </a:xfrm>
          <a:prstGeom prst="rect">
            <a:avLst/>
          </a:prstGeom>
        </p:spPr>
        <p:txBody>
          <a:bodyPr wrap="square">
            <a:spAutoFit/>
          </a:bodyPr>
          <a:lstStyle/>
          <a:p>
            <a:pPr algn="just"/>
            <a:r>
              <a:rPr lang="en-GB" sz="2000" dirty="0"/>
              <a:t>There was a case in which 100, 000 British soldiers were ruling a country of more than 200 million. </a:t>
            </a:r>
            <a:r>
              <a:rPr lang="tr-TR" sz="2000" dirty="0"/>
              <a:t>T</a:t>
            </a:r>
            <a:r>
              <a:rPr lang="en-GB" sz="2000" dirty="0"/>
              <a:t>here was a big difference between the lives of the British in India and the lives of the native Indians, as you can see from these pictures.</a:t>
            </a:r>
            <a:endParaRPr lang="en-US" sz="2000" dirty="0"/>
          </a:p>
        </p:txBody>
      </p:sp>
      <p:pic>
        <p:nvPicPr>
          <p:cNvPr id="3" name="Picture 2" descr="C:\Users\pelin\Desktop\indir.jpg"/>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4815522" cy="4506277"/>
          </a:xfrm>
          <a:prstGeom prst="rect">
            <a:avLst/>
          </a:prstGeom>
          <a:noFill/>
          <a:ln>
            <a:noFill/>
          </a:ln>
        </p:spPr>
      </p:pic>
    </p:spTree>
    <p:extLst>
      <p:ext uri="{BB962C8B-B14F-4D97-AF65-F5344CB8AC3E}">
        <p14:creationId xmlns:p14="http://schemas.microsoft.com/office/powerpoint/2010/main" val="53267253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9455"/>
            <a:ext cx="8458200" cy="7478970"/>
          </a:xfrm>
          <a:prstGeom prst="rect">
            <a:avLst/>
          </a:prstGeom>
        </p:spPr>
        <p:txBody>
          <a:bodyPr wrap="square">
            <a:spAutoFit/>
          </a:bodyPr>
          <a:lstStyle/>
          <a:p>
            <a:pPr algn="ctr"/>
            <a:r>
              <a:rPr lang="en-GB" sz="2800" b="1" dirty="0" smtClean="0"/>
              <a:t>The </a:t>
            </a:r>
            <a:r>
              <a:rPr lang="en-GB" sz="2800" b="1" dirty="0"/>
              <a:t>Indian Independence Movement and Mahatma Gandhi</a:t>
            </a:r>
            <a:r>
              <a:rPr lang="en-GB" sz="2800" b="1" dirty="0" smtClean="0"/>
              <a:t>:</a:t>
            </a:r>
            <a:endParaRPr lang="tr-TR" sz="2800" b="1" dirty="0" smtClean="0"/>
          </a:p>
          <a:p>
            <a:pPr algn="ctr"/>
            <a:endParaRPr lang="en-US" sz="2800" b="1"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just"/>
            <a:endParaRPr lang="tr-TR" dirty="0"/>
          </a:p>
          <a:p>
            <a:pPr marL="285750" indent="-285750" algn="just">
              <a:buBlip>
                <a:blip r:embed="rId2"/>
              </a:buBlip>
            </a:pPr>
            <a:r>
              <a:rPr lang="en-GB" dirty="0" smtClean="0"/>
              <a:t>In </a:t>
            </a:r>
            <a:r>
              <a:rPr lang="en-GB" dirty="0"/>
              <a:t>the 20th century Mahatma Gandhi led millions of people in a national campaign of non-violent civil disobedience to obtain independence from the </a:t>
            </a:r>
            <a:r>
              <a:rPr lang="en-GB" dirty="0" smtClean="0"/>
              <a:t>British</a:t>
            </a:r>
            <a:r>
              <a:rPr lang="tr-TR" dirty="0" smtClean="0"/>
              <a:t>.</a:t>
            </a:r>
          </a:p>
          <a:p>
            <a:pPr marL="285750" indent="-285750" algn="just">
              <a:buBlip>
                <a:blip r:embed="rId2"/>
              </a:buBlip>
            </a:pPr>
            <a:r>
              <a:rPr lang="en-GB" dirty="0" smtClean="0"/>
              <a:t>Therefore,</a:t>
            </a:r>
            <a:r>
              <a:rPr lang="tr-TR" dirty="0" smtClean="0"/>
              <a:t> 1947 </a:t>
            </a:r>
            <a:r>
              <a:rPr lang="en-GB" dirty="0" err="1" smtClean="0"/>
              <a:t>bec</a:t>
            </a:r>
            <a:r>
              <a:rPr lang="tr-TR" dirty="0" smtClean="0"/>
              <a:t>ame</a:t>
            </a:r>
            <a:r>
              <a:rPr lang="en-GB" dirty="0" smtClean="0"/>
              <a:t> </a:t>
            </a:r>
            <a:r>
              <a:rPr lang="en-GB" dirty="0"/>
              <a:t>a particular moment in Indian history which heralded the end of the one hundred year of British colonialism. </a:t>
            </a:r>
            <a:endParaRPr lang="tr-TR" dirty="0" smtClean="0"/>
          </a:p>
          <a:p>
            <a:pPr marL="285750" indent="-285750" algn="just">
              <a:buBlip>
                <a:blip r:embed="rId2"/>
              </a:buBlip>
            </a:pPr>
            <a:r>
              <a:rPr lang="tr-TR" dirty="0" smtClean="0"/>
              <a:t>There was a long-running religious </a:t>
            </a:r>
            <a:r>
              <a:rPr lang="en-GB" dirty="0" smtClean="0"/>
              <a:t>tension </a:t>
            </a:r>
            <a:r>
              <a:rPr lang="en-GB" dirty="0"/>
              <a:t>between the Hindus and </a:t>
            </a:r>
            <a:r>
              <a:rPr lang="en-GB" dirty="0" smtClean="0"/>
              <a:t>Muslims, </a:t>
            </a:r>
            <a:r>
              <a:rPr lang="en-GB" dirty="0"/>
              <a:t>triggered by the British policy of divide and rule. </a:t>
            </a:r>
            <a:endParaRPr lang="tr-TR" dirty="0" smtClean="0"/>
          </a:p>
          <a:p>
            <a:pPr marL="285750" indent="-285750" algn="just">
              <a:buBlip>
                <a:blip r:embed="rId2"/>
              </a:buBlip>
            </a:pPr>
            <a:r>
              <a:rPr lang="en-GB" dirty="0" smtClean="0"/>
              <a:t>Mahatma </a:t>
            </a:r>
            <a:r>
              <a:rPr lang="en-GB" dirty="0"/>
              <a:t>Gandhi called for unity among the two religious groups. </a:t>
            </a:r>
            <a:endParaRPr lang="tr-TR" dirty="0" smtClean="0"/>
          </a:p>
          <a:p>
            <a:pPr marL="285750" indent="-285750" algn="just">
              <a:buBlip>
                <a:blip r:embed="rId2"/>
              </a:buBlip>
            </a:pPr>
            <a:r>
              <a:rPr lang="en-GB" dirty="0" smtClean="0"/>
              <a:t>The British</a:t>
            </a:r>
            <a:r>
              <a:rPr lang="tr-TR" dirty="0" smtClean="0"/>
              <a:t> Empire</a:t>
            </a:r>
            <a:r>
              <a:rPr lang="en-GB" dirty="0" smtClean="0"/>
              <a:t>, </a:t>
            </a:r>
            <a:r>
              <a:rPr lang="en-GB" dirty="0"/>
              <a:t>whose economy had been weakened after World War-II, decided to leave India and paved the way for the formation of an interim (temporary) government</a:t>
            </a:r>
            <a:r>
              <a:rPr lang="en-GB" dirty="0" smtClean="0"/>
              <a:t>.</a:t>
            </a:r>
            <a:endParaRPr lang="tr-TR" dirty="0" smtClean="0"/>
          </a:p>
          <a:p>
            <a:pPr algn="just"/>
            <a:endParaRPr lang="tr-TR" dirty="0"/>
          </a:p>
          <a:p>
            <a:pPr algn="just"/>
            <a:endParaRPr lang="tr-TR" dirty="0" smtClean="0"/>
          </a:p>
          <a:p>
            <a:pPr algn="just"/>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380" y="1066800"/>
            <a:ext cx="283464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1703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 Freedom Struggle"/>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495800"/>
          </a:xfrm>
          <a:prstGeom prst="rect">
            <a:avLst/>
          </a:prstGeom>
          <a:noFill/>
          <a:ln>
            <a:noFill/>
          </a:ln>
        </p:spPr>
      </p:pic>
      <p:sp>
        <p:nvSpPr>
          <p:cNvPr id="3" name="TextBox 2"/>
          <p:cNvSpPr txBox="1"/>
          <p:nvPr/>
        </p:nvSpPr>
        <p:spPr>
          <a:xfrm>
            <a:off x="381000" y="5867400"/>
            <a:ext cx="8763000" cy="523220"/>
          </a:xfrm>
          <a:prstGeom prst="rect">
            <a:avLst/>
          </a:prstGeom>
          <a:noFill/>
        </p:spPr>
        <p:txBody>
          <a:bodyPr wrap="square" rtlCol="0">
            <a:spAutoFit/>
          </a:bodyPr>
          <a:lstStyle/>
          <a:p>
            <a:r>
              <a:rPr lang="tr-TR" sz="2800" dirty="0" smtClean="0">
                <a:solidFill>
                  <a:schemeClr val="accent1">
                    <a:lumMod val="50000"/>
                  </a:schemeClr>
                </a:solidFill>
                <a:latin typeface="Ravie" panose="04040805050809020602" pitchFamily="82" charset="0"/>
              </a:rPr>
              <a:t>1947 THE INDEPENDENCE OF INDIA</a:t>
            </a:r>
            <a:endParaRPr lang="en-US" sz="2800" dirty="0">
              <a:solidFill>
                <a:schemeClr val="accent1">
                  <a:lumMod val="50000"/>
                </a:schemeClr>
              </a:solidFill>
              <a:latin typeface="Ravie" panose="04040805050809020602" pitchFamily="82" charset="0"/>
            </a:endParaRPr>
          </a:p>
        </p:txBody>
      </p:sp>
    </p:spTree>
    <p:extLst>
      <p:ext uri="{BB962C8B-B14F-4D97-AF65-F5344CB8AC3E}">
        <p14:creationId xmlns:p14="http://schemas.microsoft.com/office/powerpoint/2010/main" val="29695579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25195"/>
            <a:ext cx="4114800" cy="4832092"/>
          </a:xfrm>
          <a:prstGeom prst="rect">
            <a:avLst/>
          </a:prstGeom>
        </p:spPr>
        <p:txBody>
          <a:bodyPr wrap="square">
            <a:spAutoFit/>
          </a:bodyPr>
          <a:lstStyle/>
          <a:p>
            <a:endParaRPr lang="tr-TR" sz="2200" dirty="0" smtClean="0"/>
          </a:p>
          <a:p>
            <a:pPr marL="342900" indent="-342900">
              <a:buBlip>
                <a:blip r:embed="rId2"/>
              </a:buBlip>
            </a:pPr>
            <a:r>
              <a:rPr lang="tr-TR" sz="2200" dirty="0" smtClean="0"/>
              <a:t>Born in India, 1937 </a:t>
            </a:r>
            <a:r>
              <a:rPr lang="en-GB" sz="2200" dirty="0" smtClean="0"/>
              <a:t>(age 79)</a:t>
            </a:r>
            <a:endParaRPr lang="tr-TR" sz="2200" dirty="0" smtClean="0"/>
          </a:p>
          <a:p>
            <a:pPr marL="342900" indent="-342900">
              <a:buBlip>
                <a:blip r:embed="rId2"/>
              </a:buBlip>
            </a:pPr>
            <a:r>
              <a:rPr lang="en-GB" sz="2200" dirty="0" smtClean="0"/>
              <a:t>Indian novelist who was born to a German mother and an Indian father.</a:t>
            </a:r>
            <a:r>
              <a:rPr lang="tr-TR" sz="2200" dirty="0" smtClean="0"/>
              <a:t> </a:t>
            </a:r>
          </a:p>
          <a:p>
            <a:pPr marL="342900" indent="-342900">
              <a:buBlip>
                <a:blip r:embed="rId2"/>
              </a:buBlip>
            </a:pPr>
            <a:r>
              <a:rPr lang="en-GB" sz="2200" dirty="0" smtClean="0"/>
              <a:t>Though she was born in India and spent her early life there, she moved to the US to work and write there. </a:t>
            </a:r>
            <a:endParaRPr lang="tr-TR" sz="2200" dirty="0" smtClean="0"/>
          </a:p>
          <a:p>
            <a:pPr marL="342900" indent="-342900">
              <a:buBlip>
                <a:blip r:embed="rId2"/>
              </a:buBlip>
            </a:pPr>
            <a:r>
              <a:rPr lang="tr-TR" sz="2200" dirty="0" smtClean="0"/>
              <a:t>S</a:t>
            </a:r>
            <a:r>
              <a:rPr lang="en-GB" sz="2200" dirty="0" smtClean="0"/>
              <a:t>he has travelled extensively and taught creative writing in several colleges. </a:t>
            </a:r>
            <a:endParaRPr lang="tr-TR" sz="2200" dirty="0" smtClean="0"/>
          </a:p>
          <a:p>
            <a:pPr marL="342900" indent="-342900">
              <a:buBlip>
                <a:blip r:embed="rId2"/>
              </a:buBlip>
            </a:pPr>
            <a:r>
              <a:rPr lang="en-GB" sz="2200" dirty="0" smtClean="0"/>
              <a:t>Many of her works have been turned into films.</a:t>
            </a:r>
            <a:endParaRPr lang="en-US" sz="2200" dirty="0"/>
          </a:p>
        </p:txBody>
      </p:sp>
      <p:sp>
        <p:nvSpPr>
          <p:cNvPr id="3" name="Rectangle 2"/>
          <p:cNvSpPr/>
          <p:nvPr/>
        </p:nvSpPr>
        <p:spPr>
          <a:xfrm>
            <a:off x="2362200" y="381000"/>
            <a:ext cx="4174028" cy="769441"/>
          </a:xfrm>
          <a:prstGeom prst="rect">
            <a:avLst/>
          </a:prstGeom>
        </p:spPr>
        <p:txBody>
          <a:bodyPr wrap="none">
            <a:spAutoFit/>
          </a:bodyPr>
          <a:lstStyle/>
          <a:p>
            <a:r>
              <a:rPr lang="en-GB" sz="4400" b="1" dirty="0" smtClean="0"/>
              <a:t>ANITA </a:t>
            </a:r>
            <a:r>
              <a:rPr lang="en-GB" sz="4400" b="1" dirty="0"/>
              <a:t>DESAI </a:t>
            </a:r>
            <a:endParaRPr lang="en-US" sz="4400" b="1" dirty="0"/>
          </a:p>
        </p:txBody>
      </p:sp>
      <p:pic>
        <p:nvPicPr>
          <p:cNvPr id="4" name="Picture 3" descr="AnitaDesai1"/>
          <p:cNvPicPr/>
          <p:nvPr/>
        </p:nvPicPr>
        <p:blipFill>
          <a:blip r:embed="rId3">
            <a:extLst>
              <a:ext uri="{28A0092B-C50C-407E-A947-70E740481C1C}">
                <a14:useLocalDpi xmlns:a14="http://schemas.microsoft.com/office/drawing/2010/main" val="0"/>
              </a:ext>
            </a:extLst>
          </a:blip>
          <a:srcRect/>
          <a:stretch>
            <a:fillRect/>
          </a:stretch>
        </p:blipFill>
        <p:spPr bwMode="auto">
          <a:xfrm>
            <a:off x="4326428" y="1325195"/>
            <a:ext cx="4419600" cy="5181600"/>
          </a:xfrm>
          <a:prstGeom prst="rect">
            <a:avLst/>
          </a:prstGeom>
          <a:noFill/>
          <a:ln>
            <a:noFill/>
          </a:ln>
        </p:spPr>
      </p:pic>
    </p:spTree>
    <p:extLst>
      <p:ext uri="{BB962C8B-B14F-4D97-AF65-F5344CB8AC3E}">
        <p14:creationId xmlns:p14="http://schemas.microsoft.com/office/powerpoint/2010/main" val="292756236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lstStyle/>
          <a:p>
            <a:r>
              <a:rPr lang="tr-TR" dirty="0" smtClean="0">
                <a:solidFill>
                  <a:schemeClr val="tx1"/>
                </a:solidFill>
              </a:rPr>
              <a:t>Anita Desai’s Work </a:t>
            </a:r>
            <a:endParaRPr lang="en-US" dirty="0">
              <a:solidFill>
                <a:schemeClr val="tx1"/>
              </a:solidFill>
            </a:endParaRPr>
          </a:p>
        </p:txBody>
      </p:sp>
      <p:sp>
        <p:nvSpPr>
          <p:cNvPr id="4" name="Rectangle 3"/>
          <p:cNvSpPr/>
          <p:nvPr/>
        </p:nvSpPr>
        <p:spPr>
          <a:xfrm>
            <a:off x="152400" y="2057400"/>
            <a:ext cx="8839200" cy="4401205"/>
          </a:xfrm>
          <a:prstGeom prst="rect">
            <a:avLst/>
          </a:prstGeom>
        </p:spPr>
        <p:txBody>
          <a:bodyPr wrap="square">
            <a:spAutoFit/>
          </a:bodyPr>
          <a:lstStyle/>
          <a:p>
            <a:pPr marL="342900" indent="-342900" algn="just">
              <a:buBlip>
                <a:blip r:embed="rId2"/>
              </a:buBlip>
            </a:pPr>
            <a:r>
              <a:rPr lang="en-GB" sz="2800" dirty="0"/>
              <a:t>Her works are different from those of other Indian women writers in English: </a:t>
            </a:r>
            <a:r>
              <a:rPr lang="en-GB" sz="2800" dirty="0" err="1"/>
              <a:t>Nayantara</a:t>
            </a:r>
            <a:r>
              <a:rPr lang="en-GB" sz="2800" dirty="0"/>
              <a:t> </a:t>
            </a:r>
            <a:r>
              <a:rPr lang="en-GB" sz="2800" dirty="0" err="1"/>
              <a:t>Sahgal</a:t>
            </a:r>
            <a:r>
              <a:rPr lang="en-GB" sz="2800" dirty="0"/>
              <a:t>, Kamala </a:t>
            </a:r>
            <a:r>
              <a:rPr lang="en-GB" sz="2800" dirty="0" err="1"/>
              <a:t>Markandaya</a:t>
            </a:r>
            <a:r>
              <a:rPr lang="en-GB" sz="2800" dirty="0"/>
              <a:t>, and Ruth </a:t>
            </a:r>
            <a:r>
              <a:rPr lang="en-GB" sz="2800" dirty="0" err="1"/>
              <a:t>Prawer</a:t>
            </a:r>
            <a:r>
              <a:rPr lang="en-GB" sz="2800" dirty="0"/>
              <a:t> </a:t>
            </a:r>
            <a:r>
              <a:rPr lang="en-GB" sz="2800" dirty="0" err="1"/>
              <a:t>Jhabvala</a:t>
            </a:r>
            <a:r>
              <a:rPr lang="en-GB" sz="2800" dirty="0"/>
              <a:t>, who mainly concern themselves with politics, East-West encounter and social themes respectively. </a:t>
            </a:r>
            <a:endParaRPr lang="tr-TR" sz="2800" dirty="0" smtClean="0"/>
          </a:p>
          <a:p>
            <a:pPr marL="342900" indent="-342900" algn="just">
              <a:buBlip>
                <a:blip r:embed="rId2"/>
              </a:buBlip>
            </a:pPr>
            <a:r>
              <a:rPr lang="tr-TR" sz="2800" dirty="0"/>
              <a:t>S</a:t>
            </a:r>
            <a:r>
              <a:rPr lang="tr-TR" sz="2800" dirty="0" smtClean="0"/>
              <a:t>he puts great emphasis on characterization. </a:t>
            </a:r>
          </a:p>
          <a:p>
            <a:pPr marL="342900" indent="-342900" algn="just">
              <a:buBlip>
                <a:blip r:embed="rId2"/>
              </a:buBlip>
            </a:pPr>
            <a:r>
              <a:rPr lang="tr-TR" sz="2800" dirty="0" smtClean="0"/>
              <a:t>Her </a:t>
            </a:r>
            <a:r>
              <a:rPr lang="en-GB" sz="2800" dirty="0" smtClean="0"/>
              <a:t>characters </a:t>
            </a:r>
            <a:r>
              <a:rPr lang="en-GB" sz="2800" dirty="0"/>
              <a:t>have a tendency to turn inward</a:t>
            </a:r>
            <a:r>
              <a:rPr lang="en-GB" sz="2800" dirty="0" smtClean="0"/>
              <a:t>.</a:t>
            </a:r>
            <a:r>
              <a:rPr lang="tr-TR" sz="2800" dirty="0" smtClean="0"/>
              <a:t> Her work </a:t>
            </a:r>
            <a:r>
              <a:rPr lang="en-GB" sz="2800" dirty="0" smtClean="0"/>
              <a:t>unravels </a:t>
            </a:r>
            <a:r>
              <a:rPr lang="en-GB" sz="2800" dirty="0"/>
              <a:t>the mystery of </a:t>
            </a:r>
            <a:r>
              <a:rPr lang="en-GB" sz="2800" dirty="0" smtClean="0"/>
              <a:t>the</a:t>
            </a:r>
            <a:r>
              <a:rPr lang="tr-TR" sz="2800" dirty="0" smtClean="0"/>
              <a:t>ir</a:t>
            </a:r>
            <a:r>
              <a:rPr lang="en-GB" sz="2800" dirty="0" smtClean="0"/>
              <a:t> </a:t>
            </a:r>
            <a:r>
              <a:rPr lang="en-GB" sz="2800" dirty="0"/>
              <a:t>inner </a:t>
            </a:r>
            <a:r>
              <a:rPr lang="en-GB" sz="2800" dirty="0" smtClean="0"/>
              <a:t>li</a:t>
            </a:r>
            <a:r>
              <a:rPr lang="tr-TR" sz="2800" dirty="0" smtClean="0"/>
              <a:t>ves.</a:t>
            </a:r>
          </a:p>
          <a:p>
            <a:pPr marL="342900" indent="-342900" algn="just">
              <a:buBlip>
                <a:blip r:embed="rId2"/>
              </a:buBlip>
            </a:pPr>
            <a:r>
              <a:rPr lang="en-GB" sz="2800" dirty="0" smtClean="0"/>
              <a:t>The </a:t>
            </a:r>
            <a:r>
              <a:rPr lang="en-GB" sz="2800" dirty="0"/>
              <a:t>characters often indulge in a self-analysis and discover themselves in the process. </a:t>
            </a:r>
            <a:endParaRPr lang="tr-TR" sz="2800" dirty="0"/>
          </a:p>
        </p:txBody>
      </p:sp>
    </p:spTree>
    <p:extLst>
      <p:ext uri="{BB962C8B-B14F-4D97-AF65-F5344CB8AC3E}">
        <p14:creationId xmlns:p14="http://schemas.microsoft.com/office/powerpoint/2010/main" val="166261979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769441"/>
          </a:xfrm>
          <a:prstGeom prst="rect">
            <a:avLst/>
          </a:prstGeom>
        </p:spPr>
        <p:txBody>
          <a:bodyPr wrap="square">
            <a:spAutoFit/>
          </a:bodyPr>
          <a:lstStyle/>
          <a:p>
            <a:pPr algn="just"/>
            <a:endParaRPr lang="tr-TR" sz="2000" dirty="0" smtClean="0"/>
          </a:p>
          <a:p>
            <a:pPr algn="just"/>
            <a:endParaRPr lang="tr-TR" sz="2400" dirty="0"/>
          </a:p>
        </p:txBody>
      </p:sp>
      <p:sp>
        <p:nvSpPr>
          <p:cNvPr id="3" name="Rectangle 2"/>
          <p:cNvSpPr/>
          <p:nvPr/>
        </p:nvSpPr>
        <p:spPr>
          <a:xfrm>
            <a:off x="16213" y="1219200"/>
            <a:ext cx="8839200" cy="4524315"/>
          </a:xfrm>
          <a:prstGeom prst="rect">
            <a:avLst/>
          </a:prstGeom>
        </p:spPr>
        <p:txBody>
          <a:bodyPr wrap="square">
            <a:spAutoFit/>
          </a:bodyPr>
          <a:lstStyle/>
          <a:p>
            <a:pPr marL="342900" indent="-342900" algn="just">
              <a:buBlip>
                <a:blip r:embed="rId2"/>
              </a:buBlip>
            </a:pPr>
            <a:r>
              <a:rPr lang="en-GB" sz="2400" dirty="0"/>
              <a:t>The writer shows through </a:t>
            </a:r>
            <a:r>
              <a:rPr lang="tr-TR" sz="2400" dirty="0" smtClean="0"/>
              <a:t>characters’ </a:t>
            </a:r>
            <a:r>
              <a:rPr lang="en-GB" sz="2400" dirty="0" smtClean="0"/>
              <a:t>narrative</a:t>
            </a:r>
            <a:r>
              <a:rPr lang="tr-TR" sz="2400" dirty="0" smtClean="0"/>
              <a:t>s</a:t>
            </a:r>
            <a:r>
              <a:rPr lang="en-GB" sz="2400" dirty="0" smtClean="0"/>
              <a:t> </a:t>
            </a:r>
            <a:r>
              <a:rPr lang="en-GB" sz="2400" dirty="0"/>
              <a:t>their fears, obsessions and neurosis and how they accommodate or alienate themselves from their surroundings. </a:t>
            </a:r>
            <a:endParaRPr lang="tr-TR" sz="2400" dirty="0" smtClean="0"/>
          </a:p>
          <a:p>
            <a:pPr marL="342900" indent="-342900" algn="just">
              <a:buBlip>
                <a:blip r:embed="rId2"/>
              </a:buBlip>
            </a:pPr>
            <a:r>
              <a:rPr lang="en-GB" sz="2400" dirty="0" smtClean="0"/>
              <a:t>The </a:t>
            </a:r>
            <a:r>
              <a:rPr lang="en-GB" sz="2400" dirty="0"/>
              <a:t>problems and passions of most of these characters are rather existential. </a:t>
            </a:r>
            <a:endParaRPr lang="tr-TR" sz="2400" dirty="0" smtClean="0"/>
          </a:p>
          <a:p>
            <a:pPr marL="342900" indent="-342900" algn="just">
              <a:buBlip>
                <a:blip r:embed="rId2"/>
              </a:buBlip>
            </a:pPr>
            <a:r>
              <a:rPr lang="en-GB" sz="2400" dirty="0" smtClean="0"/>
              <a:t>Her </a:t>
            </a:r>
            <a:r>
              <a:rPr lang="en-GB" sz="2400" dirty="0"/>
              <a:t>female characters are more realized and more neatly drawn. </a:t>
            </a:r>
            <a:endParaRPr lang="tr-TR" sz="2400" dirty="0" smtClean="0"/>
          </a:p>
          <a:p>
            <a:pPr marL="342900" indent="-342900" algn="just">
              <a:buBlip>
                <a:blip r:embed="rId2"/>
              </a:buBlip>
            </a:pPr>
            <a:r>
              <a:rPr lang="en-GB" sz="2400" dirty="0" smtClean="0"/>
              <a:t>Her </a:t>
            </a:r>
            <a:r>
              <a:rPr lang="en-GB" sz="2400" dirty="0"/>
              <a:t>works abound in vivid description and life like portrayals. </a:t>
            </a:r>
            <a:endParaRPr lang="tr-TR" sz="2400" dirty="0" smtClean="0"/>
          </a:p>
          <a:p>
            <a:pPr marL="342900" indent="-342900" algn="just">
              <a:buBlip>
                <a:blip r:embed="rId2"/>
              </a:buBlip>
            </a:pPr>
            <a:r>
              <a:rPr lang="tr-TR" sz="2400" dirty="0" smtClean="0"/>
              <a:t>I</a:t>
            </a:r>
            <a:r>
              <a:rPr lang="en-GB" sz="2400" dirty="0"/>
              <a:t>n Anita Desai’s novels and short stories one can trace a symbolic representation of the equality of status achieved by India after her independence. </a:t>
            </a:r>
            <a:endParaRPr lang="en-US" sz="2400" dirty="0"/>
          </a:p>
        </p:txBody>
      </p:sp>
    </p:spTree>
    <p:extLst>
      <p:ext uri="{BB962C8B-B14F-4D97-AF65-F5344CB8AC3E}">
        <p14:creationId xmlns:p14="http://schemas.microsoft.com/office/powerpoint/2010/main" val="83857308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7924800" cy="4955203"/>
          </a:xfrm>
          <a:prstGeom prst="rect">
            <a:avLst/>
          </a:prstGeom>
        </p:spPr>
        <p:txBody>
          <a:bodyPr wrap="square">
            <a:spAutoFit/>
          </a:bodyPr>
          <a:lstStyle/>
          <a:p>
            <a:pPr algn="just"/>
            <a:r>
              <a:rPr lang="tr-TR" sz="2800" b="1" dirty="0" smtClean="0"/>
              <a:t>‘’Scholar </a:t>
            </a:r>
            <a:r>
              <a:rPr lang="tr-TR" sz="2800" b="1" dirty="0"/>
              <a:t>and </a:t>
            </a:r>
            <a:r>
              <a:rPr lang="tr-TR" sz="2800" b="1" dirty="0" smtClean="0"/>
              <a:t>Gypsy’’ </a:t>
            </a:r>
            <a:r>
              <a:rPr lang="tr-TR" sz="2400" dirty="0"/>
              <a:t>is </a:t>
            </a:r>
            <a:r>
              <a:rPr lang="tr-TR" sz="2400" dirty="0" smtClean="0"/>
              <a:t>one of the </a:t>
            </a:r>
            <a:r>
              <a:rPr lang="tr-TR" sz="2400" dirty="0"/>
              <a:t>short </a:t>
            </a:r>
            <a:r>
              <a:rPr lang="tr-TR" sz="2400" dirty="0" smtClean="0"/>
              <a:t>stories in </a:t>
            </a:r>
            <a:r>
              <a:rPr lang="tr-TR" sz="2400" dirty="0"/>
              <a:t>Anita </a:t>
            </a:r>
            <a:r>
              <a:rPr lang="tr-TR" sz="2400" dirty="0" smtClean="0"/>
              <a:t>Desai’s story collection book named </a:t>
            </a:r>
            <a:r>
              <a:rPr lang="tr-TR" sz="2400" i="1" dirty="0" smtClean="0"/>
              <a:t>Games </a:t>
            </a:r>
            <a:r>
              <a:rPr lang="tr-TR" sz="2400" i="1" dirty="0"/>
              <a:t>at Twilight</a:t>
            </a:r>
            <a:r>
              <a:rPr lang="tr-TR" sz="2400" dirty="0"/>
              <a:t>, first published in 1978. The story follows an American couple, Pat and David, who have travelled to India for the husband's research for his sociology thesis. It looks closely into their relationship throughout their travels in Bombay, Delhi and Manali. </a:t>
            </a:r>
            <a:endParaRPr lang="tr-TR" sz="2400" dirty="0" smtClean="0"/>
          </a:p>
          <a:p>
            <a:pPr algn="just"/>
            <a:endParaRPr lang="tr-TR" sz="2400" dirty="0"/>
          </a:p>
          <a:p>
            <a:pPr algn="just"/>
            <a:r>
              <a:rPr lang="tr-TR" sz="2400" dirty="0" smtClean="0"/>
              <a:t>Throughout the story, </a:t>
            </a:r>
            <a:r>
              <a:rPr lang="en-GB" sz="2400" dirty="0" smtClean="0"/>
              <a:t>she </a:t>
            </a:r>
            <a:r>
              <a:rPr lang="en-GB" sz="2400" dirty="0"/>
              <a:t>deals with the cultural clash between a newly married American couple (Pat and David) and the natives living in India, the complexities of human relations, and the </a:t>
            </a:r>
            <a:r>
              <a:rPr lang="en-GB" sz="2400" dirty="0" err="1"/>
              <a:t>unexplorable</a:t>
            </a:r>
            <a:r>
              <a:rPr lang="en-GB" sz="2400" dirty="0"/>
              <a:t> depths or the unpredictability of human nature. </a:t>
            </a:r>
            <a:endParaRPr lang="en-US" sz="2400" dirty="0"/>
          </a:p>
        </p:txBody>
      </p:sp>
    </p:spTree>
    <p:extLst>
      <p:ext uri="{BB962C8B-B14F-4D97-AF65-F5344CB8AC3E}">
        <p14:creationId xmlns:p14="http://schemas.microsoft.com/office/powerpoint/2010/main" val="346623622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505075"/>
          </a:xfrm>
        </p:spPr>
        <p:txBody>
          <a:bodyPr/>
          <a:lstStyle/>
          <a:p>
            <a:r>
              <a:rPr lang="tr-TR" dirty="0" smtClean="0"/>
              <a:t>HOW TO ANALYSE A SHORT STORY?</a:t>
            </a:r>
            <a:endParaRPr lang="en-US" dirty="0"/>
          </a:p>
        </p:txBody>
      </p:sp>
      <p:sp>
        <p:nvSpPr>
          <p:cNvPr id="3" name="Text Placeholder 2"/>
          <p:cNvSpPr>
            <a:spLocks noGrp="1"/>
          </p:cNvSpPr>
          <p:nvPr>
            <p:ph type="body" idx="1"/>
          </p:nvPr>
        </p:nvSpPr>
        <p:spPr>
          <a:xfrm>
            <a:off x="722313" y="2286000"/>
            <a:ext cx="7772400" cy="3962399"/>
          </a:xfrm>
        </p:spPr>
        <p:txBody>
          <a:bodyPr>
            <a:noAutofit/>
          </a:bodyPr>
          <a:lstStyle/>
          <a:p>
            <a:pPr marL="457200" indent="-457200" algn="l">
              <a:buBlip>
                <a:blip r:embed="rId2"/>
              </a:buBlip>
            </a:pPr>
            <a:r>
              <a:rPr lang="en-GB" sz="2800" dirty="0">
                <a:solidFill>
                  <a:schemeClr val="tx1"/>
                </a:solidFill>
              </a:rPr>
              <a:t>Setting </a:t>
            </a:r>
            <a:endParaRPr lang="en-US" sz="2800" dirty="0">
              <a:solidFill>
                <a:schemeClr val="tx1"/>
              </a:solidFill>
            </a:endParaRPr>
          </a:p>
          <a:p>
            <a:pPr marL="457200" indent="-457200" algn="l">
              <a:buBlip>
                <a:blip r:embed="rId2"/>
              </a:buBlip>
            </a:pPr>
            <a:r>
              <a:rPr lang="en-GB" sz="2800" dirty="0" smtClean="0">
                <a:solidFill>
                  <a:schemeClr val="tx1"/>
                </a:solidFill>
              </a:rPr>
              <a:t>Characterization</a:t>
            </a:r>
            <a:endParaRPr lang="tr-TR" sz="2800" dirty="0">
              <a:solidFill>
                <a:schemeClr val="tx1"/>
              </a:solidFill>
            </a:endParaRPr>
          </a:p>
          <a:p>
            <a:pPr marL="457200" indent="-457200" algn="l">
              <a:buBlip>
                <a:blip r:embed="rId2"/>
              </a:buBlip>
            </a:pPr>
            <a:r>
              <a:rPr lang="en-GB" sz="2800" dirty="0" smtClean="0">
                <a:solidFill>
                  <a:schemeClr val="tx1"/>
                </a:solidFill>
              </a:rPr>
              <a:t>Plot </a:t>
            </a:r>
            <a:r>
              <a:rPr lang="en-GB" sz="2800" dirty="0">
                <a:solidFill>
                  <a:schemeClr val="tx1"/>
                </a:solidFill>
              </a:rPr>
              <a:t>and Structure </a:t>
            </a:r>
            <a:endParaRPr lang="tr-TR" sz="2800" dirty="0">
              <a:solidFill>
                <a:schemeClr val="tx1"/>
              </a:solidFill>
            </a:endParaRPr>
          </a:p>
          <a:p>
            <a:pPr marL="457200" indent="-457200" algn="l">
              <a:buBlip>
                <a:blip r:embed="rId2"/>
              </a:buBlip>
            </a:pPr>
            <a:r>
              <a:rPr lang="en-GB" sz="2800" dirty="0" smtClean="0">
                <a:solidFill>
                  <a:schemeClr val="tx1"/>
                </a:solidFill>
              </a:rPr>
              <a:t>Narrator </a:t>
            </a:r>
            <a:r>
              <a:rPr lang="en-GB" sz="2800" dirty="0">
                <a:solidFill>
                  <a:schemeClr val="tx1"/>
                </a:solidFill>
              </a:rPr>
              <a:t>and Point of View </a:t>
            </a:r>
            <a:endParaRPr lang="tr-TR" sz="2800" dirty="0">
              <a:solidFill>
                <a:schemeClr val="tx1"/>
              </a:solidFill>
            </a:endParaRPr>
          </a:p>
          <a:p>
            <a:pPr marL="457200" indent="-457200" algn="l">
              <a:buBlip>
                <a:blip r:embed="rId2"/>
              </a:buBlip>
            </a:pPr>
            <a:r>
              <a:rPr lang="en-GB" sz="2800" dirty="0" smtClean="0">
                <a:solidFill>
                  <a:schemeClr val="tx1"/>
                </a:solidFill>
              </a:rPr>
              <a:t>Conflict</a:t>
            </a:r>
            <a:endParaRPr lang="tr-TR" sz="2800" dirty="0" smtClean="0">
              <a:solidFill>
                <a:schemeClr val="tx1"/>
              </a:solidFill>
            </a:endParaRPr>
          </a:p>
          <a:p>
            <a:pPr marL="457200" indent="-457200" algn="l">
              <a:buBlip>
                <a:blip r:embed="rId2"/>
              </a:buBlip>
            </a:pPr>
            <a:r>
              <a:rPr lang="en-GB" sz="2800" dirty="0" smtClean="0">
                <a:solidFill>
                  <a:schemeClr val="tx1"/>
                </a:solidFill>
              </a:rPr>
              <a:t>Climax </a:t>
            </a:r>
            <a:endParaRPr lang="tr-TR" sz="2800" dirty="0" smtClean="0">
              <a:solidFill>
                <a:schemeClr val="tx1"/>
              </a:solidFill>
            </a:endParaRPr>
          </a:p>
          <a:p>
            <a:pPr marL="457200" indent="-457200" algn="l">
              <a:buBlip>
                <a:blip r:embed="rId2"/>
              </a:buBlip>
            </a:pPr>
            <a:r>
              <a:rPr lang="en-GB" sz="2800" dirty="0" smtClean="0">
                <a:solidFill>
                  <a:schemeClr val="tx1"/>
                </a:solidFill>
              </a:rPr>
              <a:t>Theme</a:t>
            </a:r>
            <a:endParaRPr lang="tr-TR" sz="2800" dirty="0" smtClean="0">
              <a:solidFill>
                <a:schemeClr val="tx1"/>
              </a:solidFill>
            </a:endParaRPr>
          </a:p>
          <a:p>
            <a:pPr marL="457200" indent="-457200" algn="l">
              <a:buBlip>
                <a:blip r:embed="rId2"/>
              </a:buBlip>
            </a:pPr>
            <a:r>
              <a:rPr lang="en-GB" sz="2800" dirty="0" smtClean="0">
                <a:solidFill>
                  <a:schemeClr val="tx1"/>
                </a:solidFill>
              </a:rPr>
              <a:t>Style</a:t>
            </a:r>
            <a:endParaRPr lang="en-US" sz="2800" dirty="0">
              <a:solidFill>
                <a:schemeClr val="tx1"/>
              </a:solidFill>
            </a:endParaRPr>
          </a:p>
          <a:p>
            <a:pPr algn="l"/>
            <a:endParaRPr lang="en-US" sz="2800" dirty="0">
              <a:solidFill>
                <a:schemeClr val="tx1"/>
              </a:solidFill>
            </a:endParaRPr>
          </a:p>
        </p:txBody>
      </p:sp>
    </p:spTree>
    <p:extLst>
      <p:ext uri="{BB962C8B-B14F-4D97-AF65-F5344CB8AC3E}">
        <p14:creationId xmlns:p14="http://schemas.microsoft.com/office/powerpoint/2010/main" val="243711790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kaitlinbevis.files.wordpress.com/2015/12/plot1.png?w=7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0083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tr-TR" dirty="0" smtClean="0"/>
              <a:t>WHAT IS THE SIGNIFICANCE OF THE TITLE OF THE STORY? </a:t>
            </a:r>
            <a:endParaRPr lang="en-US" dirty="0"/>
          </a:p>
        </p:txBody>
      </p:sp>
      <p:sp>
        <p:nvSpPr>
          <p:cNvPr id="3" name="Subtitle 2"/>
          <p:cNvSpPr>
            <a:spLocks noGrp="1"/>
          </p:cNvSpPr>
          <p:nvPr>
            <p:ph type="subTitle" idx="1"/>
          </p:nvPr>
        </p:nvSpPr>
        <p:spPr/>
        <p:txBody>
          <a:bodyPr>
            <a:normAutofit/>
          </a:bodyPr>
          <a:lstStyle/>
          <a:p>
            <a:r>
              <a:rPr lang="tr-TR" sz="2800" dirty="0" smtClean="0">
                <a:solidFill>
                  <a:schemeClr val="bg2">
                    <a:lumMod val="10000"/>
                  </a:schemeClr>
                </a:solidFill>
                <a:latin typeface="+mn-lt"/>
              </a:rPr>
              <a:t>How does it prepare us for the action that takes place?</a:t>
            </a:r>
            <a:endParaRPr lang="en-US" sz="2800" dirty="0">
              <a:solidFill>
                <a:schemeClr val="bg2">
                  <a:lumMod val="10000"/>
                </a:schemeClr>
              </a:solidFill>
              <a:latin typeface="+mn-lt"/>
            </a:endParaRPr>
          </a:p>
        </p:txBody>
      </p:sp>
    </p:spTree>
    <p:extLst>
      <p:ext uri="{BB962C8B-B14F-4D97-AF65-F5344CB8AC3E}">
        <p14:creationId xmlns:p14="http://schemas.microsoft.com/office/powerpoint/2010/main" val="293243266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latin typeface="Ravie" panose="04040805050809020602" pitchFamily="82" charset="0"/>
              </a:rPr>
              <a:t>INDIA</a:t>
            </a:r>
            <a:endParaRPr lang="en-US" dirty="0"/>
          </a:p>
        </p:txBody>
      </p:sp>
      <p:pic>
        <p:nvPicPr>
          <p:cNvPr id="3" name="Picture 2" descr="C:\Users\pelin\Desktop\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133600"/>
            <a:ext cx="611464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89135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33600"/>
            <a:ext cx="8839200" cy="1600200"/>
          </a:xfrm>
        </p:spPr>
        <p:txBody>
          <a:bodyPr/>
          <a:lstStyle/>
          <a:p>
            <a:r>
              <a:rPr lang="tr-TR" sz="6000" dirty="0" smtClean="0"/>
              <a:t>SCHOLAR    X   GYPSY </a:t>
            </a:r>
            <a:endParaRPr lang="en-US" sz="6000" dirty="0"/>
          </a:p>
        </p:txBody>
      </p:sp>
    </p:spTree>
    <p:extLst>
      <p:ext uri="{BB962C8B-B14F-4D97-AF65-F5344CB8AC3E}">
        <p14:creationId xmlns:p14="http://schemas.microsoft.com/office/powerpoint/2010/main" val="403688141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848600" cy="5632311"/>
          </a:xfrm>
          <a:prstGeom prst="rect">
            <a:avLst/>
          </a:prstGeom>
        </p:spPr>
        <p:txBody>
          <a:bodyPr wrap="square">
            <a:spAutoFit/>
          </a:bodyPr>
          <a:lstStyle/>
          <a:p>
            <a:pPr algn="just"/>
            <a:endParaRPr lang="tr-TR" sz="2400" dirty="0" smtClean="0"/>
          </a:p>
          <a:p>
            <a:pPr algn="just"/>
            <a:r>
              <a:rPr lang="tr-TR" sz="2400" dirty="0" smtClean="0"/>
              <a:t>In </a:t>
            </a:r>
            <a:r>
              <a:rPr lang="tr-TR" sz="2400" dirty="0"/>
              <a:t>the title of the story, a binary opposition is established between scholar and gypsy. As reader, we follow the trace how meaning is produced by means of this binary opposition between scholar and gypsy</a:t>
            </a:r>
            <a:r>
              <a:rPr lang="tr-TR" sz="2400" dirty="0" smtClean="0"/>
              <a:t>. </a:t>
            </a:r>
          </a:p>
          <a:p>
            <a:pPr algn="just"/>
            <a:endParaRPr lang="tr-TR" sz="2400" dirty="0"/>
          </a:p>
          <a:p>
            <a:pPr algn="just"/>
            <a:r>
              <a:rPr lang="tr-TR" sz="2400" dirty="0" smtClean="0"/>
              <a:t>One might assume that a </a:t>
            </a:r>
            <a:r>
              <a:rPr lang="tr-TR" sz="2400" b="1" dirty="0" smtClean="0"/>
              <a:t>scholar</a:t>
            </a:r>
            <a:r>
              <a:rPr lang="tr-TR" sz="2400" dirty="0" smtClean="0"/>
              <a:t> has such connotations as educated, civilized, smart, intellectual, </a:t>
            </a:r>
            <a:r>
              <a:rPr lang="en-US" sz="2400" dirty="0"/>
              <a:t>and therefore willing to be open to ideas and opinions of others, and that they would be culturally </a:t>
            </a:r>
            <a:r>
              <a:rPr lang="en-US" sz="2400" dirty="0" smtClean="0"/>
              <a:t>open</a:t>
            </a:r>
            <a:r>
              <a:rPr lang="tr-TR" sz="2400" dirty="0" smtClean="0"/>
              <a:t>.</a:t>
            </a:r>
          </a:p>
          <a:p>
            <a:pPr algn="just"/>
            <a:endParaRPr lang="tr-TR" sz="2400" dirty="0" smtClean="0"/>
          </a:p>
          <a:p>
            <a:pPr algn="just"/>
            <a:r>
              <a:rPr lang="en-US" sz="2400" dirty="0" smtClean="0"/>
              <a:t>When </a:t>
            </a:r>
            <a:r>
              <a:rPr lang="en-US" sz="2400" dirty="0"/>
              <a:t>one thinks of </a:t>
            </a:r>
            <a:r>
              <a:rPr lang="en-US" sz="2400" b="1" dirty="0"/>
              <a:t>gypsy</a:t>
            </a:r>
            <a:r>
              <a:rPr lang="en-US" sz="2400" dirty="0"/>
              <a:t> - they think of </a:t>
            </a:r>
            <a:r>
              <a:rPr lang="en-US" sz="2400" dirty="0" smtClean="0"/>
              <a:t>a</a:t>
            </a:r>
            <a:r>
              <a:rPr lang="tr-TR" sz="2400" dirty="0" smtClean="0"/>
              <a:t>n</a:t>
            </a:r>
            <a:r>
              <a:rPr lang="en-US" sz="2400" dirty="0" smtClean="0"/>
              <a:t> </a:t>
            </a:r>
            <a:r>
              <a:rPr lang="en-US" sz="2400" dirty="0"/>
              <a:t>uneducated person, someone who sticks mostly to their own group of people and is unwilling to open up to the rest of society. </a:t>
            </a:r>
          </a:p>
        </p:txBody>
      </p:sp>
    </p:spTree>
    <p:extLst>
      <p:ext uri="{BB962C8B-B14F-4D97-AF65-F5344CB8AC3E}">
        <p14:creationId xmlns:p14="http://schemas.microsoft.com/office/powerpoint/2010/main" val="260814139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tr-TR" dirty="0" smtClean="0"/>
              <a:t>SETTING</a:t>
            </a:r>
            <a:endParaRPr lang="en-US" dirty="0"/>
          </a:p>
        </p:txBody>
      </p:sp>
      <p:pic>
        <p:nvPicPr>
          <p:cNvPr id="10242" name="Picture 2" descr="C:\Users\pelin\Desktop\Anita Desai\India_administrative_map_1957_P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5257800" cy="499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52632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SETTING</a:t>
            </a:r>
            <a:endParaRPr lang="en-US" dirty="0"/>
          </a:p>
        </p:txBody>
      </p:sp>
      <p:sp>
        <p:nvSpPr>
          <p:cNvPr id="3" name="Rectangle 2"/>
          <p:cNvSpPr/>
          <p:nvPr/>
        </p:nvSpPr>
        <p:spPr>
          <a:xfrm>
            <a:off x="381000" y="1905000"/>
            <a:ext cx="8534400" cy="4339650"/>
          </a:xfrm>
          <a:prstGeom prst="rect">
            <a:avLst/>
          </a:prstGeom>
        </p:spPr>
        <p:txBody>
          <a:bodyPr wrap="square">
            <a:spAutoFit/>
          </a:bodyPr>
          <a:lstStyle/>
          <a:p>
            <a:pPr algn="just"/>
            <a:r>
              <a:rPr lang="en-GB" sz="2400" dirty="0"/>
              <a:t>The story is set in three different cities around India </a:t>
            </a:r>
            <a:r>
              <a:rPr lang="en-GB" sz="2400" dirty="0" smtClean="0"/>
              <a:t>– </a:t>
            </a:r>
            <a:endParaRPr lang="tr-TR" sz="2400" dirty="0" smtClean="0"/>
          </a:p>
          <a:p>
            <a:pPr marL="285750" indent="-285750" algn="just">
              <a:buBlip>
                <a:blip r:embed="rId2"/>
              </a:buBlip>
            </a:pPr>
            <a:r>
              <a:rPr lang="en-GB" sz="2800" dirty="0" smtClean="0"/>
              <a:t>Bombay</a:t>
            </a:r>
            <a:r>
              <a:rPr lang="en-GB" sz="2800" dirty="0"/>
              <a:t>, </a:t>
            </a:r>
            <a:endParaRPr lang="tr-TR" sz="2800" dirty="0" smtClean="0"/>
          </a:p>
          <a:p>
            <a:pPr marL="285750" indent="-285750" algn="just">
              <a:buBlip>
                <a:blip r:embed="rId2"/>
              </a:buBlip>
            </a:pPr>
            <a:r>
              <a:rPr lang="en-GB" sz="2800" dirty="0" smtClean="0"/>
              <a:t>Delhi </a:t>
            </a:r>
            <a:endParaRPr lang="tr-TR" sz="2800" dirty="0" smtClean="0"/>
          </a:p>
          <a:p>
            <a:pPr marL="285750" indent="-285750" algn="just">
              <a:buBlip>
                <a:blip r:embed="rId2"/>
              </a:buBlip>
            </a:pPr>
            <a:r>
              <a:rPr lang="en-GB" sz="2800" dirty="0" smtClean="0"/>
              <a:t>Manali</a:t>
            </a:r>
            <a:r>
              <a:rPr lang="en-GB" sz="2800" dirty="0"/>
              <a:t>. </a:t>
            </a:r>
            <a:endParaRPr lang="tr-TR" sz="2800" dirty="0" smtClean="0"/>
          </a:p>
          <a:p>
            <a:pPr algn="just"/>
            <a:endParaRPr lang="tr-TR" sz="2400" dirty="0" smtClean="0"/>
          </a:p>
          <a:p>
            <a:pPr algn="just"/>
            <a:r>
              <a:rPr lang="en-GB" sz="2400" dirty="0" smtClean="0"/>
              <a:t>While </a:t>
            </a:r>
            <a:r>
              <a:rPr lang="en-GB" sz="2400" dirty="0"/>
              <a:t>Delhi and Bombay is overflowing with people, colours and nightlife; in Manali the bazaar is busy with cultural flavour and hippies. In the </a:t>
            </a:r>
            <a:r>
              <a:rPr lang="tr-TR" sz="2400" dirty="0"/>
              <a:t>work</a:t>
            </a:r>
            <a:r>
              <a:rPr lang="en-GB" sz="2400" dirty="0"/>
              <a:t>, setting plays a significant role. It is the substantial component which</a:t>
            </a:r>
            <a:r>
              <a:rPr lang="tr-TR" sz="2400" dirty="0"/>
              <a:t> contributes to meaning since it</a:t>
            </a:r>
            <a:r>
              <a:rPr lang="en-GB" sz="2400" dirty="0"/>
              <a:t> serves as a test field</a:t>
            </a:r>
            <a:r>
              <a:rPr lang="tr-TR" sz="2400" dirty="0"/>
              <a:t> for </a:t>
            </a:r>
            <a:r>
              <a:rPr lang="en-GB" sz="2400" dirty="0"/>
              <a:t>the characters </a:t>
            </a:r>
            <a:r>
              <a:rPr lang="tr-TR" sz="2400" dirty="0"/>
              <a:t>that will lead them </a:t>
            </a:r>
            <a:r>
              <a:rPr lang="en-GB" sz="2400" dirty="0"/>
              <a:t>to self-realization. </a:t>
            </a:r>
            <a:endParaRPr lang="en-US" sz="2400" dirty="0"/>
          </a:p>
        </p:txBody>
      </p:sp>
    </p:spTree>
    <p:extLst>
      <p:ext uri="{BB962C8B-B14F-4D97-AF65-F5344CB8AC3E}">
        <p14:creationId xmlns:p14="http://schemas.microsoft.com/office/powerpoint/2010/main" val="88146022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555641"/>
          </a:xfrm>
          <a:prstGeom prst="rect">
            <a:avLst/>
          </a:prstGeom>
        </p:spPr>
        <p:txBody>
          <a:bodyPr wrap="square">
            <a:spAutoFit/>
          </a:bodyPr>
          <a:lstStyle/>
          <a:p>
            <a:pPr algn="just"/>
            <a:endParaRPr lang="tr-TR" sz="2800" dirty="0" smtClean="0"/>
          </a:p>
          <a:p>
            <a:pPr algn="just"/>
            <a:r>
              <a:rPr lang="tr-TR" sz="2800" b="1" dirty="0" smtClean="0"/>
              <a:t>BOMBAY:</a:t>
            </a:r>
            <a:r>
              <a:rPr lang="tr-TR" sz="2800" dirty="0" smtClean="0"/>
              <a:t> </a:t>
            </a:r>
            <a:r>
              <a:rPr lang="en-GB" sz="2800" dirty="0" smtClean="0"/>
              <a:t>The </a:t>
            </a:r>
            <a:r>
              <a:rPr lang="en-GB" sz="2800" dirty="0"/>
              <a:t>beginning of the story is set in Bombay and opens with the following sentences: </a:t>
            </a:r>
            <a:endParaRPr lang="tr-TR" sz="2800" dirty="0" smtClean="0"/>
          </a:p>
          <a:p>
            <a:pPr algn="just"/>
            <a:endParaRPr lang="tr-TR" sz="2800" dirty="0"/>
          </a:p>
          <a:p>
            <a:pPr algn="just"/>
            <a:endParaRPr lang="tr-TR" sz="2800" dirty="0" smtClean="0"/>
          </a:p>
          <a:p>
            <a:pPr algn="just"/>
            <a:r>
              <a:rPr lang="en-GB" sz="2800" dirty="0" smtClean="0"/>
              <a:t>“</a:t>
            </a:r>
            <a:r>
              <a:rPr lang="en-GB" sz="2800" dirty="0"/>
              <a:t>Her first day in Bombay wilted her. If she stepped out of the air-conditioned hotel room, she drooped, her head hung, her eyes glazed, she felt faint. Once she was back in it, she fell across her bed as though she had been struck by calamity, was extinguished, and could barely bring herself to believe that she had, after all, survived. Sweating, it seemed to her that life, energy, hope were all seeping out of her” (1). </a:t>
            </a:r>
            <a:endParaRPr lang="tr-TR" sz="2800" dirty="0" smtClean="0"/>
          </a:p>
          <a:p>
            <a:pPr algn="just"/>
            <a:r>
              <a:rPr lang="en-US" sz="2800" dirty="0"/>
              <a:t>Unlike Pat, David “looked so right, so fitting on the Bombay streets” (1).</a:t>
            </a:r>
          </a:p>
        </p:txBody>
      </p:sp>
    </p:spTree>
    <p:extLst>
      <p:ext uri="{BB962C8B-B14F-4D97-AF65-F5344CB8AC3E}">
        <p14:creationId xmlns:p14="http://schemas.microsoft.com/office/powerpoint/2010/main" val="363305801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990600"/>
            <a:ext cx="6705600" cy="5693866"/>
          </a:xfrm>
          <a:prstGeom prst="rect">
            <a:avLst/>
          </a:prstGeom>
        </p:spPr>
        <p:txBody>
          <a:bodyPr wrap="square">
            <a:spAutoFit/>
          </a:bodyPr>
          <a:lstStyle/>
          <a:p>
            <a:pPr algn="just"/>
            <a:r>
              <a:rPr lang="tr-TR" sz="2800" dirty="0" smtClean="0"/>
              <a:t>‘’</a:t>
            </a:r>
            <a:r>
              <a:rPr lang="en-GB" sz="2800" dirty="0" smtClean="0"/>
              <a:t>Her </a:t>
            </a:r>
            <a:r>
              <a:rPr lang="en-GB" sz="2800" dirty="0"/>
              <a:t>first day in Bombay </a:t>
            </a:r>
            <a:r>
              <a:rPr lang="en-GB" sz="2800" dirty="0">
                <a:solidFill>
                  <a:srgbClr val="C00000"/>
                </a:solidFill>
              </a:rPr>
              <a:t>wilted</a:t>
            </a:r>
            <a:r>
              <a:rPr lang="en-GB" sz="2800" dirty="0"/>
              <a:t> her. If she stepped out of the air-conditioned hotel room, she </a:t>
            </a:r>
            <a:r>
              <a:rPr lang="en-GB" sz="2800" dirty="0">
                <a:solidFill>
                  <a:srgbClr val="C00000"/>
                </a:solidFill>
              </a:rPr>
              <a:t>drooped</a:t>
            </a:r>
            <a:r>
              <a:rPr lang="en-GB" sz="2800" dirty="0"/>
              <a:t>, her head hung, her eyes glazed, she felt </a:t>
            </a:r>
            <a:r>
              <a:rPr lang="en-GB" sz="2800" dirty="0">
                <a:solidFill>
                  <a:srgbClr val="C00000"/>
                </a:solidFill>
              </a:rPr>
              <a:t>faint</a:t>
            </a:r>
            <a:r>
              <a:rPr lang="en-GB" sz="2800" dirty="0"/>
              <a:t>. Once she was back in it, she fell across her bed as though she had been struck by </a:t>
            </a:r>
            <a:r>
              <a:rPr lang="en-GB" sz="2800" dirty="0">
                <a:solidFill>
                  <a:srgbClr val="C00000"/>
                </a:solidFill>
              </a:rPr>
              <a:t>calamity</a:t>
            </a:r>
            <a:r>
              <a:rPr lang="en-GB" sz="2800" dirty="0"/>
              <a:t>, was </a:t>
            </a:r>
            <a:r>
              <a:rPr lang="en-GB" sz="2800" dirty="0">
                <a:solidFill>
                  <a:srgbClr val="C00000"/>
                </a:solidFill>
              </a:rPr>
              <a:t>extinguished</a:t>
            </a:r>
            <a:r>
              <a:rPr lang="en-GB" sz="2800" dirty="0"/>
              <a:t>, and could barely bring herself to believe that she had, after all, survived. </a:t>
            </a:r>
            <a:r>
              <a:rPr lang="en-GB" sz="2800" dirty="0">
                <a:solidFill>
                  <a:srgbClr val="C00000"/>
                </a:solidFill>
              </a:rPr>
              <a:t>Sweating</a:t>
            </a:r>
            <a:r>
              <a:rPr lang="en-GB" sz="2800" dirty="0"/>
              <a:t>, it seemed to her that </a:t>
            </a:r>
            <a:r>
              <a:rPr lang="en-GB" sz="2800" dirty="0">
                <a:solidFill>
                  <a:srgbClr val="C00000"/>
                </a:solidFill>
              </a:rPr>
              <a:t>life, energy, hope were all seeping out of </a:t>
            </a:r>
            <a:r>
              <a:rPr lang="en-GB" sz="2800" dirty="0" smtClean="0">
                <a:solidFill>
                  <a:srgbClr val="C00000"/>
                </a:solidFill>
              </a:rPr>
              <a:t>her</a:t>
            </a:r>
            <a:r>
              <a:rPr lang="tr-TR" sz="2800" dirty="0" smtClean="0"/>
              <a:t>’’</a:t>
            </a:r>
          </a:p>
          <a:p>
            <a:pPr algn="just"/>
            <a:r>
              <a:rPr lang="en-US" sz="2800" dirty="0"/>
              <a:t>Unlike Pat, David “looked so </a:t>
            </a:r>
            <a:r>
              <a:rPr lang="en-US" sz="2800" dirty="0">
                <a:solidFill>
                  <a:srgbClr val="00B0F0"/>
                </a:solidFill>
              </a:rPr>
              <a:t>right</a:t>
            </a:r>
            <a:r>
              <a:rPr lang="en-US" sz="2800" dirty="0"/>
              <a:t>, so </a:t>
            </a:r>
            <a:r>
              <a:rPr lang="en-US" sz="2800" dirty="0">
                <a:solidFill>
                  <a:srgbClr val="00B0F0"/>
                </a:solidFill>
              </a:rPr>
              <a:t>fitting</a:t>
            </a:r>
            <a:r>
              <a:rPr lang="en-US" sz="2800" dirty="0"/>
              <a:t> on the Bombay streets” (1).</a:t>
            </a:r>
          </a:p>
        </p:txBody>
      </p:sp>
    </p:spTree>
    <p:extLst>
      <p:ext uri="{BB962C8B-B14F-4D97-AF65-F5344CB8AC3E}">
        <p14:creationId xmlns:p14="http://schemas.microsoft.com/office/powerpoint/2010/main" val="341105319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7696200" cy="685800"/>
          </a:xfrm>
        </p:spPr>
        <p:txBody>
          <a:bodyPr/>
          <a:lstStyle/>
          <a:p>
            <a:r>
              <a:rPr lang="tr-TR" sz="3200" b="1" dirty="0"/>
              <a:t>BOMBAY</a:t>
            </a:r>
            <a:r>
              <a:rPr lang="tr-TR" sz="3200" dirty="0"/>
              <a:t>: is crowded, a bustling city and has a hectic life style.</a:t>
            </a:r>
            <a:r>
              <a:rPr lang="en-GB" sz="3200" dirty="0"/>
              <a:t> </a:t>
            </a:r>
            <a:r>
              <a:rPr lang="tr-TR" sz="3200" dirty="0"/>
              <a:t/>
            </a:r>
            <a:br>
              <a:rPr lang="tr-TR" sz="3200" dirty="0"/>
            </a:br>
            <a:endParaRPr lang="en-US" sz="3200" dirty="0"/>
          </a:p>
        </p:txBody>
      </p:sp>
      <p:sp>
        <p:nvSpPr>
          <p:cNvPr id="3" name="Content Placeholder 2"/>
          <p:cNvSpPr>
            <a:spLocks noGrp="1"/>
          </p:cNvSpPr>
          <p:nvPr>
            <p:ph sz="half" idx="2"/>
          </p:nvPr>
        </p:nvSpPr>
        <p:spPr>
          <a:xfrm>
            <a:off x="4648200" y="1600200"/>
            <a:ext cx="4191000" cy="4525963"/>
          </a:xfrm>
        </p:spPr>
        <p:txBody>
          <a:bodyPr/>
          <a:lstStyle/>
          <a:p>
            <a:pPr marL="0" indent="0">
              <a:buNone/>
            </a:pPr>
            <a:r>
              <a:rPr lang="tr-TR" dirty="0" smtClean="0">
                <a:solidFill>
                  <a:schemeClr val="tx1"/>
                </a:solidFill>
              </a:rPr>
              <a:t>FOR DAVID:</a:t>
            </a:r>
          </a:p>
          <a:p>
            <a:pPr>
              <a:buBlip>
                <a:blip r:embed="rId2"/>
              </a:buBlip>
            </a:pPr>
            <a:r>
              <a:rPr lang="en-GB" dirty="0">
                <a:solidFill>
                  <a:schemeClr val="tx1"/>
                </a:solidFill>
              </a:rPr>
              <a:t>David feels </a:t>
            </a:r>
            <a:r>
              <a:rPr lang="tr-TR" dirty="0" smtClean="0">
                <a:solidFill>
                  <a:schemeClr val="tx1"/>
                </a:solidFill>
              </a:rPr>
              <a:t>c</a:t>
            </a:r>
            <a:r>
              <a:rPr lang="en-GB" dirty="0" err="1" smtClean="0">
                <a:solidFill>
                  <a:schemeClr val="tx1"/>
                </a:solidFill>
              </a:rPr>
              <a:t>omfortable</a:t>
            </a:r>
            <a:r>
              <a:rPr lang="tr-TR" dirty="0" smtClean="0">
                <a:solidFill>
                  <a:schemeClr val="tx1"/>
                </a:solidFill>
              </a:rPr>
              <a:t> </a:t>
            </a:r>
          </a:p>
          <a:p>
            <a:pPr>
              <a:buBlip>
                <a:blip r:embed="rId2"/>
              </a:buBlip>
            </a:pPr>
            <a:r>
              <a:rPr lang="tr-TR" dirty="0" smtClean="0">
                <a:solidFill>
                  <a:schemeClr val="tx1"/>
                </a:solidFill>
              </a:rPr>
              <a:t>The weather is not suffocating </a:t>
            </a:r>
          </a:p>
          <a:p>
            <a:pPr>
              <a:buBlip>
                <a:blip r:embed="rId2"/>
              </a:buBlip>
            </a:pPr>
            <a:r>
              <a:rPr lang="en-GB" dirty="0" smtClean="0">
                <a:solidFill>
                  <a:schemeClr val="tx1"/>
                </a:solidFill>
              </a:rPr>
              <a:t>Bombay</a:t>
            </a:r>
            <a:r>
              <a:rPr lang="tr-TR" dirty="0">
                <a:solidFill>
                  <a:schemeClr val="tx1"/>
                </a:solidFill>
              </a:rPr>
              <a:t>’s hectic life style</a:t>
            </a:r>
            <a:r>
              <a:rPr lang="en-GB" dirty="0">
                <a:solidFill>
                  <a:schemeClr val="tx1"/>
                </a:solidFill>
              </a:rPr>
              <a:t> is </a:t>
            </a:r>
            <a:r>
              <a:rPr lang="tr-TR" dirty="0">
                <a:solidFill>
                  <a:schemeClr val="tx1"/>
                </a:solidFill>
              </a:rPr>
              <a:t>quite enjoyable for him. </a:t>
            </a:r>
            <a:endParaRPr lang="tr-TR" dirty="0" smtClean="0">
              <a:solidFill>
                <a:schemeClr val="tx1"/>
              </a:solidFill>
            </a:endParaRPr>
          </a:p>
          <a:p>
            <a:pPr>
              <a:buBlip>
                <a:blip r:embed="rId2"/>
              </a:buBlip>
            </a:pPr>
            <a:r>
              <a:rPr lang="en-US" dirty="0" smtClean="0">
                <a:solidFill>
                  <a:schemeClr val="tx1"/>
                </a:solidFill>
              </a:rPr>
              <a:t>David </a:t>
            </a:r>
            <a:r>
              <a:rPr lang="en-US" dirty="0">
                <a:solidFill>
                  <a:schemeClr val="tx1"/>
                </a:solidFill>
              </a:rPr>
              <a:t>easily socializes with </a:t>
            </a:r>
            <a:r>
              <a:rPr lang="en-US" dirty="0" smtClean="0">
                <a:solidFill>
                  <a:schemeClr val="tx1"/>
                </a:solidFill>
              </a:rPr>
              <a:t>people</a:t>
            </a:r>
            <a:endParaRPr lang="tr-TR" dirty="0" smtClean="0">
              <a:solidFill>
                <a:schemeClr val="tx1"/>
              </a:solidFill>
            </a:endParaRPr>
          </a:p>
          <a:p>
            <a:pPr marL="0" indent="0">
              <a:buNone/>
            </a:pPr>
            <a:endParaRPr lang="en-US" dirty="0">
              <a:solidFill>
                <a:schemeClr val="tx1"/>
              </a:solidFill>
            </a:endParaRPr>
          </a:p>
        </p:txBody>
      </p:sp>
      <p:sp>
        <p:nvSpPr>
          <p:cNvPr id="4" name="Content Placeholder 3"/>
          <p:cNvSpPr>
            <a:spLocks noGrp="1"/>
          </p:cNvSpPr>
          <p:nvPr>
            <p:ph sz="quarter" idx="13"/>
          </p:nvPr>
        </p:nvSpPr>
        <p:spPr/>
        <p:txBody>
          <a:bodyPr/>
          <a:lstStyle/>
          <a:p>
            <a:pPr marL="0" indent="0">
              <a:buNone/>
            </a:pPr>
            <a:r>
              <a:rPr lang="tr-TR" dirty="0" smtClean="0">
                <a:solidFill>
                  <a:schemeClr val="tx1"/>
                </a:solidFill>
              </a:rPr>
              <a:t>FOR PAT:</a:t>
            </a:r>
          </a:p>
          <a:p>
            <a:pPr>
              <a:buBlip>
                <a:blip r:embed="rId2"/>
              </a:buBlip>
            </a:pPr>
            <a:r>
              <a:rPr lang="tr-TR" dirty="0">
                <a:solidFill>
                  <a:schemeClr val="tx1"/>
                </a:solidFill>
              </a:rPr>
              <a:t>T</a:t>
            </a:r>
            <a:r>
              <a:rPr lang="en-GB" dirty="0" smtClean="0">
                <a:solidFill>
                  <a:schemeClr val="tx1"/>
                </a:solidFill>
              </a:rPr>
              <a:t>he </a:t>
            </a:r>
            <a:r>
              <a:rPr lang="en-GB" dirty="0">
                <a:solidFill>
                  <a:schemeClr val="tx1"/>
                </a:solidFill>
              </a:rPr>
              <a:t>stifling </a:t>
            </a:r>
            <a:r>
              <a:rPr lang="en-GB" dirty="0" smtClean="0">
                <a:solidFill>
                  <a:schemeClr val="tx1"/>
                </a:solidFill>
              </a:rPr>
              <a:t>weather</a:t>
            </a:r>
            <a:endParaRPr lang="tr-TR" dirty="0" smtClean="0">
              <a:solidFill>
                <a:schemeClr val="tx1"/>
              </a:solidFill>
            </a:endParaRPr>
          </a:p>
          <a:p>
            <a:pPr>
              <a:buBlip>
                <a:blip r:embed="rId2"/>
              </a:buBlip>
            </a:pPr>
            <a:r>
              <a:rPr lang="tr-TR" dirty="0" smtClean="0">
                <a:solidFill>
                  <a:schemeClr val="tx1"/>
                </a:solidFill>
              </a:rPr>
              <a:t>Excessive heat</a:t>
            </a:r>
          </a:p>
          <a:p>
            <a:pPr>
              <a:buBlip>
                <a:blip r:embed="rId2"/>
              </a:buBlip>
            </a:pPr>
            <a:r>
              <a:rPr lang="tr-TR" dirty="0" smtClean="0">
                <a:solidFill>
                  <a:schemeClr val="tx1"/>
                </a:solidFill>
              </a:rPr>
              <a:t>The </a:t>
            </a:r>
            <a:r>
              <a:rPr lang="tr-TR" dirty="0">
                <a:solidFill>
                  <a:schemeClr val="tx1"/>
                </a:solidFill>
              </a:rPr>
              <a:t>city is </a:t>
            </a:r>
            <a:r>
              <a:rPr lang="tr-TR" dirty="0" smtClean="0">
                <a:solidFill>
                  <a:schemeClr val="tx1"/>
                </a:solidFill>
              </a:rPr>
              <a:t>intimidating</a:t>
            </a:r>
          </a:p>
          <a:p>
            <a:pPr>
              <a:buBlip>
                <a:blip r:embed="rId2"/>
              </a:buBlip>
            </a:pPr>
            <a:r>
              <a:rPr lang="tr-TR" dirty="0" smtClean="0">
                <a:solidFill>
                  <a:schemeClr val="tx1"/>
                </a:solidFill>
              </a:rPr>
              <a:t>People </a:t>
            </a:r>
            <a:r>
              <a:rPr lang="tr-TR" dirty="0">
                <a:solidFill>
                  <a:schemeClr val="tx1"/>
                </a:solidFill>
              </a:rPr>
              <a:t>are primitive</a:t>
            </a:r>
            <a:r>
              <a:rPr lang="tr-TR" dirty="0" smtClean="0">
                <a:solidFill>
                  <a:schemeClr val="tx1"/>
                </a:solidFill>
              </a:rPr>
              <a:t>.</a:t>
            </a:r>
          </a:p>
          <a:p>
            <a:pPr>
              <a:buBlip>
                <a:blip r:embed="rId2"/>
              </a:buBlip>
            </a:pPr>
            <a:r>
              <a:rPr lang="tr-TR" dirty="0" smtClean="0">
                <a:solidFill>
                  <a:schemeClr val="tx1"/>
                </a:solidFill>
              </a:rPr>
              <a:t>The smell of food is disgusting.</a:t>
            </a:r>
          </a:p>
          <a:p>
            <a:pPr>
              <a:buBlip>
                <a:blip r:embed="rId2"/>
              </a:buBlip>
            </a:pPr>
            <a:r>
              <a:rPr lang="en-GB" dirty="0" smtClean="0">
                <a:solidFill>
                  <a:schemeClr val="tx1"/>
                </a:solidFill>
              </a:rPr>
              <a:t>The </a:t>
            </a:r>
            <a:r>
              <a:rPr lang="en-GB" dirty="0">
                <a:solidFill>
                  <a:schemeClr val="tx1"/>
                </a:solidFill>
              </a:rPr>
              <a:t>chief </a:t>
            </a:r>
            <a:r>
              <a:rPr lang="en-GB" dirty="0" smtClean="0">
                <a:solidFill>
                  <a:schemeClr val="tx1"/>
                </a:solidFill>
              </a:rPr>
              <a:t>occupation</a:t>
            </a:r>
            <a:r>
              <a:rPr lang="tr-TR" dirty="0" smtClean="0">
                <a:solidFill>
                  <a:schemeClr val="tx1"/>
                </a:solidFill>
              </a:rPr>
              <a:t> </a:t>
            </a:r>
            <a:r>
              <a:rPr lang="en-GB" dirty="0" smtClean="0">
                <a:solidFill>
                  <a:schemeClr val="tx1"/>
                </a:solidFill>
              </a:rPr>
              <a:t>is </a:t>
            </a:r>
            <a:r>
              <a:rPr lang="en-GB" dirty="0">
                <a:solidFill>
                  <a:schemeClr val="tx1"/>
                </a:solidFill>
              </a:rPr>
              <a:t>going to the parties.</a:t>
            </a:r>
            <a:endParaRPr lang="tr-TR"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223746760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8610600" cy="6001643"/>
          </a:xfrm>
          <a:prstGeom prst="rect">
            <a:avLst/>
          </a:prstGeom>
        </p:spPr>
        <p:txBody>
          <a:bodyPr wrap="square">
            <a:spAutoFit/>
          </a:bodyPr>
          <a:lstStyle/>
          <a:p>
            <a:pPr algn="just"/>
            <a:r>
              <a:rPr lang="tr-TR" sz="2400" b="1" dirty="0" smtClean="0"/>
              <a:t>DELHI:  </a:t>
            </a:r>
            <a:r>
              <a:rPr lang="tr-TR" sz="2400" dirty="0" smtClean="0"/>
              <a:t>This is the second setting of the story which has drier weather when compared to Bombay. </a:t>
            </a:r>
          </a:p>
          <a:p>
            <a:pPr algn="just"/>
            <a:endParaRPr lang="tr-TR" sz="2400" dirty="0" smtClean="0"/>
          </a:p>
          <a:p>
            <a:pPr algn="just"/>
            <a:endParaRPr lang="tr-TR" sz="2400" dirty="0"/>
          </a:p>
          <a:p>
            <a:pPr algn="just"/>
            <a:r>
              <a:rPr lang="tr-TR" sz="2400" dirty="0" smtClean="0"/>
              <a:t>‘’Delhi was drier. It was dry as a skeleton. Yellow sand seethed and stormed, then settled on wood, stone, flesh and skin, brittle and gritty as powdered bone. Trees stood leafless. ... Pat said, walking determinedly through the piled yellow dust, I must pull myself together. Her body no longer melted, it did not ooze and seep out of her grasp any more. It was dry, she would hold herself upright, she would look into people’s eyes when they spoke to her and smile pleasantly – like David, she thought. But the dust inside her sandals made her feet drag. If she no longer melted, she burnt’’ (6).</a:t>
            </a:r>
          </a:p>
          <a:p>
            <a:pPr algn="just"/>
            <a:endParaRPr lang="tr-TR" sz="2400" dirty="0"/>
          </a:p>
          <a:p>
            <a:pPr algn="just"/>
            <a:endParaRPr lang="en-US" sz="2400" dirty="0"/>
          </a:p>
        </p:txBody>
      </p:sp>
    </p:spTree>
    <p:extLst>
      <p:ext uri="{BB962C8B-B14F-4D97-AF65-F5344CB8AC3E}">
        <p14:creationId xmlns:p14="http://schemas.microsoft.com/office/powerpoint/2010/main" val="276007154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0"/>
            <a:ext cx="9144000" cy="5016758"/>
          </a:xfrm>
          <a:prstGeom prst="rect">
            <a:avLst/>
          </a:prstGeom>
        </p:spPr>
        <p:txBody>
          <a:bodyPr wrap="square">
            <a:spAutoFit/>
          </a:bodyPr>
          <a:lstStyle/>
          <a:p>
            <a:pPr algn="just"/>
            <a:r>
              <a:rPr lang="tr-TR" sz="2000" dirty="0" smtClean="0"/>
              <a:t>David</a:t>
            </a:r>
            <a:r>
              <a:rPr lang="en-US" sz="2000" dirty="0" smtClean="0"/>
              <a:t>: </a:t>
            </a:r>
            <a:r>
              <a:rPr lang="en-US" sz="2000" dirty="0"/>
              <a:t>“But you can’t let climate get you down, dear” (6). </a:t>
            </a:r>
            <a:endParaRPr lang="tr-TR" sz="2000" dirty="0" smtClean="0"/>
          </a:p>
          <a:p>
            <a:pPr algn="just"/>
            <a:endParaRPr lang="tr-TR" sz="2000" dirty="0" smtClean="0"/>
          </a:p>
          <a:p>
            <a:pPr algn="just"/>
            <a:endParaRPr lang="tr-TR" sz="2000" dirty="0" smtClean="0"/>
          </a:p>
          <a:p>
            <a:pPr algn="just"/>
            <a:endParaRPr lang="tr-TR" sz="2000" dirty="0" smtClean="0"/>
          </a:p>
          <a:p>
            <a:pPr algn="just"/>
            <a:r>
              <a:rPr lang="tr-TR" sz="2000" dirty="0" smtClean="0"/>
              <a:t>Pat: </a:t>
            </a:r>
            <a:r>
              <a:rPr lang="en-US" sz="2000" dirty="0" smtClean="0"/>
              <a:t>“I’m </a:t>
            </a:r>
            <a:r>
              <a:rPr lang="en-US" sz="2000" dirty="0"/>
              <a:t>just not sophisticated enough for you” (7). </a:t>
            </a:r>
            <a:endParaRPr lang="tr-TR" sz="2000" dirty="0" smtClean="0"/>
          </a:p>
          <a:p>
            <a:pPr algn="just"/>
            <a:r>
              <a:rPr lang="tr-TR" sz="2000" dirty="0" smtClean="0"/>
              <a:t>David: </a:t>
            </a:r>
            <a:r>
              <a:rPr lang="en-US" sz="2000" dirty="0" smtClean="0"/>
              <a:t>“I </a:t>
            </a:r>
            <a:r>
              <a:rPr lang="en-US" sz="2000" dirty="0"/>
              <a:t>expect you knew about such things – you must have learnt them in college” </a:t>
            </a:r>
            <a:endParaRPr lang="tr-TR" sz="2000" dirty="0" smtClean="0"/>
          </a:p>
          <a:p>
            <a:pPr algn="just"/>
            <a:r>
              <a:rPr lang="tr-TR" sz="2000" dirty="0" smtClean="0"/>
              <a:t>Pat</a:t>
            </a:r>
            <a:r>
              <a:rPr lang="en-US" sz="2000" dirty="0" smtClean="0"/>
              <a:t>: </a:t>
            </a:r>
            <a:r>
              <a:rPr lang="en-US" sz="2000" dirty="0"/>
              <a:t>“You know I only went to high school and stayed at </a:t>
            </a:r>
            <a:r>
              <a:rPr lang="tr-TR" sz="2000" dirty="0"/>
              <a:t>home </a:t>
            </a:r>
            <a:r>
              <a:rPr lang="en-US" sz="2000" dirty="0"/>
              <a:t>after that” (8). </a:t>
            </a:r>
            <a:endParaRPr lang="tr-TR" sz="2000" dirty="0" smtClean="0"/>
          </a:p>
          <a:p>
            <a:pPr algn="just"/>
            <a:endParaRPr lang="tr-TR" sz="2000" dirty="0"/>
          </a:p>
          <a:p>
            <a:pPr algn="just"/>
            <a:endParaRPr lang="en-US" sz="2000" dirty="0"/>
          </a:p>
          <a:p>
            <a:pPr algn="just"/>
            <a:endParaRPr lang="tr-TR" sz="2000" dirty="0" smtClean="0"/>
          </a:p>
          <a:p>
            <a:pPr algn="just"/>
            <a:r>
              <a:rPr lang="tr-TR" sz="2000" dirty="0" smtClean="0"/>
              <a:t>Remarkably, this dialogue reveals </a:t>
            </a:r>
            <a:r>
              <a:rPr lang="en-US" sz="2000" dirty="0" smtClean="0"/>
              <a:t>the </a:t>
            </a:r>
            <a:r>
              <a:rPr lang="en-US" sz="2000" dirty="0"/>
              <a:t>disparity in their </a:t>
            </a:r>
            <a:r>
              <a:rPr lang="en-US" sz="2000" dirty="0" smtClean="0"/>
              <a:t>backgrounds</a:t>
            </a:r>
            <a:r>
              <a:rPr lang="tr-TR" sz="2000" dirty="0" smtClean="0"/>
              <a:t> (class, education) for the first time</a:t>
            </a:r>
            <a:r>
              <a:rPr lang="en-US" sz="2000" dirty="0" smtClean="0"/>
              <a:t>. </a:t>
            </a:r>
            <a:r>
              <a:rPr lang="en-US" sz="2000" dirty="0"/>
              <a:t>Her family is farmer people</a:t>
            </a:r>
            <a:r>
              <a:rPr lang="en-US" sz="2000" dirty="0" smtClean="0"/>
              <a:t>.</a:t>
            </a:r>
            <a:r>
              <a:rPr lang="tr-TR" sz="2000" dirty="0" smtClean="0"/>
              <a:t> The reader gets the implication that t</a:t>
            </a:r>
            <a:r>
              <a:rPr lang="en-US" sz="2000" dirty="0" smtClean="0"/>
              <a:t>he </a:t>
            </a:r>
            <a:r>
              <a:rPr lang="en-US" sz="2000" dirty="0"/>
              <a:t>bond between them is </a:t>
            </a:r>
            <a:r>
              <a:rPr lang="tr-TR" sz="2000" dirty="0" smtClean="0"/>
              <a:t>being </a:t>
            </a:r>
            <a:r>
              <a:rPr lang="en-US" sz="2000" dirty="0" smtClean="0"/>
              <a:t>shattered</a:t>
            </a:r>
            <a:r>
              <a:rPr lang="en-US" sz="2000" dirty="0"/>
              <a:t>. Harsh environmental conditions </a:t>
            </a:r>
            <a:r>
              <a:rPr lang="tr-TR" sz="2000" dirty="0" smtClean="0"/>
              <a:t>are steadily </a:t>
            </a:r>
            <a:r>
              <a:rPr lang="en-US" sz="2000" dirty="0" err="1" smtClean="0"/>
              <a:t>caus</a:t>
            </a:r>
            <a:r>
              <a:rPr lang="tr-TR" sz="2000" dirty="0" smtClean="0"/>
              <a:t>ing</a:t>
            </a:r>
            <a:r>
              <a:rPr lang="en-US" sz="2000" dirty="0" smtClean="0"/>
              <a:t> </a:t>
            </a:r>
            <a:r>
              <a:rPr lang="en-US" sz="2000" dirty="0"/>
              <a:t>the dissolution of their relationship. They are frightened at realizing this. </a:t>
            </a:r>
          </a:p>
        </p:txBody>
      </p:sp>
    </p:spTree>
    <p:extLst>
      <p:ext uri="{BB962C8B-B14F-4D97-AF65-F5344CB8AC3E}">
        <p14:creationId xmlns:p14="http://schemas.microsoft.com/office/powerpoint/2010/main" val="26937598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5" y="1731177"/>
            <a:ext cx="9137515" cy="2677656"/>
          </a:xfrm>
          <a:prstGeom prst="rect">
            <a:avLst/>
          </a:prstGeom>
        </p:spPr>
        <p:txBody>
          <a:bodyPr wrap="square">
            <a:spAutoFit/>
          </a:bodyPr>
          <a:lstStyle/>
          <a:p>
            <a:pPr algn="just"/>
            <a:r>
              <a:rPr lang="tr-TR" sz="2800" b="1" dirty="0" smtClean="0"/>
              <a:t>MANALI:</a:t>
            </a:r>
            <a:r>
              <a:rPr lang="tr-TR" sz="2800" dirty="0" smtClean="0"/>
              <a:t> </a:t>
            </a:r>
            <a:r>
              <a:rPr lang="en-US" sz="2800" dirty="0" smtClean="0"/>
              <a:t>The </a:t>
            </a:r>
            <a:r>
              <a:rPr lang="en-US" sz="2800" dirty="0"/>
              <a:t>third and last setting of the story is Manali. Manali is a small town, merely an overgrown village. There are Indian gurus (in loincloth or saffron robes with beads around their necks) and gypsies (in pantaloons or spangled skirts, some of them were in rags and tatters). All </a:t>
            </a:r>
            <a:r>
              <a:rPr lang="tr-TR" sz="2800" dirty="0" smtClean="0"/>
              <a:t>are </a:t>
            </a:r>
            <a:r>
              <a:rPr lang="en-US" sz="2800" dirty="0" smtClean="0"/>
              <a:t>in </a:t>
            </a:r>
            <a:r>
              <a:rPr lang="en-US" sz="2800" dirty="0"/>
              <a:t>barefoot.</a:t>
            </a:r>
          </a:p>
        </p:txBody>
      </p:sp>
    </p:spTree>
    <p:extLst>
      <p:ext uri="{BB962C8B-B14F-4D97-AF65-F5344CB8AC3E}">
        <p14:creationId xmlns:p14="http://schemas.microsoft.com/office/powerpoint/2010/main" val="6690151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tr-TR" dirty="0" smtClean="0">
                <a:solidFill>
                  <a:srgbClr val="C00000"/>
                </a:solidFill>
                <a:latin typeface="Ravie" panose="04040805050809020602" pitchFamily="82" charset="0"/>
              </a:rPr>
              <a:t>INDIA</a:t>
            </a:r>
            <a:endParaRPr lang="en-US" dirty="0">
              <a:solidFill>
                <a:srgbClr val="C00000"/>
              </a:solidFill>
              <a:latin typeface="Ravie" panose="04040805050809020602" pitchFamily="82" charset="0"/>
            </a:endParaRPr>
          </a:p>
        </p:txBody>
      </p:sp>
      <p:pic>
        <p:nvPicPr>
          <p:cNvPr id="4" name="Picture 5" descr="https://s-media-cache-ak0.pinimg.com/736x/c5/43/18/c54318db692344bed69206b5389841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71600"/>
            <a:ext cx="5105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elin\Desktop\bollywood-antalyada-cekimlere-baslayaca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4179"/>
            <a:ext cx="4419600" cy="235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elin\Desktop\tumblr_mi68kvR5ed1s5gedo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0386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dn.topcount.co/wp-content/uploads/2015/08/odissi-is-one-of-the-famous-classical-indian-dances-1580861-30-9-49-34-3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570" y="4495800"/>
            <a:ext cx="4711430" cy="246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5140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elin\Desktop\Anita Desai\Cedrus_deodara_Manali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10533104" cy="1404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1498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4724400" cy="5262979"/>
          </a:xfrm>
          <a:prstGeom prst="rect">
            <a:avLst/>
          </a:prstGeom>
        </p:spPr>
        <p:txBody>
          <a:bodyPr wrap="square">
            <a:spAutoFit/>
          </a:bodyPr>
          <a:lstStyle/>
          <a:p>
            <a:pPr algn="just"/>
            <a:r>
              <a:rPr lang="en-US" sz="2800" dirty="0" smtClean="0"/>
              <a:t>Upon </a:t>
            </a:r>
            <a:r>
              <a:rPr lang="en-US" sz="2800" dirty="0"/>
              <a:t>her insistence to go out, they go out for their first exploration of the environment. They come across a “jack in the pulpit”. As a country woman, Pat immediately identifies the plant. She appreciates its beauty resembling it to a sinister gentleman while for David it connotes “a silent cobra” (18). </a:t>
            </a:r>
          </a:p>
        </p:txBody>
      </p:sp>
      <p:pic>
        <p:nvPicPr>
          <p:cNvPr id="5122" name="Picture 2" descr="https://encrypted-tbn3.gstatic.com/images?q=tbn:ANd9GcT5gGfwoo5PoAXAP7Y984s4A1vq2W1XmwkJudZt_mQEYtLdC4P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01958"/>
            <a:ext cx="3694211"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1604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Their roles are reversed</a:t>
            </a:r>
            <a:endParaRPr lang="en-US" dirty="0"/>
          </a:p>
        </p:txBody>
      </p:sp>
      <p:sp>
        <p:nvSpPr>
          <p:cNvPr id="3" name="Content Placeholder 2"/>
          <p:cNvSpPr>
            <a:spLocks noGrp="1"/>
          </p:cNvSpPr>
          <p:nvPr>
            <p:ph sz="half" idx="2"/>
          </p:nvPr>
        </p:nvSpPr>
        <p:spPr/>
        <p:txBody>
          <a:bodyPr/>
          <a:lstStyle/>
          <a:p>
            <a:pPr marL="0" indent="0">
              <a:buNone/>
            </a:pPr>
            <a:r>
              <a:rPr lang="tr-TR" dirty="0" smtClean="0">
                <a:solidFill>
                  <a:schemeClr val="tx1"/>
                </a:solidFill>
              </a:rPr>
              <a:t>FOR DAVID:</a:t>
            </a:r>
          </a:p>
          <a:p>
            <a:pPr>
              <a:buBlip>
                <a:blip r:embed="rId2"/>
              </a:buBlip>
            </a:pPr>
            <a:r>
              <a:rPr lang="tr-TR" dirty="0" smtClean="0">
                <a:solidFill>
                  <a:schemeClr val="tx1"/>
                </a:solidFill>
              </a:rPr>
              <a:t>It is irritating and unfamiliar. </a:t>
            </a:r>
          </a:p>
          <a:p>
            <a:pPr>
              <a:buBlip>
                <a:blip r:embed="rId2"/>
              </a:buBlip>
            </a:pPr>
            <a:r>
              <a:rPr lang="tr-TR" dirty="0" smtClean="0">
                <a:solidFill>
                  <a:schemeClr val="tx1"/>
                </a:solidFill>
              </a:rPr>
              <a:t>David calls them </a:t>
            </a:r>
            <a:r>
              <a:rPr lang="en-US" dirty="0">
                <a:solidFill>
                  <a:schemeClr val="tx1"/>
                </a:solidFill>
              </a:rPr>
              <a:t>“damn vagabonds” (23).</a:t>
            </a:r>
          </a:p>
          <a:p>
            <a:pPr>
              <a:buBlip>
                <a:blip r:embed="rId2"/>
              </a:buBlip>
            </a:pPr>
            <a:r>
              <a:rPr lang="tr-TR" dirty="0" smtClean="0">
                <a:solidFill>
                  <a:schemeClr val="tx1"/>
                </a:solidFill>
              </a:rPr>
              <a:t>David is bored, hates the people there, humiliates the natives and hippies. </a:t>
            </a:r>
            <a:endParaRPr lang="en-US" dirty="0">
              <a:solidFill>
                <a:schemeClr val="tx1"/>
              </a:solidFill>
            </a:endParaRPr>
          </a:p>
        </p:txBody>
      </p:sp>
      <p:sp>
        <p:nvSpPr>
          <p:cNvPr id="4" name="Content Placeholder 3"/>
          <p:cNvSpPr>
            <a:spLocks noGrp="1"/>
          </p:cNvSpPr>
          <p:nvPr>
            <p:ph sz="quarter" idx="13"/>
          </p:nvPr>
        </p:nvSpPr>
        <p:spPr/>
        <p:txBody>
          <a:bodyPr/>
          <a:lstStyle/>
          <a:p>
            <a:pPr marL="0" indent="0">
              <a:buNone/>
            </a:pPr>
            <a:r>
              <a:rPr lang="tr-TR" dirty="0" smtClean="0">
                <a:solidFill>
                  <a:schemeClr val="tx1"/>
                </a:solidFill>
              </a:rPr>
              <a:t>FOR PAT:</a:t>
            </a:r>
          </a:p>
          <a:p>
            <a:pPr>
              <a:buBlip>
                <a:blip r:embed="rId2"/>
              </a:buBlip>
            </a:pPr>
            <a:r>
              <a:rPr lang="tr-TR" dirty="0" smtClean="0">
                <a:solidFill>
                  <a:schemeClr val="tx1"/>
                </a:solidFill>
              </a:rPr>
              <a:t>The landscape is liberating and familiar.</a:t>
            </a:r>
          </a:p>
          <a:p>
            <a:pPr>
              <a:buBlip>
                <a:blip r:embed="rId2"/>
              </a:buBlip>
            </a:pPr>
            <a:r>
              <a:rPr lang="tr-TR" dirty="0" smtClean="0">
                <a:solidFill>
                  <a:schemeClr val="tx1"/>
                </a:solidFill>
              </a:rPr>
              <a:t>She calls the people there as ‘true mountain people’.</a:t>
            </a:r>
          </a:p>
          <a:p>
            <a:pPr>
              <a:buBlip>
                <a:blip r:embed="rId2"/>
              </a:buBlip>
            </a:pPr>
            <a:r>
              <a:rPr lang="tr-TR" dirty="0" smtClean="0">
                <a:solidFill>
                  <a:schemeClr val="tx1"/>
                </a:solidFill>
              </a:rPr>
              <a:t>She enjoys walking around, going to the bazaar and socializing with people. </a:t>
            </a:r>
            <a:endParaRPr lang="en-US" dirty="0">
              <a:solidFill>
                <a:schemeClr val="tx1"/>
              </a:solidFill>
            </a:endParaRPr>
          </a:p>
        </p:txBody>
      </p:sp>
    </p:spTree>
    <p:extLst>
      <p:ext uri="{BB962C8B-B14F-4D97-AF65-F5344CB8AC3E}">
        <p14:creationId xmlns:p14="http://schemas.microsoft.com/office/powerpoint/2010/main" val="400405317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4891391" cy="6001643"/>
          </a:xfrm>
          <a:prstGeom prst="rect">
            <a:avLst/>
          </a:prstGeom>
        </p:spPr>
        <p:txBody>
          <a:bodyPr wrap="square">
            <a:spAutoFit/>
          </a:bodyPr>
          <a:lstStyle/>
          <a:p>
            <a:pPr algn="just"/>
            <a:r>
              <a:rPr lang="en-US" sz="2400" dirty="0"/>
              <a:t>One day, Pat takes David for a walk. Destination is </a:t>
            </a:r>
            <a:r>
              <a:rPr lang="tr-TR" sz="2400" dirty="0" smtClean="0"/>
              <a:t>a </a:t>
            </a:r>
            <a:r>
              <a:rPr lang="en-US" sz="2400" dirty="0" smtClean="0"/>
              <a:t>temple</a:t>
            </a:r>
            <a:r>
              <a:rPr lang="en-US" sz="2400" dirty="0"/>
              <a:t>. Tension between them climbs when David ridicules her for her mistaking a Hindu temple for a Buddhist one. This </a:t>
            </a:r>
            <a:r>
              <a:rPr lang="en-US" sz="2400" dirty="0" smtClean="0"/>
              <a:t>becomes </a:t>
            </a:r>
            <a:r>
              <a:rPr lang="en-US" sz="2400" dirty="0"/>
              <a:t>breaking point between them. David says “You’re sitting outside a Hindu shrine, this is a Hindu temple, and you’re making it out to be a source of Buddhist strength and serenity! Don’t you even know that the </a:t>
            </a:r>
            <a:r>
              <a:rPr lang="en-US" sz="2400" dirty="0" err="1"/>
              <a:t>Kulu</a:t>
            </a:r>
            <a:r>
              <a:rPr lang="en-US" sz="2400" dirty="0"/>
              <a:t> Valley has a Hindu population, and the shrines you see here are Hindu shrines?” (27). </a:t>
            </a:r>
          </a:p>
        </p:txBody>
      </p:sp>
      <p:pic>
        <p:nvPicPr>
          <p:cNvPr id="2050" name="Picture 2" descr="C:\Users\pelin\Desktop\Anita Desai\36873093-Beautiful-deodar-forest-in-Manali-Himachal-Pradesh-India-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399" y="541506"/>
            <a:ext cx="3751541" cy="563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918280"/>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838200"/>
            <a:ext cx="6858000" cy="5539978"/>
          </a:xfrm>
          <a:prstGeom prst="rect">
            <a:avLst/>
          </a:prstGeom>
        </p:spPr>
        <p:txBody>
          <a:bodyPr wrap="square">
            <a:spAutoFit/>
          </a:bodyPr>
          <a:lstStyle/>
          <a:p>
            <a:pPr algn="just"/>
            <a:r>
              <a:rPr lang="tr-TR" dirty="0" smtClean="0"/>
              <a:t>Remarkably, p</a:t>
            </a:r>
            <a:r>
              <a:rPr lang="en-US" dirty="0" err="1" smtClean="0"/>
              <a:t>reviously</a:t>
            </a:r>
            <a:r>
              <a:rPr lang="en-US" dirty="0" smtClean="0"/>
              <a:t> </a:t>
            </a:r>
            <a:r>
              <a:rPr lang="en-US" dirty="0"/>
              <a:t>loving husband David loses his attraction to her and feels as follows:</a:t>
            </a:r>
          </a:p>
          <a:p>
            <a:pPr algn="just"/>
            <a:r>
              <a:rPr lang="en-US" dirty="0"/>
              <a:t> </a:t>
            </a:r>
          </a:p>
          <a:p>
            <a:pPr algn="just"/>
            <a:r>
              <a:rPr lang="en-US" sz="2000" dirty="0"/>
              <a:t>As she grew browner from the outdoor life and her limbs sturdier from the </a:t>
            </a:r>
            <a:r>
              <a:rPr lang="en-US" sz="2000" dirty="0" err="1"/>
              <a:t>exercize</a:t>
            </a:r>
            <a:r>
              <a:rPr lang="en-US" sz="2000" dirty="0"/>
              <a:t>, it seemed to him she was losing her fragility, the gentleness that he had loved in her, that she was growing into some rough, sharp countrywoman who might very well carry loads, chop wood, haul water and harvest, but was scarcely fit to be his wife – his, David’s, the charming and socially graceful young David of Long Island upbringing – and her movements were marked by rough angles that jarred on him, her voice, when she bothered at all to reply to his vague questions, was brusque and abrupt. It was clear there was no meeting-point between them any more – he would have considered it lowering in status to make a move towards her and she clearly had no interest in meeting him halfway, or anywhere (Desai 28-9). </a:t>
            </a:r>
          </a:p>
        </p:txBody>
      </p:sp>
    </p:spTree>
    <p:extLst>
      <p:ext uri="{BB962C8B-B14F-4D97-AF65-F5344CB8AC3E}">
        <p14:creationId xmlns:p14="http://schemas.microsoft.com/office/powerpoint/2010/main" val="254800308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219200"/>
            <a:ext cx="6248400" cy="4401205"/>
          </a:xfrm>
          <a:prstGeom prst="rect">
            <a:avLst/>
          </a:prstGeom>
        </p:spPr>
        <p:txBody>
          <a:bodyPr wrap="square">
            <a:spAutoFit/>
          </a:bodyPr>
          <a:lstStyle/>
          <a:p>
            <a:pPr algn="just"/>
            <a:r>
              <a:rPr lang="en-GB" sz="2000" dirty="0"/>
              <a:t>“What particularly anguished him was the sight of the Indian tourists who had made an outer circle around this central core of seekers of nirvana and bliss-through-bhang, as if this were one of the sights of the </a:t>
            </a:r>
            <a:r>
              <a:rPr lang="en-GB" sz="2000" dirty="0" err="1"/>
              <a:t>Kulu</a:t>
            </a:r>
            <a:r>
              <a:rPr lang="en-GB" sz="2000" dirty="0"/>
              <a:t> Valley that they had paid to see. They stood about with incredulous faces, smiling uneasily, exchanging whispered asides with one another, exactly as if they were watching some disquieting although amusing play. There was condescension and, in some cases, </a:t>
            </a:r>
            <a:r>
              <a:rPr lang="en-GB" sz="2000" dirty="0">
                <a:solidFill>
                  <a:srgbClr val="C00000"/>
                </a:solidFill>
              </a:rPr>
              <a:t>pity in their expressions and attitudes that he could not bear to see directed at his fellow fair-heads, much less at his own wife</a:t>
            </a:r>
            <a:r>
              <a:rPr lang="en-GB" sz="2000" dirty="0"/>
              <a:t>. He turned and almost raced back to the boarding house” (31). </a:t>
            </a:r>
            <a:endParaRPr lang="en-US" sz="2000" dirty="0"/>
          </a:p>
        </p:txBody>
      </p:sp>
    </p:spTree>
    <p:extLst>
      <p:ext uri="{BB962C8B-B14F-4D97-AF65-F5344CB8AC3E}">
        <p14:creationId xmlns:p14="http://schemas.microsoft.com/office/powerpoint/2010/main" val="29108452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CLIMAX</a:t>
            </a:r>
            <a:endParaRPr lang="en-US" dirty="0"/>
          </a:p>
        </p:txBody>
      </p:sp>
      <p:sp>
        <p:nvSpPr>
          <p:cNvPr id="3" name="Rectangle 2"/>
          <p:cNvSpPr/>
          <p:nvPr/>
        </p:nvSpPr>
        <p:spPr>
          <a:xfrm>
            <a:off x="609600" y="2042809"/>
            <a:ext cx="8289587" cy="4401205"/>
          </a:xfrm>
          <a:prstGeom prst="rect">
            <a:avLst/>
          </a:prstGeom>
        </p:spPr>
        <p:txBody>
          <a:bodyPr wrap="square">
            <a:spAutoFit/>
          </a:bodyPr>
          <a:lstStyle/>
          <a:p>
            <a:pPr algn="just"/>
            <a:r>
              <a:rPr lang="en-GB" sz="2000" dirty="0" smtClean="0"/>
              <a:t>David</a:t>
            </a:r>
            <a:r>
              <a:rPr lang="tr-TR" sz="2000" dirty="0"/>
              <a:t>:</a:t>
            </a:r>
            <a:r>
              <a:rPr lang="en-GB" sz="2000" dirty="0"/>
              <a:t> “A Buddhist, you crackpot? In a Hindu temple?” (37). </a:t>
            </a:r>
            <a:endParaRPr lang="tr-TR" sz="2000" dirty="0"/>
          </a:p>
          <a:p>
            <a:pPr algn="just"/>
            <a:endParaRPr lang="tr-TR" sz="2000" dirty="0"/>
          </a:p>
          <a:p>
            <a:pPr algn="just"/>
            <a:r>
              <a:rPr lang="en-GB" sz="2000" dirty="0"/>
              <a:t>She answered that she found something in the forest and mountains that cannot be found in the cocktail parties in Bombay and Delhi</a:t>
            </a:r>
            <a:r>
              <a:rPr lang="tr-TR" sz="2000" dirty="0"/>
              <a:t> (37).</a:t>
            </a:r>
          </a:p>
          <a:p>
            <a:pPr algn="just"/>
            <a:endParaRPr lang="tr-TR" sz="2000" dirty="0"/>
          </a:p>
          <a:p>
            <a:pPr algn="just"/>
            <a:r>
              <a:rPr lang="en-GB" sz="2000" dirty="0"/>
              <a:t>David</a:t>
            </a:r>
            <a:r>
              <a:rPr lang="tr-TR" sz="2000" dirty="0"/>
              <a:t>:</a:t>
            </a:r>
            <a:r>
              <a:rPr lang="en-GB" sz="2000" dirty="0"/>
              <a:t> “Are you trying to imply I’m a social gadabout, not a serious student of sociology, working on a thesis on which my entire career is based?” (37). </a:t>
            </a:r>
            <a:endParaRPr lang="tr-TR" sz="2000" dirty="0"/>
          </a:p>
          <a:p>
            <a:pPr algn="just"/>
            <a:endParaRPr lang="tr-TR" sz="2000" dirty="0"/>
          </a:p>
          <a:p>
            <a:pPr algn="just"/>
            <a:r>
              <a:rPr lang="en-GB" sz="2000" dirty="0"/>
              <a:t>Pat</a:t>
            </a:r>
            <a:r>
              <a:rPr lang="tr-TR" sz="2000" dirty="0"/>
              <a:t>:</a:t>
            </a:r>
            <a:r>
              <a:rPr lang="en-GB" sz="2000" dirty="0"/>
              <a:t> “Working on thesis? … Sociology? … You don’t even know it’s possible to find him in a church, a forest, anywhere. Do you think he’s as narrow-minded as you?” (38). </a:t>
            </a:r>
            <a:endParaRPr lang="tr-TR" sz="2000" dirty="0"/>
          </a:p>
          <a:p>
            <a:pPr algn="just"/>
            <a:endParaRPr lang="tr-TR" sz="2000" dirty="0"/>
          </a:p>
          <a:p>
            <a:pPr algn="just"/>
            <a:r>
              <a:rPr lang="en-GB" sz="2000" dirty="0"/>
              <a:t>She slangs him. </a:t>
            </a:r>
            <a:endParaRPr lang="en-US" sz="2000" dirty="0"/>
          </a:p>
        </p:txBody>
      </p:sp>
    </p:spTree>
    <p:extLst>
      <p:ext uri="{BB962C8B-B14F-4D97-AF65-F5344CB8AC3E}">
        <p14:creationId xmlns:p14="http://schemas.microsoft.com/office/powerpoint/2010/main" val="224998770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RESOLUTION</a:t>
            </a:r>
            <a:endParaRPr lang="en-US" dirty="0"/>
          </a:p>
        </p:txBody>
      </p:sp>
      <p:sp>
        <p:nvSpPr>
          <p:cNvPr id="3" name="Rectangle 2"/>
          <p:cNvSpPr/>
          <p:nvPr/>
        </p:nvSpPr>
        <p:spPr>
          <a:xfrm>
            <a:off x="228600" y="1752601"/>
            <a:ext cx="8763000" cy="5262979"/>
          </a:xfrm>
          <a:prstGeom prst="rect">
            <a:avLst/>
          </a:prstGeom>
        </p:spPr>
        <p:txBody>
          <a:bodyPr wrap="square">
            <a:spAutoFit/>
          </a:bodyPr>
          <a:lstStyle/>
          <a:p>
            <a:pPr algn="just"/>
            <a:r>
              <a:rPr lang="tr-TR" sz="2800" dirty="0"/>
              <a:t>After this climax, Pat and David make their choices. </a:t>
            </a:r>
            <a:endParaRPr lang="tr-TR" sz="2800" dirty="0" smtClean="0"/>
          </a:p>
          <a:p>
            <a:pPr algn="just"/>
            <a:endParaRPr lang="tr-TR" sz="2800" dirty="0" smtClean="0"/>
          </a:p>
          <a:p>
            <a:pPr marL="457200" indent="-457200" algn="just">
              <a:buBlip>
                <a:blip r:embed="rId2"/>
              </a:buBlip>
            </a:pPr>
            <a:r>
              <a:rPr lang="tr-TR" sz="2800" dirty="0" smtClean="0"/>
              <a:t>Pat </a:t>
            </a:r>
            <a:r>
              <a:rPr lang="tr-TR" sz="2800" dirty="0"/>
              <a:t>goes to live with the gypsies, David returns back to Delhi and to civilisation</a:t>
            </a:r>
            <a:r>
              <a:rPr lang="tr-TR" sz="2800" dirty="0" smtClean="0"/>
              <a:t>. </a:t>
            </a:r>
          </a:p>
          <a:p>
            <a:pPr marL="457200" indent="-457200" algn="just">
              <a:buBlip>
                <a:blip r:embed="rId2"/>
              </a:buBlip>
            </a:pPr>
            <a:r>
              <a:rPr lang="en-GB" sz="2800" dirty="0" smtClean="0"/>
              <a:t>In </a:t>
            </a:r>
            <a:r>
              <a:rPr lang="en-GB" sz="2800" dirty="0"/>
              <a:t>the end, Pat sets off leaving everything behind towards a new life without any backward look. As for David, “he felt greater regret at having to arrive in Delhi with a face like a painted baboon’s than to</a:t>
            </a:r>
            <a:r>
              <a:rPr lang="tr-TR" sz="2800" dirty="0"/>
              <a:t> arrive without </a:t>
            </a:r>
            <a:r>
              <a:rPr lang="en-GB" sz="2800" dirty="0"/>
              <a:t>arrive</a:t>
            </a:r>
            <a:r>
              <a:rPr lang="tr-TR" sz="2800" dirty="0"/>
              <a:t> without </a:t>
            </a:r>
            <a:r>
              <a:rPr lang="en-GB" sz="2800" dirty="0"/>
              <a:t> without a wife” (38). </a:t>
            </a:r>
            <a:endParaRPr lang="tr-TR" sz="2800" dirty="0" smtClean="0"/>
          </a:p>
          <a:p>
            <a:pPr algn="just"/>
            <a:endParaRPr lang="en-US" sz="2800" dirty="0"/>
          </a:p>
          <a:p>
            <a:pPr algn="just"/>
            <a:r>
              <a:rPr lang="en-US" sz="2800" dirty="0"/>
              <a:t/>
            </a:r>
            <a:br>
              <a:rPr lang="en-US" sz="2800" dirty="0"/>
            </a:br>
            <a:r>
              <a:rPr lang="tr-TR" sz="2800" dirty="0"/>
              <a:t> </a:t>
            </a:r>
            <a:endParaRPr lang="en-US" sz="2800" dirty="0"/>
          </a:p>
        </p:txBody>
      </p:sp>
    </p:spTree>
    <p:extLst>
      <p:ext uri="{BB962C8B-B14F-4D97-AF65-F5344CB8AC3E}">
        <p14:creationId xmlns:p14="http://schemas.microsoft.com/office/powerpoint/2010/main" val="1021452096"/>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600200"/>
          </a:xfrm>
        </p:spPr>
        <p:txBody>
          <a:bodyPr/>
          <a:lstStyle/>
          <a:p>
            <a:r>
              <a:rPr lang="tr-TR" dirty="0" smtClean="0"/>
              <a:t>What do think about the changes in the characters? In what ways, do they they change? </a:t>
            </a:r>
            <a:endParaRPr lang="en-US" dirty="0"/>
          </a:p>
        </p:txBody>
      </p:sp>
    </p:spTree>
    <p:extLst>
      <p:ext uri="{BB962C8B-B14F-4D97-AF65-F5344CB8AC3E}">
        <p14:creationId xmlns:p14="http://schemas.microsoft.com/office/powerpoint/2010/main" val="428470939"/>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772400" cy="2505075"/>
          </a:xfrm>
        </p:spPr>
        <p:txBody>
          <a:bodyPr/>
          <a:lstStyle/>
          <a:p>
            <a:r>
              <a:rPr lang="tr-TR" dirty="0" smtClean="0"/>
              <a:t>ASSIGNMENT QUESTION</a:t>
            </a:r>
            <a:endParaRPr lang="en-US" dirty="0"/>
          </a:p>
        </p:txBody>
      </p:sp>
      <p:sp>
        <p:nvSpPr>
          <p:cNvPr id="3" name="Text Placeholder 2"/>
          <p:cNvSpPr>
            <a:spLocks noGrp="1"/>
          </p:cNvSpPr>
          <p:nvPr>
            <p:ph type="body" idx="1"/>
          </p:nvPr>
        </p:nvSpPr>
        <p:spPr>
          <a:xfrm>
            <a:off x="838200" y="4267200"/>
            <a:ext cx="7772400" cy="1131887"/>
          </a:xfrm>
        </p:spPr>
        <p:txBody>
          <a:bodyPr>
            <a:noAutofit/>
          </a:bodyPr>
          <a:lstStyle/>
          <a:p>
            <a:r>
              <a:rPr lang="tr-TR" sz="3200" dirty="0" smtClean="0">
                <a:solidFill>
                  <a:schemeClr val="tx2"/>
                </a:solidFill>
              </a:rPr>
              <a:t>COULD THE STORY HAVE HAPPENED AT ANY PLACE OR AT ANY TIME? WHAT IF IT TOOK PLACE IN AMERICA? </a:t>
            </a:r>
            <a:endParaRPr lang="en-US" sz="3200" dirty="0">
              <a:solidFill>
                <a:schemeClr val="tx2"/>
              </a:solidFill>
            </a:endParaRPr>
          </a:p>
        </p:txBody>
      </p:sp>
    </p:spTree>
    <p:extLst>
      <p:ext uri="{BB962C8B-B14F-4D97-AF65-F5344CB8AC3E}">
        <p14:creationId xmlns:p14="http://schemas.microsoft.com/office/powerpoint/2010/main" val="190284560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Saree in I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525" y="11348"/>
            <a:ext cx="4676475" cy="684665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thumbs.dreamstime.com/z/holy-sadhu-men-saffron-color-clothing-blessing-shiva-temple-january-india-tamil-nadu-tiruvanamalai-310611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35" b="9403"/>
          <a:stretch/>
        </p:blipFill>
        <p:spPr bwMode="auto">
          <a:xfrm>
            <a:off x="0" y="-27562"/>
            <a:ext cx="4467525" cy="3462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4200" y="-50260"/>
            <a:ext cx="3276600" cy="830997"/>
          </a:xfrm>
          <a:prstGeom prst="rect">
            <a:avLst/>
          </a:prstGeom>
          <a:noFill/>
        </p:spPr>
        <p:txBody>
          <a:bodyPr wrap="square" rtlCol="0">
            <a:spAutoFit/>
          </a:bodyPr>
          <a:lstStyle/>
          <a:p>
            <a:r>
              <a:rPr lang="tr-TR" sz="4800" dirty="0">
                <a:solidFill>
                  <a:srgbClr val="00B050"/>
                </a:solidFill>
                <a:latin typeface="Ravie" panose="04040805050809020602" pitchFamily="82" charset="0"/>
              </a:rPr>
              <a:t>INDIA</a:t>
            </a:r>
            <a:endParaRPr lang="en-US" sz="4800" dirty="0">
              <a:solidFill>
                <a:srgbClr val="00B050"/>
              </a:solidFill>
            </a:endParaRPr>
          </a:p>
        </p:txBody>
      </p:sp>
      <p:pic>
        <p:nvPicPr>
          <p:cNvPr id="6" name="Picture 11" descr="https://slm-assets1.secondlife.com/assets/1442926/lightbox/fc14df410e3175c49e76caf3fd26fc89.jpg?12772345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34674"/>
            <a:ext cx="4467525" cy="365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69005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21"/>
            <a:ext cx="9144000" cy="6856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ont20worry20be20hip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80781"/>
            <a:ext cx="2286000" cy="277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18411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c/ce/India_map_of_K%C3%B6ppen_climate_classification.svg/1920px-India_map_of_K%C3%B6ppen_climate_classifica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62"/>
            <a:ext cx="9148864" cy="683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51918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43180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91" y="1219200"/>
            <a:ext cx="8229600" cy="1600200"/>
          </a:xfrm>
        </p:spPr>
        <p:txBody>
          <a:bodyPr/>
          <a:lstStyle/>
          <a:p>
            <a:r>
              <a:rPr lang="en-GB" b="1" dirty="0"/>
              <a:t>“The sun never set on the British Empire” </a:t>
            </a:r>
            <a:r>
              <a:rPr lang="tr-TR" b="1" dirty="0"/>
              <a:t/>
            </a:r>
            <a:br>
              <a:rPr lang="tr-TR" b="1" dirty="0"/>
            </a:br>
            <a:endParaRPr lang="en-US" dirty="0">
              <a:latin typeface="Ravie" panose="04040805050809020602" pitchFamily="82" charset="0"/>
            </a:endParaRPr>
          </a:p>
        </p:txBody>
      </p:sp>
      <p:sp>
        <p:nvSpPr>
          <p:cNvPr id="3" name="Rectangle 2"/>
          <p:cNvSpPr/>
          <p:nvPr/>
        </p:nvSpPr>
        <p:spPr>
          <a:xfrm>
            <a:off x="304800" y="2971800"/>
            <a:ext cx="8534400" cy="2492990"/>
          </a:xfrm>
          <a:prstGeom prst="rect">
            <a:avLst/>
          </a:prstGeom>
        </p:spPr>
        <p:txBody>
          <a:bodyPr wrap="square">
            <a:spAutoFit/>
          </a:bodyPr>
          <a:lstStyle/>
          <a:p>
            <a:pPr marL="285750" indent="-285750" algn="just">
              <a:buBlip>
                <a:blip r:embed="rId2"/>
              </a:buBlip>
            </a:pPr>
            <a:r>
              <a:rPr lang="en-GB" sz="2600" dirty="0"/>
              <a:t>For decades, this was true: the British colonial Empire touched all corners of the globe. </a:t>
            </a:r>
            <a:endParaRPr lang="tr-TR" sz="2600" dirty="0" smtClean="0"/>
          </a:p>
          <a:p>
            <a:pPr marL="285750" indent="-285750" algn="just">
              <a:buBlip>
                <a:blip r:embed="rId2"/>
              </a:buBlip>
            </a:pPr>
            <a:r>
              <a:rPr lang="tr-TR" sz="2600" dirty="0" smtClean="0"/>
              <a:t>Britain ruled almost 25 percent of the world population and has colonies all around the world.</a:t>
            </a:r>
          </a:p>
          <a:p>
            <a:pPr marL="285750" indent="-285750" algn="just">
              <a:buBlip>
                <a:blip r:embed="rId2"/>
              </a:buBlip>
            </a:pPr>
            <a:r>
              <a:rPr lang="tr-TR" sz="2600" dirty="0" smtClean="0"/>
              <a:t>The British Empire lost its power and prestige after the Second World War.</a:t>
            </a:r>
          </a:p>
        </p:txBody>
      </p:sp>
    </p:spTree>
    <p:extLst>
      <p:ext uri="{BB962C8B-B14F-4D97-AF65-F5344CB8AC3E}">
        <p14:creationId xmlns:p14="http://schemas.microsoft.com/office/powerpoint/2010/main" val="20354561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1097"/>
            <a:ext cx="7924800" cy="609600"/>
          </a:xfrm>
        </p:spPr>
        <p:txBody>
          <a:bodyPr/>
          <a:lstStyle/>
          <a:p>
            <a:r>
              <a:rPr lang="en-GB" b="1" dirty="0"/>
              <a:t>How did the British come to rule India? </a:t>
            </a:r>
            <a:endParaRPr lang="en-US" dirty="0"/>
          </a:p>
        </p:txBody>
      </p:sp>
      <p:sp>
        <p:nvSpPr>
          <p:cNvPr id="3" name="Rectangle 2"/>
          <p:cNvSpPr/>
          <p:nvPr/>
        </p:nvSpPr>
        <p:spPr>
          <a:xfrm>
            <a:off x="76200" y="1860697"/>
            <a:ext cx="9067800" cy="4616648"/>
          </a:xfrm>
          <a:prstGeom prst="rect">
            <a:avLst/>
          </a:prstGeom>
        </p:spPr>
        <p:txBody>
          <a:bodyPr wrap="square">
            <a:spAutoFit/>
          </a:bodyPr>
          <a:lstStyle/>
          <a:p>
            <a:pPr marL="285750" indent="-285750" algn="just">
              <a:buBlip>
                <a:blip r:embed="rId2"/>
              </a:buBlip>
            </a:pPr>
            <a:r>
              <a:rPr lang="en-GB" sz="2000" dirty="0"/>
              <a:t>The British presence in India dates back to the early part of the seventeenth century. </a:t>
            </a:r>
            <a:endParaRPr lang="tr-TR" sz="2000" dirty="0"/>
          </a:p>
          <a:p>
            <a:pPr marL="285750" indent="-285750" algn="just">
              <a:buBlip>
                <a:blip r:embed="rId2"/>
              </a:buBlip>
            </a:pPr>
            <a:r>
              <a:rPr lang="en-GB" sz="2000" dirty="0" smtClean="0"/>
              <a:t>At </a:t>
            </a:r>
            <a:r>
              <a:rPr lang="en-GB" sz="2000" dirty="0"/>
              <a:t>first, British rule in India was in the hands of the private East India Company, whose purpose was just to carry on trade.  </a:t>
            </a:r>
            <a:endParaRPr lang="tr-TR" sz="2000" dirty="0" smtClean="0"/>
          </a:p>
          <a:p>
            <a:pPr marL="285750" indent="-285750" algn="just">
              <a:buBlip>
                <a:blip r:embed="rId2"/>
              </a:buBlip>
            </a:pPr>
            <a:r>
              <a:rPr lang="en-GB" sz="2000" dirty="0" smtClean="0"/>
              <a:t>But </a:t>
            </a:r>
            <a:r>
              <a:rPr lang="en-GB" sz="2000" dirty="0"/>
              <a:t>because of rivalry between England and France, the company began to extend its control over more and more of India, and then the British government took direct control over India in 1857. </a:t>
            </a:r>
            <a:endParaRPr lang="tr-TR" sz="2000" dirty="0" smtClean="0"/>
          </a:p>
          <a:p>
            <a:pPr marL="285750" indent="-285750" algn="just">
              <a:buBlip>
                <a:blip r:embed="rId2"/>
              </a:buBlip>
            </a:pPr>
            <a:r>
              <a:rPr lang="en-GB" sz="2000" dirty="0" smtClean="0">
                <a:solidFill>
                  <a:schemeClr val="tx1">
                    <a:lumMod val="95000"/>
                    <a:lumOff val="5000"/>
                  </a:schemeClr>
                </a:solidFill>
              </a:rPr>
              <a:t>This </a:t>
            </a:r>
            <a:r>
              <a:rPr lang="en-GB" sz="2000" dirty="0">
                <a:solidFill>
                  <a:schemeClr val="tx1">
                    <a:lumMod val="95000"/>
                    <a:lumOff val="5000"/>
                  </a:schemeClr>
                </a:solidFill>
              </a:rPr>
              <a:t>was followed by a rapid expansion of British power through the greater part of</a:t>
            </a:r>
            <a:r>
              <a:rPr lang="tr-TR" sz="2000" dirty="0">
                <a:solidFill>
                  <a:schemeClr val="tx1">
                    <a:lumMod val="95000"/>
                    <a:lumOff val="5000"/>
                  </a:schemeClr>
                </a:solidFill>
              </a:rPr>
              <a:t> South Asia </a:t>
            </a:r>
            <a:r>
              <a:rPr lang="en-GB" sz="2000" dirty="0">
                <a:solidFill>
                  <a:schemeClr val="tx1">
                    <a:lumMod val="95000"/>
                    <a:lumOff val="5000"/>
                  </a:schemeClr>
                </a:solidFill>
              </a:rPr>
              <a:t>in the early 19th century. </a:t>
            </a:r>
            <a:endParaRPr lang="tr-TR" sz="2000" dirty="0" smtClean="0">
              <a:solidFill>
                <a:schemeClr val="tx1">
                  <a:lumMod val="95000"/>
                  <a:lumOff val="5000"/>
                </a:schemeClr>
              </a:solidFill>
            </a:endParaRPr>
          </a:p>
          <a:p>
            <a:pPr marL="285750" indent="-285750" algn="just">
              <a:buBlip>
                <a:blip r:embed="rId2"/>
              </a:buBlip>
            </a:pPr>
            <a:r>
              <a:rPr lang="en-GB" sz="2000" dirty="0" smtClean="0">
                <a:solidFill>
                  <a:schemeClr val="tx1">
                    <a:lumMod val="95000"/>
                    <a:lumOff val="5000"/>
                  </a:schemeClr>
                </a:solidFill>
              </a:rPr>
              <a:t>By </a:t>
            </a:r>
            <a:r>
              <a:rPr lang="en-GB" sz="2000" dirty="0">
                <a:solidFill>
                  <a:schemeClr val="tx1">
                    <a:lumMod val="95000"/>
                    <a:lumOff val="5000"/>
                  </a:schemeClr>
                </a:solidFill>
              </a:rPr>
              <a:t>the middle of the century the British had already gained direct or indirect control over almost all of India</a:t>
            </a:r>
            <a:r>
              <a:rPr lang="tr-TR" sz="2000" dirty="0">
                <a:solidFill>
                  <a:schemeClr val="tx1">
                    <a:lumMod val="95000"/>
                    <a:lumOff val="5000"/>
                  </a:schemeClr>
                </a:solidFill>
              </a:rPr>
              <a:t>. </a:t>
            </a:r>
            <a:endParaRPr lang="tr-TR" sz="2000" dirty="0" smtClean="0">
              <a:solidFill>
                <a:schemeClr val="tx1">
                  <a:lumMod val="95000"/>
                  <a:lumOff val="5000"/>
                </a:schemeClr>
              </a:solidFill>
            </a:endParaRPr>
          </a:p>
          <a:p>
            <a:pPr marL="285750" indent="-285750" algn="just">
              <a:buBlip>
                <a:blip r:embed="rId2"/>
              </a:buBlip>
            </a:pPr>
            <a:r>
              <a:rPr lang="tr-TR" sz="2000" dirty="0" smtClean="0">
                <a:solidFill>
                  <a:schemeClr val="tx1">
                    <a:lumMod val="95000"/>
                    <a:lumOff val="5000"/>
                  </a:schemeClr>
                </a:solidFill>
              </a:rPr>
              <a:t>India became a </a:t>
            </a:r>
            <a:r>
              <a:rPr lang="en-GB" sz="2000" dirty="0" smtClean="0">
                <a:solidFill>
                  <a:schemeClr val="tx1">
                    <a:lumMod val="95000"/>
                    <a:lumOff val="5000"/>
                  </a:schemeClr>
                </a:solidFill>
              </a:rPr>
              <a:t>valuable p</a:t>
            </a:r>
            <a:r>
              <a:rPr lang="tr-TR" sz="2000" dirty="0" smtClean="0">
                <a:solidFill>
                  <a:schemeClr val="tx1">
                    <a:lumMod val="95000"/>
                    <a:lumOff val="5000"/>
                  </a:schemeClr>
                </a:solidFill>
              </a:rPr>
              <a:t>art/source</a:t>
            </a:r>
            <a:r>
              <a:rPr lang="en-GB" sz="2000" dirty="0" smtClean="0">
                <a:solidFill>
                  <a:schemeClr val="tx1">
                    <a:lumMod val="95000"/>
                    <a:lumOff val="5000"/>
                  </a:schemeClr>
                </a:solidFill>
              </a:rPr>
              <a:t> </a:t>
            </a:r>
            <a:r>
              <a:rPr lang="en-GB" sz="2000" dirty="0">
                <a:solidFill>
                  <a:schemeClr val="tx1">
                    <a:lumMod val="95000"/>
                    <a:lumOff val="5000"/>
                  </a:schemeClr>
                </a:solidFill>
              </a:rPr>
              <a:t>of the</a:t>
            </a:r>
            <a:r>
              <a:rPr lang="tr-TR" sz="2000" dirty="0">
                <a:solidFill>
                  <a:schemeClr val="tx1">
                    <a:lumMod val="95000"/>
                    <a:lumOff val="5000"/>
                  </a:schemeClr>
                </a:solidFill>
              </a:rPr>
              <a:t> British Empire </a:t>
            </a:r>
            <a:r>
              <a:rPr lang="en-GB" sz="2000" dirty="0">
                <a:solidFill>
                  <a:schemeClr val="tx1">
                    <a:lumMod val="95000"/>
                    <a:lumOff val="5000"/>
                  </a:schemeClr>
                </a:solidFill>
              </a:rPr>
              <a:t>and thus became known as </a:t>
            </a:r>
            <a:r>
              <a:rPr lang="en-GB" sz="3600" dirty="0"/>
              <a:t>"</a:t>
            </a:r>
            <a:r>
              <a:rPr lang="en-GB" sz="3600" b="1" dirty="0"/>
              <a:t>the jewel in the British crown</a:t>
            </a:r>
            <a:r>
              <a:rPr lang="en-GB" sz="3600" dirty="0"/>
              <a:t>".</a:t>
            </a:r>
            <a:endParaRPr lang="en-US" sz="3600" dirty="0"/>
          </a:p>
          <a:p>
            <a:pPr marL="285750" indent="-285750" algn="just">
              <a:buBlip>
                <a:blip r:embed="rId2"/>
              </a:buBlip>
            </a:pPr>
            <a:endParaRPr lang="tr-TR" dirty="0"/>
          </a:p>
        </p:txBody>
      </p:sp>
    </p:spTree>
    <p:extLst>
      <p:ext uri="{BB962C8B-B14F-4D97-AF65-F5344CB8AC3E}">
        <p14:creationId xmlns:p14="http://schemas.microsoft.com/office/powerpoint/2010/main" val="2556677208"/>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1473</TotalTime>
  <Words>2161</Words>
  <Application>Microsoft Office PowerPoint</Application>
  <PresentationFormat>Ekran Gösterisi (4:3)</PresentationFormat>
  <Paragraphs>151</Paragraphs>
  <Slides>39</Slides>
  <Notes>0</Notes>
  <HiddenSlides>0</HiddenSlides>
  <MMClips>0</MMClips>
  <ScaleCrop>false</ScaleCrop>
  <HeadingPairs>
    <vt:vector size="4" baseType="variant">
      <vt:variant>
        <vt:lpstr>Tema</vt:lpstr>
      </vt:variant>
      <vt:variant>
        <vt:i4>1</vt:i4>
      </vt:variant>
      <vt:variant>
        <vt:lpstr>Slayt Başlıkları</vt:lpstr>
      </vt:variant>
      <vt:variant>
        <vt:i4>39</vt:i4>
      </vt:variant>
    </vt:vector>
  </HeadingPairs>
  <TitlesOfParts>
    <vt:vector size="40" baseType="lpstr">
      <vt:lpstr>Executive</vt:lpstr>
      <vt:lpstr>Anglophone Literature </vt:lpstr>
      <vt:lpstr>INDIA</vt:lpstr>
      <vt:lpstr>INDIA</vt:lpstr>
      <vt:lpstr>PowerPoint Sunusu</vt:lpstr>
      <vt:lpstr>PowerPoint Sunusu</vt:lpstr>
      <vt:lpstr>PowerPoint Sunusu</vt:lpstr>
      <vt:lpstr>PowerPoint Sunusu</vt:lpstr>
      <vt:lpstr>“The sun never set on the British Empire”  </vt:lpstr>
      <vt:lpstr>How did the British come to rule India? </vt:lpstr>
      <vt:lpstr>PowerPoint Sunusu</vt:lpstr>
      <vt:lpstr>PowerPoint Sunusu</vt:lpstr>
      <vt:lpstr>PowerPoint Sunusu</vt:lpstr>
      <vt:lpstr>PowerPoint Sunusu</vt:lpstr>
      <vt:lpstr>Anita Desai’s Work </vt:lpstr>
      <vt:lpstr>PowerPoint Sunusu</vt:lpstr>
      <vt:lpstr>PowerPoint Sunusu</vt:lpstr>
      <vt:lpstr>HOW TO ANALYSE A SHORT STORY?</vt:lpstr>
      <vt:lpstr>PowerPoint Sunusu</vt:lpstr>
      <vt:lpstr>WHAT IS THE SIGNIFICANCE OF THE TITLE OF THE STORY? </vt:lpstr>
      <vt:lpstr>SCHOLAR    X   GYPSY </vt:lpstr>
      <vt:lpstr>PowerPoint Sunusu</vt:lpstr>
      <vt:lpstr>SETTING</vt:lpstr>
      <vt:lpstr>SETTING</vt:lpstr>
      <vt:lpstr>PowerPoint Sunusu</vt:lpstr>
      <vt:lpstr>PowerPoint Sunusu</vt:lpstr>
      <vt:lpstr>BOMBAY: is crowded, a bustling city and has a hectic life style.  </vt:lpstr>
      <vt:lpstr>PowerPoint Sunusu</vt:lpstr>
      <vt:lpstr>PowerPoint Sunusu</vt:lpstr>
      <vt:lpstr>PowerPoint Sunusu</vt:lpstr>
      <vt:lpstr>PowerPoint Sunusu</vt:lpstr>
      <vt:lpstr>PowerPoint Sunusu</vt:lpstr>
      <vt:lpstr>Their roles are reversed</vt:lpstr>
      <vt:lpstr>PowerPoint Sunusu</vt:lpstr>
      <vt:lpstr>PowerPoint Sunusu</vt:lpstr>
      <vt:lpstr>PowerPoint Sunusu</vt:lpstr>
      <vt:lpstr>CLIMAX</vt:lpstr>
      <vt:lpstr>RESOLUTION</vt:lpstr>
      <vt:lpstr>What do think about the changes in the characters? In what ways, do they they change? </vt:lpstr>
      <vt:lpstr>ASSIGNMENT QUESTION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pelin doğan</dc:creator>
  <cp:lastModifiedBy>Fahri</cp:lastModifiedBy>
  <cp:revision>75</cp:revision>
  <cp:lastPrinted>2016-03-14T20:58:01Z</cp:lastPrinted>
  <dcterms:created xsi:type="dcterms:W3CDTF">2016-03-14T07:44:01Z</dcterms:created>
  <dcterms:modified xsi:type="dcterms:W3CDTF">2017-11-06T07:33:22Z</dcterms:modified>
</cp:coreProperties>
</file>