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71" r:id="rId2"/>
    <p:sldId id="270" r:id="rId3"/>
    <p:sldId id="311" r:id="rId4"/>
    <p:sldId id="312" r:id="rId5"/>
    <p:sldId id="304" r:id="rId6"/>
    <p:sldId id="313" r:id="rId7"/>
    <p:sldId id="305" r:id="rId8"/>
    <p:sldId id="314" r:id="rId9"/>
    <p:sldId id="309" r:id="rId10"/>
    <p:sldId id="315" r:id="rId11"/>
    <p:sldId id="31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engiz" initials="C" lastIdx="0" clrIdx="0">
    <p:extLst>
      <p:ext uri="{19B8F6BF-5375-455C-9EA6-DF929625EA0E}">
        <p15:presenceInfo xmlns="" xmlns:p15="http://schemas.microsoft.com/office/powerpoint/2012/main" userId="e9cf54fa7e9b5b5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291" autoAdjust="0"/>
  </p:normalViewPr>
  <p:slideViewPr>
    <p:cSldViewPr snapToGrid="0">
      <p:cViewPr varScale="1">
        <p:scale>
          <a:sx n="91" d="100"/>
          <a:sy n="91" d="100"/>
        </p:scale>
        <p:origin x="-50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0229C4-BF0F-4253-B0B1-E9D22E930B55}" type="datetimeFigureOut">
              <a:rPr lang="tr-TR" smtClean="0"/>
              <a:pPr/>
              <a:t>02.11.2018</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574E06-8822-4701-805B-8C30F9C2788A}" type="slidenum">
              <a:rPr lang="tr-TR" smtClean="0"/>
              <a:pPr/>
              <a:t>‹#›</a:t>
            </a:fld>
            <a:endParaRPr lang="tr-TR"/>
          </a:p>
        </p:txBody>
      </p:sp>
    </p:spTree>
    <p:extLst>
      <p:ext uri="{BB962C8B-B14F-4D97-AF65-F5344CB8AC3E}">
        <p14:creationId xmlns="" xmlns:p14="http://schemas.microsoft.com/office/powerpoint/2010/main" val="3193799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DA480A42-1B47-4A74-9A1D-F67E9D003F15}" type="datetimeFigureOut">
              <a:rPr lang="en-US" smtClean="0"/>
              <a:pPr/>
              <a:t>11/2/2018</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4024F9E6-8BD1-4849-86DE-3CD23B63DC4B}" type="slidenum">
              <a:rPr lang="en-US" smtClean="0"/>
              <a:pP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609600" y="2052960"/>
            <a:ext cx="8432800" cy="1828800"/>
          </a:xfrm>
        </p:spPr>
        <p:txBody>
          <a:bodyPr/>
          <a:lstStyle>
            <a:lvl1pPr algn="r">
              <a:defRPr sz="4200" spc="150" baseline="0"/>
            </a:lvl1pPr>
          </a:lstStyle>
          <a:p>
            <a:r>
              <a:rPr lang="tr-TR"/>
              <a:t>Asıl başlık stili için tıklatın</a:t>
            </a:r>
            <a:endParaRPr lang="en-US" dirty="0"/>
          </a:p>
        </p:txBody>
      </p:sp>
    </p:spTree>
    <p:extLst>
      <p:ext uri="{BB962C8B-B14F-4D97-AF65-F5344CB8AC3E}">
        <p14:creationId xmlns="" xmlns:p14="http://schemas.microsoft.com/office/powerpoint/2010/main" val="656716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2932084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03200" y="147319"/>
            <a:ext cx="89408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9347200" y="147319"/>
            <a:ext cx="2608061"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Vertical Title 1"/>
          <p:cNvSpPr>
            <a:spLocks noGrp="1"/>
          </p:cNvSpPr>
          <p:nvPr>
            <p:ph type="title" orient="vert"/>
          </p:nvPr>
        </p:nvSpPr>
        <p:spPr>
          <a:xfrm>
            <a:off x="9550400" y="274639"/>
            <a:ext cx="2235200" cy="585152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3241445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
        <p:nvSpPr>
          <p:cNvPr id="7" name="Title 6"/>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1040067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200" y="153923"/>
            <a:ext cx="89408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9" name="Date Placeholder 8"/>
          <p:cNvSpPr>
            <a:spLocks noGrp="1"/>
          </p:cNvSpPr>
          <p:nvPr>
            <p:ph type="dt" sz="half" idx="10"/>
          </p:nvPr>
        </p:nvSpPr>
        <p:spPr/>
        <p:txBody>
          <a:bodyPr/>
          <a:lstStyle>
            <a:lvl1pPr>
              <a:defRPr>
                <a:solidFill>
                  <a:srgbClr val="FFFFFF"/>
                </a:solidFill>
              </a:defRPr>
            </a:lvl1pPr>
          </a:lstStyle>
          <a:p>
            <a:fld id="{DA480A42-1B47-4A74-9A1D-F67E9D003F15}" type="datetimeFigureOut">
              <a:rPr lang="en-US" smtClean="0"/>
              <a:pPr/>
              <a:t>11/2/2018</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4024F9E6-8BD1-4849-86DE-3CD23B63DC4B}"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508000" y="2892277"/>
            <a:ext cx="8432800" cy="1645920"/>
          </a:xfrm>
        </p:spPr>
        <p:txBody>
          <a:bodyPr/>
          <a:lstStyle>
            <a:lvl1pPr algn="r">
              <a:defRPr sz="4200" spc="150" baseline="0"/>
            </a:lvl1pPr>
          </a:lstStyle>
          <a:p>
            <a:r>
              <a:rPr lang="tr-TR"/>
              <a:t>Asıl başlık stili için tıklatın</a:t>
            </a:r>
            <a:endParaRPr lang="en-US" dirty="0"/>
          </a:p>
        </p:txBody>
      </p:sp>
    </p:spTree>
    <p:extLst>
      <p:ext uri="{BB962C8B-B14F-4D97-AF65-F5344CB8AC3E}">
        <p14:creationId xmlns="" xmlns:p14="http://schemas.microsoft.com/office/powerpoint/2010/main" val="3002052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97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8" name="Title 7"/>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827542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09600" y="2438400"/>
            <a:ext cx="5386917"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193368" y="2438400"/>
            <a:ext cx="5389033"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A480A42-1B47-4A74-9A1D-F67E9D003F15}" type="datetimeFigureOut">
              <a:rPr lang="en-US" smtClean="0"/>
              <a:pPr/>
              <a:t>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3757072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A480A42-1B47-4A74-9A1D-F67E9D003F15}" type="datetimeFigureOut">
              <a:rPr lang="en-US" smtClean="0"/>
              <a:pPr/>
              <a:t>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24F9E6-8BD1-4849-86DE-3CD23B63DC4B}" type="slidenum">
              <a:rPr lang="en-US" smtClean="0"/>
              <a:pPr/>
              <a:t>‹#›</a:t>
            </a:fld>
            <a:endParaRPr lang="en-US"/>
          </a:p>
        </p:txBody>
      </p:sp>
      <p:sp>
        <p:nvSpPr>
          <p:cNvPr id="6" name="Title 5"/>
          <p:cNvSpPr>
            <a:spLocks noGrp="1"/>
          </p:cNvSpPr>
          <p:nvPr>
            <p:ph type="title"/>
          </p:nvPr>
        </p:nvSpPr>
        <p:spPr/>
        <p:txBody>
          <a:bodyPr/>
          <a:lstStyle/>
          <a:p>
            <a:r>
              <a:rPr lang="tr-TR"/>
              <a:t>Asıl başlık stili için tıklatın</a:t>
            </a:r>
            <a:endParaRPr lang="en-US"/>
          </a:p>
        </p:txBody>
      </p:sp>
    </p:spTree>
    <p:extLst>
      <p:ext uri="{BB962C8B-B14F-4D97-AF65-F5344CB8AC3E}">
        <p14:creationId xmlns="" xmlns:p14="http://schemas.microsoft.com/office/powerpoint/2010/main" val="34689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Date Placeholder 1"/>
          <p:cNvSpPr>
            <a:spLocks noGrp="1"/>
          </p:cNvSpPr>
          <p:nvPr>
            <p:ph type="dt" sz="half" idx="10"/>
          </p:nvPr>
        </p:nvSpPr>
        <p:spPr/>
        <p:txBody>
          <a:bodyPr/>
          <a:lstStyle/>
          <a:p>
            <a:fld id="{DA480A42-1B47-4A74-9A1D-F67E9D003F15}" type="datetimeFigureOut">
              <a:rPr lang="en-US" smtClean="0"/>
              <a:pPr/>
              <a:t>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2411182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9347200" y="150876"/>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9" name="Rectangle 8"/>
          <p:cNvSpPr/>
          <p:nvPr/>
        </p:nvSpPr>
        <p:spPr>
          <a:xfrm>
            <a:off x="203200" y="152400"/>
            <a:ext cx="89408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Content Placeholder 2"/>
          <p:cNvSpPr>
            <a:spLocks noGrp="1"/>
          </p:cNvSpPr>
          <p:nvPr>
            <p:ph idx="1"/>
          </p:nvPr>
        </p:nvSpPr>
        <p:spPr>
          <a:xfrm>
            <a:off x="812800" y="304801"/>
            <a:ext cx="7823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9546336" y="2130552"/>
            <a:ext cx="2231136"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4024F9E6-8BD1-4849-86DE-3CD23B63DC4B}" type="slidenum">
              <a:rPr lang="en-US" smtClean="0"/>
              <a:pPr/>
              <a:t>‹#›</a:t>
            </a:fld>
            <a:endParaRPr lang="en-US"/>
          </a:p>
        </p:txBody>
      </p:sp>
      <p:sp>
        <p:nvSpPr>
          <p:cNvPr id="11" name="Title 10"/>
          <p:cNvSpPr>
            <a:spLocks noGrp="1"/>
          </p:cNvSpPr>
          <p:nvPr>
            <p:ph type="title"/>
          </p:nvPr>
        </p:nvSpPr>
        <p:spPr>
          <a:xfrm>
            <a:off x="9546336" y="457200"/>
            <a:ext cx="2234213" cy="1673352"/>
          </a:xfrm>
        </p:spPr>
        <p:txBody>
          <a:bodyPr anchor="b"/>
          <a:lstStyle>
            <a:lvl1pPr algn="l">
              <a:defRPr sz="2000" spc="150" baseline="0"/>
            </a:lvl1pPr>
          </a:lstStyle>
          <a:p>
            <a:r>
              <a:rPr lang="tr-TR"/>
              <a:t>Asıl başlık stili için tıklatın</a:t>
            </a:r>
            <a:endParaRPr lang="en-US" dirty="0"/>
          </a:p>
        </p:txBody>
      </p:sp>
    </p:spTree>
    <p:extLst>
      <p:ext uri="{BB962C8B-B14F-4D97-AF65-F5344CB8AC3E}">
        <p14:creationId xmlns="" xmlns:p14="http://schemas.microsoft.com/office/powerpoint/2010/main" val="148192401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9" name="Rectangle 8"/>
          <p:cNvSpPr/>
          <p:nvPr/>
        </p:nvSpPr>
        <p:spPr>
          <a:xfrm>
            <a:off x="9347200" y="150876"/>
            <a:ext cx="26416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Picture Placeholder 2"/>
          <p:cNvSpPr>
            <a:spLocks noGrp="1"/>
          </p:cNvSpPr>
          <p:nvPr>
            <p:ph type="pic" idx="1"/>
          </p:nvPr>
        </p:nvSpPr>
        <p:spPr>
          <a:xfrm>
            <a:off x="203200" y="152400"/>
            <a:ext cx="89408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550400" y="2133600"/>
            <a:ext cx="22352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a:xfrm>
            <a:off x="9550400" y="460248"/>
            <a:ext cx="2235200" cy="1673352"/>
          </a:xfrm>
        </p:spPr>
        <p:txBody>
          <a:bodyPr anchor="b"/>
          <a:lstStyle>
            <a:lvl1pPr algn="l">
              <a:defRPr sz="2000" spc="150" baseline="0">
                <a:solidFill>
                  <a:schemeClr val="tx2"/>
                </a:solidFill>
              </a:defRPr>
            </a:lvl1pPr>
          </a:lstStyle>
          <a:p>
            <a:r>
              <a:rPr lang="tr-TR"/>
              <a:t>Asıl başlık stili için tıklatın</a:t>
            </a:r>
            <a:endParaRPr lang="en-US" dirty="0"/>
          </a:p>
        </p:txBody>
      </p:sp>
    </p:spTree>
    <p:extLst>
      <p:ext uri="{BB962C8B-B14F-4D97-AF65-F5344CB8AC3E}">
        <p14:creationId xmlns="" xmlns:p14="http://schemas.microsoft.com/office/powerpoint/2010/main" val="103223414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solidFill>
              </a:defRPr>
            </a:lvl1pPr>
          </a:lstStyle>
          <a:p>
            <a:fld id="{DA480A42-1B47-4A74-9A1D-F67E9D003F15}" type="datetimeFigureOut">
              <a:rPr lang="en-US" smtClean="0"/>
              <a:pPr/>
              <a:t>11/2/2018</a:t>
            </a:fld>
            <a:endParaRPr lang="en-US"/>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4024F9E6-8BD1-4849-86DE-3CD23B63DC4B}" type="slidenum">
              <a:rPr lang="en-US" smtClean="0"/>
              <a:pPr/>
              <a:t>‹#›</a:t>
            </a:fld>
            <a:endParaRPr lang="en-US"/>
          </a:p>
        </p:txBody>
      </p:sp>
    </p:spTree>
    <p:extLst>
      <p:ext uri="{BB962C8B-B14F-4D97-AF65-F5344CB8AC3E}">
        <p14:creationId xmlns="" xmlns:p14="http://schemas.microsoft.com/office/powerpoint/2010/main" val="26033736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1"/>
            <a:ext cx="11210524" cy="4921572"/>
          </a:xfrm>
        </p:spPr>
        <p:txBody>
          <a:bodyPr/>
          <a:lstStyle/>
          <a:p>
            <a:pPr marL="45720" indent="0" algn="just">
              <a:buNone/>
            </a:pPr>
            <a:r>
              <a:rPr lang="tr-TR" sz="2400" b="1" dirty="0">
                <a:latin typeface="Calibri" panose="020F0502020204030204" pitchFamily="34" charset="0"/>
              </a:rPr>
              <a:t>İYUK, md. 17/1</a:t>
            </a:r>
            <a:r>
              <a:rPr lang="tr-TR" sz="2400" dirty="0">
                <a:latin typeface="Calibri" panose="020F0502020204030204" pitchFamily="34" charset="0"/>
              </a:rPr>
              <a:t>.</a:t>
            </a:r>
            <a:r>
              <a:rPr lang="tr-TR" sz="2400" i="1" dirty="0">
                <a:latin typeface="Calibri" panose="020F0502020204030204" pitchFamily="34" charset="0"/>
              </a:rPr>
              <a:t>Danıştay ile idare ve vergi mahkemelerinde açılan iptal ve </a:t>
            </a:r>
            <a:r>
              <a:rPr lang="tr-TR" sz="2400" i="1" dirty="0" err="1">
                <a:latin typeface="Calibri" panose="020F0502020204030204" pitchFamily="34" charset="0"/>
              </a:rPr>
              <a:t>yirmibeşbin</a:t>
            </a:r>
            <a:r>
              <a:rPr lang="tr-TR" sz="2400" i="1" dirty="0">
                <a:latin typeface="Calibri" panose="020F0502020204030204" pitchFamily="34" charset="0"/>
              </a:rPr>
              <a:t> Türk Lirasını aşan tam yargı davaları ile tarh edilen vergi, resim ve harçlarla benzeri mali yükümler ve bunların zam ve cezaları toplamı </a:t>
            </a:r>
            <a:r>
              <a:rPr lang="tr-TR" sz="2400" i="1" dirty="0" err="1">
                <a:latin typeface="Calibri" panose="020F0502020204030204" pitchFamily="34" charset="0"/>
              </a:rPr>
              <a:t>yirmibeşbin</a:t>
            </a:r>
            <a:r>
              <a:rPr lang="tr-TR" sz="2400" i="1" dirty="0">
                <a:latin typeface="Calibri" panose="020F0502020204030204" pitchFamily="34" charset="0"/>
              </a:rPr>
              <a:t> Türk Lirasını aşan vergi davalarında, taraflardan birinin isteği üzerine duruşma yapılır. </a:t>
            </a:r>
          </a:p>
          <a:p>
            <a:pPr marL="45720" indent="0" algn="just">
              <a:buNone/>
            </a:pPr>
            <a:r>
              <a:rPr lang="tr-TR" sz="2400" b="1" i="1" dirty="0">
                <a:latin typeface="Calibri" panose="020F0502020204030204" pitchFamily="34" charset="0"/>
              </a:rPr>
              <a:t>2. </a:t>
            </a:r>
            <a:r>
              <a:rPr lang="tr-TR" sz="2400" i="1" dirty="0">
                <a:latin typeface="Calibri" panose="020F0502020204030204" pitchFamily="34" charset="0"/>
              </a:rPr>
              <a:t>Temyiz ve istinaflarda duruşma yapılması tarafların istemine ve Danıştay veya ilgili bölge idare mahkemesi kararına bağlıdır.  </a:t>
            </a:r>
          </a:p>
          <a:p>
            <a:pPr marL="45720" indent="0" algn="just">
              <a:buNone/>
            </a:pPr>
            <a:r>
              <a:rPr lang="tr-TR" sz="2400" b="1" i="1" dirty="0">
                <a:latin typeface="Calibri" panose="020F0502020204030204" pitchFamily="34" charset="0"/>
              </a:rPr>
              <a:t>3.</a:t>
            </a:r>
            <a:r>
              <a:rPr lang="tr-TR" sz="2400" i="1" dirty="0">
                <a:latin typeface="Calibri" panose="020F0502020204030204" pitchFamily="34" charset="0"/>
              </a:rPr>
              <a:t> Duruşma talebi, dava dilekçesi ile cevap ve savunmalarda yapılabilir. </a:t>
            </a:r>
          </a:p>
          <a:p>
            <a:pPr marL="45720" indent="0" algn="just">
              <a:buNone/>
            </a:pPr>
            <a:r>
              <a:rPr lang="tr-TR" sz="2400" b="1" i="1" dirty="0">
                <a:latin typeface="Calibri" panose="020F0502020204030204" pitchFamily="34" charset="0"/>
              </a:rPr>
              <a:t>4. </a:t>
            </a:r>
            <a:r>
              <a:rPr lang="tr-TR" sz="2400" i="1" dirty="0">
                <a:latin typeface="Calibri" panose="020F0502020204030204" pitchFamily="34" charset="0"/>
              </a:rPr>
              <a:t>1 ve 2 </a:t>
            </a:r>
            <a:r>
              <a:rPr lang="tr-TR" sz="2400" i="1" dirty="0" err="1">
                <a:latin typeface="Calibri" panose="020F0502020204030204" pitchFamily="34" charset="0"/>
              </a:rPr>
              <a:t>nci</a:t>
            </a:r>
            <a:r>
              <a:rPr lang="tr-TR" sz="2400" i="1" dirty="0">
                <a:latin typeface="Calibri" panose="020F0502020204030204" pitchFamily="34" charset="0"/>
              </a:rPr>
              <a:t> fıkralarda yer alan kayıtlara bağlı olmaksızın Danıştay, mahkeme ve hakim kendiliğinden duruşma yapılmasına karar verebilir. </a:t>
            </a:r>
          </a:p>
          <a:p>
            <a:pPr marL="45720" indent="0" algn="just">
              <a:buNone/>
            </a:pPr>
            <a:r>
              <a:rPr lang="tr-TR" sz="2400" b="1" i="1" dirty="0">
                <a:latin typeface="Calibri" panose="020F0502020204030204" pitchFamily="34" charset="0"/>
              </a:rPr>
              <a:t>5. </a:t>
            </a:r>
            <a:r>
              <a:rPr lang="tr-TR" sz="2400" i="1" dirty="0">
                <a:latin typeface="Calibri" panose="020F0502020204030204" pitchFamily="34" charset="0"/>
              </a:rPr>
              <a:t>Duruşma davetiyeleri duruşma gününden en az otuz gün önce taraflara gönderilir.</a:t>
            </a: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İDARİ YARGILAMA USULÜNDE DURUŞMA</a:t>
            </a:r>
          </a:p>
        </p:txBody>
      </p:sp>
    </p:spTree>
    <p:extLst>
      <p:ext uri="{BB962C8B-B14F-4D97-AF65-F5344CB8AC3E}">
        <p14:creationId xmlns="" xmlns:p14="http://schemas.microsoft.com/office/powerpoint/2010/main" val="3427789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lvl="1" algn="just"/>
            <a:r>
              <a:rPr lang="tr-TR" sz="2000" b="1" dirty="0" smtClean="0">
                <a:latin typeface="Calibri" panose="020F0502020204030204" pitchFamily="34" charset="0"/>
                <a:cs typeface="Calibri" panose="020F0502020204030204" pitchFamily="34" charset="0"/>
              </a:rPr>
              <a:t>İYUK, md. 27/7</a:t>
            </a:r>
            <a:r>
              <a:rPr lang="tr-TR" sz="2000" i="1" dirty="0" smtClean="0">
                <a:latin typeface="Calibri" panose="020F0502020204030204" pitchFamily="34" charset="0"/>
                <a:cs typeface="Calibri" panose="020F0502020204030204" pitchFamily="34" charset="0"/>
              </a:rPr>
              <a:t>: Yürütmenin durdurulması istemleri hakkında verilen kararlar; </a:t>
            </a:r>
          </a:p>
          <a:p>
            <a:pPr lvl="2" algn="just"/>
            <a:r>
              <a:rPr lang="tr-TR" sz="1800" i="1" dirty="0" smtClean="0">
                <a:latin typeface="Calibri" panose="020F0502020204030204" pitchFamily="34" charset="0"/>
                <a:cs typeface="Calibri" panose="020F0502020204030204" pitchFamily="34" charset="0"/>
              </a:rPr>
              <a:t>Danıştay dava dairelerince verilmişse konusuna göre İdari veya Vergi Dava Daireleri Kurullarına,</a:t>
            </a:r>
          </a:p>
          <a:p>
            <a:pPr lvl="2" algn="just"/>
            <a:r>
              <a:rPr lang="tr-TR" sz="1800" i="1" dirty="0" smtClean="0">
                <a:latin typeface="Calibri" panose="020F0502020204030204" pitchFamily="34" charset="0"/>
                <a:cs typeface="Calibri" panose="020F0502020204030204" pitchFamily="34" charset="0"/>
              </a:rPr>
              <a:t>Bölge idare mahkemesi kararlarına karşı en yakın bölge idare mahkemesine, </a:t>
            </a:r>
          </a:p>
          <a:p>
            <a:pPr lvl="2" algn="just"/>
            <a:r>
              <a:rPr lang="tr-TR" sz="1800" i="1" dirty="0" smtClean="0">
                <a:latin typeface="Calibri" panose="020F0502020204030204" pitchFamily="34" charset="0"/>
                <a:cs typeface="Calibri" panose="020F0502020204030204" pitchFamily="34" charset="0"/>
              </a:rPr>
              <a:t>İdare ve vergi mahkemeleri ile tek hakim tarafından verilen kararlara karşı bölge idare mahkemesine, </a:t>
            </a:r>
          </a:p>
          <a:p>
            <a:pPr lvl="2" algn="just"/>
            <a:r>
              <a:rPr lang="tr-TR" sz="1800" i="1" dirty="0" smtClean="0">
                <a:latin typeface="Calibri" panose="020F0502020204030204" pitchFamily="34" charset="0"/>
                <a:cs typeface="Calibri" panose="020F0502020204030204" pitchFamily="34" charset="0"/>
              </a:rPr>
              <a:t>Çalışmaya ara verme süresi içinde ise idare ve vergi mahkemeleri tarafından verilen kararlara en yakın nöbetçi mahkemeye veya kararı veren hakimin katılmadığı nöbetçi mahkemeye, </a:t>
            </a:r>
          </a:p>
          <a:p>
            <a:pPr lvl="2" algn="just"/>
            <a:r>
              <a:rPr lang="tr-TR" sz="1800" i="1" dirty="0" smtClean="0">
                <a:latin typeface="Calibri" panose="020F0502020204030204" pitchFamily="34" charset="0"/>
                <a:cs typeface="Calibri" panose="020F0502020204030204" pitchFamily="34" charset="0"/>
              </a:rPr>
              <a:t>Kararın tebliğini izleyen günden itibaren yedi gün içinde bir defaya mahsus olmak üzere </a:t>
            </a:r>
            <a:r>
              <a:rPr lang="tr-TR" sz="1800" b="1" i="1" dirty="0" smtClean="0">
                <a:latin typeface="Calibri" panose="020F0502020204030204" pitchFamily="34" charset="0"/>
                <a:cs typeface="Calibri" panose="020F0502020204030204" pitchFamily="34" charset="0"/>
              </a:rPr>
              <a:t>itiraz edilebilir. </a:t>
            </a:r>
          </a:p>
          <a:p>
            <a:pPr lvl="2" algn="just"/>
            <a:r>
              <a:rPr lang="tr-TR" sz="1800" i="1" dirty="0" smtClean="0">
                <a:latin typeface="Calibri" panose="020F0502020204030204" pitchFamily="34" charset="0"/>
                <a:cs typeface="Calibri" panose="020F0502020204030204" pitchFamily="34" charset="0"/>
              </a:rPr>
              <a:t>İtiraz edilen merciler, dosyanın kendisine gelişinden itibaren yedi gün içinde karar vermek zorundadır. İtiraz üzerine verilen kararlar </a:t>
            </a:r>
            <a:r>
              <a:rPr lang="tr-TR" sz="1800" b="1" i="1" dirty="0" smtClean="0">
                <a:latin typeface="Calibri" panose="020F0502020204030204" pitchFamily="34" charset="0"/>
                <a:cs typeface="Calibri" panose="020F0502020204030204" pitchFamily="34" charset="0"/>
              </a:rPr>
              <a:t>kesindir.</a:t>
            </a:r>
          </a:p>
          <a:p>
            <a:endParaRPr lang="tr-TR" dirty="0"/>
          </a:p>
        </p:txBody>
      </p:sp>
      <p:sp>
        <p:nvSpPr>
          <p:cNvPr id="3" name="2 Başlık"/>
          <p:cNvSpPr>
            <a:spLocks noGrp="1"/>
          </p:cNvSpPr>
          <p:nvPr>
            <p:ph type="title"/>
          </p:nvPr>
        </p:nvSpPr>
        <p:spPr/>
        <p:txBody>
          <a:bodyPr/>
          <a:lstStyle/>
          <a:p>
            <a:r>
              <a:rPr lang="tr-TR" dirty="0" smtClean="0">
                <a:solidFill>
                  <a:prstClr val="white"/>
                </a:solidFill>
              </a:rPr>
              <a:t>YÜRÜTMENİN DURDURULMASI</a:t>
            </a:r>
            <a:br>
              <a:rPr lang="tr-TR" dirty="0" smtClean="0">
                <a:solidFill>
                  <a:prstClr val="white"/>
                </a:solidFill>
              </a:rPr>
            </a:br>
            <a:r>
              <a:rPr lang="tr-TR" dirty="0" smtClean="0">
                <a:solidFill>
                  <a:prstClr val="white"/>
                </a:solidFill>
              </a:rPr>
              <a:t>İTİRAZ</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43912C75-9353-4E78-A60D-A07B79B9CDF3}"/>
              </a:ext>
            </a:extLst>
          </p:cNvPr>
          <p:cNvSpPr>
            <a:spLocks noGrp="1"/>
          </p:cNvSpPr>
          <p:nvPr>
            <p:ph idx="1"/>
          </p:nvPr>
        </p:nvSpPr>
        <p:spPr>
          <a:xfrm>
            <a:off x="507999" y="1719070"/>
            <a:ext cx="11210524" cy="5138929"/>
          </a:xfrm>
        </p:spPr>
        <p:txBody>
          <a:bodyPr>
            <a:normAutofit/>
          </a:bodyPr>
          <a:lstStyle/>
          <a:p>
            <a:pPr marL="45720" indent="0" algn="just">
              <a:buNone/>
            </a:pPr>
            <a:r>
              <a:rPr lang="tr-TR" b="1" dirty="0">
                <a:latin typeface="Calibri" panose="020F0502020204030204" pitchFamily="34" charset="0"/>
                <a:cs typeface="Calibri" panose="020F0502020204030204" pitchFamily="34" charset="0"/>
              </a:rPr>
              <a:t>İYUK, md. 52/1: </a:t>
            </a:r>
            <a:r>
              <a:rPr lang="tr-TR" dirty="0">
                <a:latin typeface="Calibri" panose="020F0502020204030204" pitchFamily="34" charset="0"/>
                <a:cs typeface="Calibri" panose="020F0502020204030204" pitchFamily="34" charset="0"/>
              </a:rPr>
              <a:t>«</a:t>
            </a:r>
            <a:r>
              <a:rPr lang="tr-TR" i="1" dirty="0">
                <a:latin typeface="Calibri" panose="020F0502020204030204" pitchFamily="34" charset="0"/>
                <a:cs typeface="Calibri" panose="020F0502020204030204" pitchFamily="34" charset="0"/>
              </a:rPr>
              <a:t>Temyiz veya istinaf yoluna başvurulmuş olması, hakim, mahkeme veya Danıştay kararlarının yürütülmesini durdurmaz. Ancak, bu kararların teminat karşılığında yürütülmesinin durdurulmasına temyiz istemini incelemeye yetkili Danıştay dava dairesi, kurulu veya istinaf başvurusunu incelemeye yetkili bölge idare mahkemesince karar verilebilir. </a:t>
            </a:r>
            <a:r>
              <a:rPr lang="tr-TR" b="1" i="1" dirty="0">
                <a:latin typeface="Calibri" panose="020F0502020204030204" pitchFamily="34" charset="0"/>
                <a:cs typeface="Calibri" panose="020F0502020204030204" pitchFamily="34" charset="0"/>
              </a:rPr>
              <a:t>Davanın reddine ilişkin kararlara karşı </a:t>
            </a:r>
            <a:r>
              <a:rPr lang="tr-TR" i="1" dirty="0">
                <a:latin typeface="Calibri" panose="020F0502020204030204" pitchFamily="34" charset="0"/>
                <a:cs typeface="Calibri" panose="020F0502020204030204" pitchFamily="34" charset="0"/>
              </a:rPr>
              <a:t>temyiz ya da istinaf yoluna başvurulması halinde, </a:t>
            </a:r>
            <a:r>
              <a:rPr lang="tr-TR" b="1" i="1" dirty="0">
                <a:latin typeface="Calibri" panose="020F0502020204030204" pitchFamily="34" charset="0"/>
                <a:cs typeface="Calibri" panose="020F0502020204030204" pitchFamily="34" charset="0"/>
              </a:rPr>
              <a:t>dava konusu işlem hakkında </a:t>
            </a:r>
            <a:r>
              <a:rPr lang="tr-TR" i="1" dirty="0">
                <a:latin typeface="Calibri" panose="020F0502020204030204" pitchFamily="34" charset="0"/>
                <a:cs typeface="Calibri" panose="020F0502020204030204" pitchFamily="34" charset="0"/>
              </a:rPr>
              <a:t>yürütmenin durdurulması kararı verilebilmesi </a:t>
            </a:r>
            <a:r>
              <a:rPr lang="tr-TR" b="1" i="1" dirty="0">
                <a:latin typeface="Calibri" panose="020F0502020204030204" pitchFamily="34" charset="0"/>
                <a:cs typeface="Calibri" panose="020F0502020204030204" pitchFamily="34" charset="0"/>
              </a:rPr>
              <a:t>27 </a:t>
            </a:r>
            <a:r>
              <a:rPr lang="tr-TR" b="1" i="1" dirty="0" err="1">
                <a:latin typeface="Calibri" panose="020F0502020204030204" pitchFamily="34" charset="0"/>
                <a:cs typeface="Calibri" panose="020F0502020204030204" pitchFamily="34" charset="0"/>
              </a:rPr>
              <a:t>nci</a:t>
            </a:r>
            <a:r>
              <a:rPr lang="tr-TR" b="1" i="1" dirty="0">
                <a:latin typeface="Calibri" panose="020F0502020204030204" pitchFamily="34" charset="0"/>
                <a:cs typeface="Calibri" panose="020F0502020204030204" pitchFamily="34" charset="0"/>
              </a:rPr>
              <a:t> maddede öngörülen koşulun varlığı</a:t>
            </a:r>
            <a:r>
              <a:rPr lang="tr-TR" i="1" dirty="0">
                <a:latin typeface="Calibri" panose="020F0502020204030204" pitchFamily="34" charset="0"/>
                <a:cs typeface="Calibri" panose="020F0502020204030204" pitchFamily="34" charset="0"/>
              </a:rPr>
              <a:t>na</a:t>
            </a:r>
            <a:r>
              <a:rPr lang="tr-TR" b="1" i="1" dirty="0">
                <a:latin typeface="Calibri" panose="020F0502020204030204" pitchFamily="34" charset="0"/>
                <a:cs typeface="Calibri" panose="020F0502020204030204" pitchFamily="34" charset="0"/>
              </a:rPr>
              <a:t> </a:t>
            </a:r>
            <a:r>
              <a:rPr lang="tr-TR" i="1" dirty="0">
                <a:latin typeface="Calibri" panose="020F0502020204030204" pitchFamily="34" charset="0"/>
                <a:cs typeface="Calibri" panose="020F0502020204030204" pitchFamily="34" charset="0"/>
              </a:rPr>
              <a:t>bağlıdır. </a:t>
            </a:r>
          </a:p>
          <a:p>
            <a:pPr marL="45720" indent="0" algn="just">
              <a:buNone/>
            </a:pPr>
            <a:r>
              <a:rPr lang="tr-TR" b="1" i="1" dirty="0">
                <a:latin typeface="Calibri" panose="020F0502020204030204" pitchFamily="34" charset="0"/>
                <a:cs typeface="Calibri" panose="020F0502020204030204" pitchFamily="34" charset="0"/>
              </a:rPr>
              <a:t>2. </a:t>
            </a:r>
            <a:r>
              <a:rPr lang="tr-TR" i="1" dirty="0">
                <a:latin typeface="Calibri" panose="020F0502020204030204" pitchFamily="34" charset="0"/>
                <a:cs typeface="Calibri" panose="020F0502020204030204" pitchFamily="34" charset="0"/>
              </a:rPr>
              <a:t>İptal davalarında teminat istenmeyebilir.</a:t>
            </a:r>
          </a:p>
          <a:p>
            <a:pPr marL="45720" indent="0" algn="just">
              <a:buNone/>
            </a:pPr>
            <a:r>
              <a:rPr lang="tr-TR" b="1" i="1" dirty="0">
                <a:latin typeface="Calibri" panose="020F0502020204030204" pitchFamily="34" charset="0"/>
                <a:cs typeface="Calibri" panose="020F0502020204030204" pitchFamily="34" charset="0"/>
              </a:rPr>
              <a:t>3. </a:t>
            </a:r>
            <a:r>
              <a:rPr lang="tr-TR" i="1" dirty="0">
                <a:latin typeface="Calibri" panose="020F0502020204030204" pitchFamily="34" charset="0"/>
                <a:cs typeface="Calibri" panose="020F0502020204030204" pitchFamily="34" charset="0"/>
              </a:rPr>
              <a:t>İdareden ve adli yardımdan yararlananlardan teminat alınmaz.</a:t>
            </a:r>
          </a:p>
          <a:p>
            <a:pPr marL="45720" indent="0" algn="just">
              <a:buNone/>
            </a:pPr>
            <a:r>
              <a:rPr lang="tr-TR" b="1" i="1" dirty="0">
                <a:latin typeface="Calibri" panose="020F0502020204030204" pitchFamily="34" charset="0"/>
                <a:cs typeface="Calibri" panose="020F0502020204030204" pitchFamily="34" charset="0"/>
              </a:rPr>
              <a:t>4. </a:t>
            </a:r>
            <a:r>
              <a:rPr lang="tr-TR" i="1" dirty="0">
                <a:latin typeface="Calibri" panose="020F0502020204030204" pitchFamily="34" charset="0"/>
                <a:cs typeface="Calibri" panose="020F0502020204030204" pitchFamily="34" charset="0"/>
              </a:rPr>
              <a:t>Temyiz ve istinaf incelemesi sırasında yürütmenin durdurulması</a:t>
            </a:r>
          </a:p>
          <a:p>
            <a:pPr marL="45720" indent="0" algn="just">
              <a:buNone/>
            </a:pPr>
            <a:r>
              <a:rPr lang="tr-TR" i="1" dirty="0">
                <a:latin typeface="Calibri" panose="020F0502020204030204" pitchFamily="34" charset="0"/>
                <a:cs typeface="Calibri" panose="020F0502020204030204" pitchFamily="34" charset="0"/>
              </a:rPr>
              <a:t>istemleri hakkında verilen kararlar kesindir. </a:t>
            </a:r>
          </a:p>
          <a:p>
            <a:pPr marL="45720" indent="0" algn="just">
              <a:buNone/>
            </a:pPr>
            <a:r>
              <a:rPr lang="tr-TR" b="1" i="1" dirty="0">
                <a:latin typeface="Calibri" panose="020F0502020204030204" pitchFamily="34" charset="0"/>
                <a:cs typeface="Calibri" panose="020F0502020204030204" pitchFamily="34" charset="0"/>
              </a:rPr>
              <a:t>5. </a:t>
            </a:r>
            <a:r>
              <a:rPr lang="tr-TR" i="1" dirty="0">
                <a:latin typeface="Calibri" panose="020F0502020204030204" pitchFamily="34" charset="0"/>
                <a:cs typeface="Calibri" panose="020F0502020204030204" pitchFamily="34" charset="0"/>
              </a:rPr>
              <a:t>Kararın bozulması, kararın yürütülmesini kendiliğinden durdurur. .»</a:t>
            </a:r>
            <a:endParaRPr lang="tr-TR" i="1" dirty="0"/>
          </a:p>
          <a:p>
            <a:pPr marL="45720" indent="0" algn="just">
              <a:buNone/>
            </a:pPr>
            <a:endParaRPr lang="tr-TR" i="1" dirty="0"/>
          </a:p>
        </p:txBody>
      </p:sp>
      <p:sp>
        <p:nvSpPr>
          <p:cNvPr id="3" name="Unvan 2">
            <a:extLst>
              <a:ext uri="{FF2B5EF4-FFF2-40B4-BE49-F238E27FC236}">
                <a16:creationId xmlns="" xmlns:a16="http://schemas.microsoft.com/office/drawing/2014/main" id="{D7F09D1B-352A-4EA2-B093-C3325B9CD028}"/>
              </a:ext>
            </a:extLst>
          </p:cNvPr>
          <p:cNvSpPr>
            <a:spLocks noGrp="1"/>
          </p:cNvSpPr>
          <p:nvPr>
            <p:ph type="title"/>
          </p:nvPr>
        </p:nvSpPr>
        <p:spPr>
          <a:xfrm>
            <a:off x="508000" y="355847"/>
            <a:ext cx="11175013" cy="1054394"/>
          </a:xfrm>
        </p:spPr>
        <p:txBody>
          <a:bodyPr/>
          <a:lstStyle/>
          <a:p>
            <a:r>
              <a:rPr lang="tr-TR" dirty="0">
                <a:solidFill>
                  <a:prstClr val="white"/>
                </a:solidFill>
              </a:rPr>
              <a:t>YÜRÜTMENİN DURDURULMASI</a:t>
            </a:r>
            <a:r>
              <a:rPr lang="tr-TR" sz="3600" dirty="0">
                <a:solidFill>
                  <a:prstClr val="white"/>
                </a:solidFill>
              </a:rPr>
              <a:t/>
            </a:r>
            <a:br>
              <a:rPr lang="tr-TR" sz="3600" dirty="0">
                <a:solidFill>
                  <a:prstClr val="white"/>
                </a:solidFill>
              </a:rPr>
            </a:br>
            <a:r>
              <a:rPr lang="tr-TR" sz="2400" dirty="0">
                <a:solidFill>
                  <a:prstClr val="white"/>
                </a:solidFill>
              </a:rPr>
              <a:t>Temyiz veya istinaf istemlerinde yürütmenin durdurulması</a:t>
            </a:r>
            <a:endParaRPr lang="tr-TR" dirty="0"/>
          </a:p>
        </p:txBody>
      </p:sp>
    </p:spTree>
    <p:extLst>
      <p:ext uri="{BB962C8B-B14F-4D97-AF65-F5344CB8AC3E}">
        <p14:creationId xmlns="" xmlns:p14="http://schemas.microsoft.com/office/powerpoint/2010/main" val="2156387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AD4FEC2D-825A-4825-9D6F-7BFFDE5BD209}"/>
              </a:ext>
            </a:extLst>
          </p:cNvPr>
          <p:cNvSpPr>
            <a:spLocks noGrp="1"/>
          </p:cNvSpPr>
          <p:nvPr>
            <p:ph idx="1"/>
          </p:nvPr>
        </p:nvSpPr>
        <p:spPr>
          <a:xfrm>
            <a:off x="507999" y="1719070"/>
            <a:ext cx="11210524" cy="5138929"/>
          </a:xfrm>
        </p:spPr>
        <p:txBody>
          <a:bodyPr>
            <a:normAutofit/>
          </a:bodyPr>
          <a:lstStyle/>
          <a:p>
            <a:pPr algn="just"/>
            <a:endParaRPr lang="tr-TR" b="1" dirty="0" smtClean="0">
              <a:latin typeface="Calibri" panose="020F0502020204030204" pitchFamily="34" charset="0"/>
            </a:endParaRPr>
          </a:p>
          <a:p>
            <a:pPr algn="just"/>
            <a:endParaRPr lang="tr-TR" b="1" dirty="0" smtClean="0">
              <a:latin typeface="Calibri" panose="020F0502020204030204" pitchFamily="34" charset="0"/>
            </a:endParaRPr>
          </a:p>
          <a:p>
            <a:pPr algn="just"/>
            <a:endParaRPr lang="tr-TR" b="1" dirty="0" smtClean="0">
              <a:latin typeface="Calibri" panose="020F0502020204030204" pitchFamily="34" charset="0"/>
            </a:endParaRPr>
          </a:p>
          <a:p>
            <a:pPr algn="just"/>
            <a:r>
              <a:rPr lang="tr-TR" b="1" dirty="0" smtClean="0">
                <a:latin typeface="Calibri" panose="020F0502020204030204" pitchFamily="34" charset="0"/>
              </a:rPr>
              <a:t>Genel </a:t>
            </a:r>
            <a:r>
              <a:rPr lang="tr-TR" b="1" dirty="0">
                <a:latin typeface="Calibri" panose="020F0502020204030204" pitchFamily="34" charset="0"/>
              </a:rPr>
              <a:t>Olarak</a:t>
            </a:r>
          </a:p>
          <a:p>
            <a:pPr lvl="1" algn="just"/>
            <a:r>
              <a:rPr lang="tr-TR" dirty="0">
                <a:latin typeface="Calibri" panose="020F0502020204030204" pitchFamily="34" charset="0"/>
              </a:rPr>
              <a:t>İptal kararı, idari işlemi ortadan kaldırır.</a:t>
            </a:r>
          </a:p>
          <a:p>
            <a:pPr lvl="1" algn="just"/>
            <a:r>
              <a:rPr lang="tr-TR" dirty="0">
                <a:latin typeface="Calibri" panose="020F0502020204030204" pitchFamily="34" charset="0"/>
              </a:rPr>
              <a:t>İptal edilen işlem hiç yapılmamış sayılır.</a:t>
            </a:r>
          </a:p>
          <a:p>
            <a:pPr lvl="1" algn="just"/>
            <a:r>
              <a:rPr lang="tr-TR" dirty="0">
                <a:latin typeface="Calibri" panose="020F0502020204030204" pitchFamily="34" charset="0"/>
              </a:rPr>
              <a:t>İptal kararları geri yürür.</a:t>
            </a:r>
          </a:p>
          <a:p>
            <a:pPr lvl="1" algn="just"/>
            <a:r>
              <a:rPr lang="tr-TR" dirty="0">
                <a:latin typeface="Calibri" panose="020F0502020204030204" pitchFamily="34" charset="0"/>
              </a:rPr>
              <a:t>İptal kararı ile idari işlem yapılmadan önceki durum geri gelir.</a:t>
            </a:r>
          </a:p>
          <a:p>
            <a:pPr algn="just"/>
            <a:endParaRPr lang="tr-TR" dirty="0">
              <a:latin typeface="Calibri" panose="020F0502020204030204" pitchFamily="34" charset="0"/>
            </a:endParaRPr>
          </a:p>
          <a:p>
            <a:endParaRPr lang="tr-TR" dirty="0">
              <a:latin typeface="Calibri" panose="020F0502020204030204" pitchFamily="34" charset="0"/>
            </a:endParaRPr>
          </a:p>
        </p:txBody>
      </p:sp>
      <p:sp>
        <p:nvSpPr>
          <p:cNvPr id="3" name="Unvan 2">
            <a:extLst>
              <a:ext uri="{FF2B5EF4-FFF2-40B4-BE49-F238E27FC236}">
                <a16:creationId xmlns="" xmlns:a16="http://schemas.microsoft.com/office/drawing/2014/main" id="{28F1C0CF-69D5-4801-A9F4-B8AD386622FD}"/>
              </a:ext>
            </a:extLst>
          </p:cNvPr>
          <p:cNvSpPr>
            <a:spLocks noGrp="1"/>
          </p:cNvSpPr>
          <p:nvPr>
            <p:ph type="title"/>
          </p:nvPr>
        </p:nvSpPr>
        <p:spPr/>
        <p:txBody>
          <a:bodyPr/>
          <a:lstStyle/>
          <a:p>
            <a:r>
              <a:rPr lang="tr-TR" dirty="0">
                <a:latin typeface="Gill Sans MT" panose="020B0502020104020203" pitchFamily="34" charset="0"/>
              </a:rPr>
              <a:t>İPTAL KARARLARININ SONUÇLARI</a:t>
            </a:r>
          </a:p>
        </p:txBody>
      </p:sp>
    </p:spTree>
    <p:extLst>
      <p:ext uri="{BB962C8B-B14F-4D97-AF65-F5344CB8AC3E}">
        <p14:creationId xmlns="" xmlns:p14="http://schemas.microsoft.com/office/powerpoint/2010/main" val="3910649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endParaRPr lang="tr-TR" dirty="0" smtClean="0"/>
          </a:p>
          <a:p>
            <a:endParaRPr lang="tr-TR" dirty="0" smtClean="0"/>
          </a:p>
          <a:p>
            <a:pPr algn="just"/>
            <a:r>
              <a:rPr lang="tr-TR" b="1" dirty="0" smtClean="0">
                <a:latin typeface="Calibri" panose="020F0502020204030204" pitchFamily="34" charset="0"/>
              </a:rPr>
              <a:t>İdarenin Ret ya da Zımni Ret İşlemlerinin İptali Bakımından</a:t>
            </a:r>
          </a:p>
          <a:p>
            <a:pPr marL="45720" indent="0" algn="just">
              <a:buNone/>
            </a:pPr>
            <a:r>
              <a:rPr lang="tr-TR" dirty="0" smtClean="0">
                <a:latin typeface="Calibri" panose="020F0502020204030204" pitchFamily="34" charset="0"/>
              </a:rPr>
              <a:t>Ret işleminin iptali söz konusu olduğunda idari işlem yapılmadan önceki durum geri gelmiştir, yani ret işlemi yapılmamış sayılır ama diğer taraftan da ret işlemine konu olan istemin yerine getirilmesi gerekir. Bunun için idare harekete geçmek zorundadır. Ancak “</a:t>
            </a:r>
            <a:r>
              <a:rPr lang="tr-TR" i="1" dirty="0" smtClean="0">
                <a:latin typeface="Calibri" panose="020F0502020204030204" pitchFamily="34" charset="0"/>
              </a:rPr>
              <a:t>idarenin yapmak zorunda olduğu şey, [ret veya] zımni ret işlemine konu olan istemin yerine getirilmesi değil, bu istemi yeniden incelemek, başkaca ret sebebinin bulunmaması halinde istemi olumlu yönde karara bağlamaktır</a:t>
            </a:r>
            <a:r>
              <a:rPr lang="tr-TR" dirty="0" smtClean="0">
                <a:latin typeface="Calibri" panose="020F0502020204030204" pitchFamily="34" charset="0"/>
              </a:rPr>
              <a:t>.” (Danıştay 1. D. T. 07.05.1987, E. 1987/165, K. 1987/207)</a:t>
            </a:r>
          </a:p>
          <a:p>
            <a:pPr marL="45720" indent="0" algn="just">
              <a:buNone/>
            </a:pPr>
            <a:endParaRPr lang="tr-TR" dirty="0" smtClean="0">
              <a:latin typeface="Calibri" panose="020F0502020204030204" pitchFamily="34" charset="0"/>
            </a:endParaRPr>
          </a:p>
          <a:p>
            <a:endParaRPr lang="tr-TR" dirty="0"/>
          </a:p>
        </p:txBody>
      </p:sp>
      <p:sp>
        <p:nvSpPr>
          <p:cNvPr id="3" name="2 Başlık"/>
          <p:cNvSpPr>
            <a:spLocks noGrp="1"/>
          </p:cNvSpPr>
          <p:nvPr>
            <p:ph type="title"/>
          </p:nvPr>
        </p:nvSpPr>
        <p:spPr/>
        <p:txBody>
          <a:bodyPr/>
          <a:lstStyle/>
          <a:p>
            <a:r>
              <a:rPr lang="tr-TR" dirty="0" smtClean="0">
                <a:latin typeface="Gill Sans MT" panose="020B0502020104020203" pitchFamily="34" charset="0"/>
              </a:rPr>
              <a:t>İPTAL KARARLARININ SONUÇLARI</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endParaRPr lang="tr-TR" dirty="0" smtClean="0"/>
          </a:p>
          <a:p>
            <a:pPr>
              <a:buNone/>
            </a:pPr>
            <a:endParaRPr lang="tr-TR" dirty="0" smtClean="0"/>
          </a:p>
          <a:p>
            <a:pPr algn="just"/>
            <a:r>
              <a:rPr lang="tr-TR" b="1" dirty="0" smtClean="0">
                <a:latin typeface="Calibri" panose="020F0502020204030204" pitchFamily="34" charset="0"/>
              </a:rPr>
              <a:t>Düzenleyici İşlemlerin İptali Bakımından</a:t>
            </a:r>
          </a:p>
          <a:p>
            <a:pPr marL="45720" indent="0" algn="just">
              <a:buNone/>
            </a:pPr>
            <a:r>
              <a:rPr lang="tr-TR" dirty="0" smtClean="0">
                <a:latin typeface="Calibri" panose="020F0502020204030204" pitchFamily="34" charset="0"/>
              </a:rPr>
              <a:t>Bir düzenleyici işlem iptal olmuşsa, düzenleyici işlemden etkilenen, menfaati olan herkes için bu iptal kararı sonuç doğurur.  Söz konusu düzenleyici işlemden etkilenen herkesin yeniden iptal davası açmasına gerek yoktur.  Zira iptal olmuş bir işlemin yeniden iptal edilmesi söz konusu olamaz.</a:t>
            </a:r>
          </a:p>
          <a:p>
            <a:endParaRPr lang="tr-TR" dirty="0"/>
          </a:p>
        </p:txBody>
      </p:sp>
      <p:sp>
        <p:nvSpPr>
          <p:cNvPr id="3" name="2 Başlık"/>
          <p:cNvSpPr>
            <a:spLocks noGrp="1"/>
          </p:cNvSpPr>
          <p:nvPr>
            <p:ph type="title"/>
          </p:nvPr>
        </p:nvSpPr>
        <p:spPr/>
        <p:txBody>
          <a:bodyPr/>
          <a:lstStyle/>
          <a:p>
            <a:r>
              <a:rPr lang="tr-TR" dirty="0" smtClean="0">
                <a:latin typeface="Gill Sans MT" panose="020B0502020104020203" pitchFamily="34" charset="0"/>
              </a:rPr>
              <a:t>İPTAL KARARLARININ SONUÇLARI</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43912C75-9353-4E78-A60D-A07B79B9CDF3}"/>
              </a:ext>
            </a:extLst>
          </p:cNvPr>
          <p:cNvSpPr>
            <a:spLocks noGrp="1"/>
          </p:cNvSpPr>
          <p:nvPr>
            <p:ph idx="1"/>
          </p:nvPr>
        </p:nvSpPr>
        <p:spPr>
          <a:xfrm>
            <a:off x="507999" y="1719070"/>
            <a:ext cx="11210524" cy="4991219"/>
          </a:xfrm>
        </p:spPr>
        <p:txBody>
          <a:bodyPr>
            <a:normAutofit/>
          </a:bodyPr>
          <a:lstStyle/>
          <a:p>
            <a:pPr algn="just"/>
            <a:r>
              <a:rPr lang="tr-TR" sz="2800" dirty="0">
                <a:latin typeface="Calibri" panose="020F0502020204030204" pitchFamily="34" charset="0"/>
                <a:cs typeface="Calibri" panose="020F0502020204030204" pitchFamily="34" charset="0"/>
              </a:rPr>
              <a:t>Yürütmenin durdurulması bir dava türü değildir, bir </a:t>
            </a:r>
            <a:r>
              <a:rPr lang="tr-TR" sz="2800" b="1" dirty="0">
                <a:latin typeface="Calibri" panose="020F0502020204030204" pitchFamily="34" charset="0"/>
                <a:cs typeface="Calibri" panose="020F0502020204030204" pitchFamily="34" charset="0"/>
              </a:rPr>
              <a:t>talep</a:t>
            </a:r>
            <a:r>
              <a:rPr lang="tr-TR" sz="2800" dirty="0">
                <a:latin typeface="Calibri" panose="020F0502020204030204" pitchFamily="34" charset="0"/>
                <a:cs typeface="Calibri" panose="020F0502020204030204" pitchFamily="34" charset="0"/>
              </a:rPr>
              <a:t>tir ve tek başına istenemez, ancak bir iptal davasında istenebilir. Dava açıldığı sırada da istenebilir, dava görülmekte iken de istenebilir.</a:t>
            </a:r>
          </a:p>
          <a:p>
            <a:pPr lvl="1" algn="just"/>
            <a:r>
              <a:rPr lang="tr-TR" sz="2400" b="1" dirty="0">
                <a:latin typeface="Calibri" panose="020F0502020204030204" pitchFamily="34" charset="0"/>
                <a:cs typeface="Calibri" panose="020F0502020204030204" pitchFamily="34" charset="0"/>
              </a:rPr>
              <a:t>İYUK, md. 27/2: </a:t>
            </a:r>
            <a:r>
              <a:rPr lang="tr-TR" sz="2400" i="1" dirty="0">
                <a:latin typeface="Calibri" panose="020F0502020204030204" pitchFamily="34" charset="0"/>
                <a:cs typeface="Calibri" panose="020F0502020204030204" pitchFamily="34" charset="0"/>
              </a:rPr>
              <a:t>«…davalı idarenin savunması alındıktan veya savunma süresi geçtikten sonra gerekçe göstererek yürütmenin durdurulmasına karar verebilirler. </a:t>
            </a:r>
            <a:r>
              <a:rPr lang="tr-TR" sz="2400" b="1" i="1" dirty="0">
                <a:latin typeface="Calibri" panose="020F0502020204030204" pitchFamily="34" charset="0"/>
                <a:cs typeface="Calibri" panose="020F0502020204030204" pitchFamily="34" charset="0"/>
              </a:rPr>
              <a:t>Uygulanmakla etkisi tükenecek</a:t>
            </a:r>
            <a:r>
              <a:rPr lang="tr-TR" sz="2400" i="1" dirty="0">
                <a:latin typeface="Calibri" panose="020F0502020204030204" pitchFamily="34" charset="0"/>
                <a:cs typeface="Calibri" panose="020F0502020204030204" pitchFamily="34" charset="0"/>
              </a:rPr>
              <a:t> olan idari işlemlerin yürütülmesi, savunma alındıktan sonra yeniden karar verilmek üzere, idarenin savunması alınmaksızın da durdurulabilir. </a:t>
            </a:r>
            <a:r>
              <a:rPr lang="tr-TR" sz="2400" b="1" i="1" dirty="0">
                <a:latin typeface="Calibri" panose="020F0502020204030204" pitchFamily="34" charset="0"/>
                <a:cs typeface="Calibri" panose="020F0502020204030204" pitchFamily="34" charset="0"/>
              </a:rPr>
              <a:t>Ancak</a:t>
            </a:r>
            <a:r>
              <a:rPr lang="tr-TR" sz="2400" i="1" dirty="0">
                <a:latin typeface="Calibri" panose="020F0502020204030204" pitchFamily="34" charset="0"/>
                <a:cs typeface="Calibri" panose="020F0502020204030204" pitchFamily="34" charset="0"/>
              </a:rPr>
              <a:t>, kamu görevlileri hakkında tesis edilen atama, naklen atama, görev ve unvan değişikliği, geçici veya sürekli görevlendirmelere ilişkin idari işlemler, uygulanmakla etkisi tükenecek olan idari işlemlerden sayılmaz»</a:t>
            </a:r>
          </a:p>
          <a:p>
            <a:pPr marL="45720" indent="0" algn="just">
              <a:buNone/>
            </a:pPr>
            <a:endParaRPr lang="tr-TR" i="1" dirty="0"/>
          </a:p>
        </p:txBody>
      </p:sp>
      <p:sp>
        <p:nvSpPr>
          <p:cNvPr id="3" name="Unvan 2">
            <a:extLst>
              <a:ext uri="{FF2B5EF4-FFF2-40B4-BE49-F238E27FC236}">
                <a16:creationId xmlns="" xmlns:a16="http://schemas.microsoft.com/office/drawing/2014/main" id="{D7F09D1B-352A-4EA2-B093-C3325B9CD028}"/>
              </a:ext>
            </a:extLst>
          </p:cNvPr>
          <p:cNvSpPr>
            <a:spLocks noGrp="1"/>
          </p:cNvSpPr>
          <p:nvPr>
            <p:ph type="title"/>
          </p:nvPr>
        </p:nvSpPr>
        <p:spPr/>
        <p:txBody>
          <a:bodyPr/>
          <a:lstStyle/>
          <a:p>
            <a:r>
              <a:rPr lang="tr-TR" sz="3600" dirty="0"/>
              <a:t>YÜRÜTMENİN DURDURULMASI</a:t>
            </a:r>
            <a:endParaRPr lang="tr-TR" sz="4000" dirty="0"/>
          </a:p>
        </p:txBody>
      </p:sp>
    </p:spTree>
    <p:extLst>
      <p:ext uri="{BB962C8B-B14F-4D97-AF65-F5344CB8AC3E}">
        <p14:creationId xmlns="" xmlns:p14="http://schemas.microsoft.com/office/powerpoint/2010/main" val="192774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lgn="just"/>
            <a:r>
              <a:rPr lang="tr-TR" sz="2800" dirty="0" smtClean="0">
                <a:latin typeface="Calibri" panose="020F0502020204030204" pitchFamily="34" charset="0"/>
                <a:cs typeface="Calibri" panose="020F0502020204030204" pitchFamily="34" charset="0"/>
              </a:rPr>
              <a:t>Kural olarak, </a:t>
            </a:r>
            <a:r>
              <a:rPr lang="tr-TR" sz="2800" b="1" dirty="0" smtClean="0">
                <a:latin typeface="Calibri" panose="020F0502020204030204" pitchFamily="34" charset="0"/>
                <a:cs typeface="Calibri" panose="020F0502020204030204" pitchFamily="34" charset="0"/>
              </a:rPr>
              <a:t>İYUK/27-1 </a:t>
            </a:r>
            <a:r>
              <a:rPr lang="tr-TR" sz="2800" dirty="0" smtClean="0">
                <a:latin typeface="Calibri" panose="020F0502020204030204" pitchFamily="34" charset="0"/>
                <a:cs typeface="Calibri" panose="020F0502020204030204" pitchFamily="34" charset="0"/>
              </a:rPr>
              <a:t>gereği</a:t>
            </a:r>
            <a:r>
              <a:rPr lang="tr-TR" sz="2800" b="1" dirty="0" smtClean="0">
                <a:latin typeface="Calibri" panose="020F0502020204030204" pitchFamily="34" charset="0"/>
                <a:cs typeface="Calibri" panose="020F0502020204030204" pitchFamily="34" charset="0"/>
              </a:rPr>
              <a:t> «</a:t>
            </a:r>
            <a:r>
              <a:rPr lang="tr-TR" sz="2800" i="1" dirty="0" err="1" smtClean="0">
                <a:latin typeface="Calibri" panose="020F0502020204030204" pitchFamily="34" charset="0"/>
                <a:cs typeface="Calibri" panose="020F0502020204030204" pitchFamily="34" charset="0"/>
              </a:rPr>
              <a:t>Danıştayda</a:t>
            </a:r>
            <a:r>
              <a:rPr lang="tr-TR" sz="2800" i="1" dirty="0" smtClean="0">
                <a:latin typeface="Calibri" panose="020F0502020204030204" pitchFamily="34" charset="0"/>
                <a:cs typeface="Calibri" panose="020F0502020204030204" pitchFamily="34" charset="0"/>
              </a:rPr>
              <a:t> veya idari mahkemelerde dava açılması dava edilen idari işlemin yürütülmesini durdurmaz.»</a:t>
            </a:r>
          </a:p>
          <a:p>
            <a:pPr lvl="1" algn="just"/>
            <a:r>
              <a:rPr lang="tr-TR" sz="2400" b="1" i="1" dirty="0" smtClean="0">
                <a:latin typeface="Calibri" panose="020F0502020204030204" pitchFamily="34" charset="0"/>
                <a:cs typeface="Calibri" panose="020F0502020204030204" pitchFamily="34" charset="0"/>
              </a:rPr>
              <a:t>Bu kuralın istisnası, İYUK/27-4: </a:t>
            </a:r>
            <a:r>
              <a:rPr lang="tr-TR" sz="2400" i="1" dirty="0" smtClean="0">
                <a:latin typeface="Calibri" panose="020F0502020204030204" pitchFamily="34" charset="0"/>
                <a:cs typeface="Calibri" panose="020F0502020204030204" pitchFamily="34" charset="0"/>
              </a:rPr>
              <a:t>«Vergi mahkemelerinde, vergi uyuşmazlıklarından doğan davaların açılması, tarh edilen vergi, resim ve harçlar ile benzeri mali yükümlerin ve bunların zam ve cezalarının dava konusu edilen bölümünün tahsil işlemlerini durdurur.»</a:t>
            </a:r>
          </a:p>
          <a:p>
            <a:pPr algn="just"/>
            <a:r>
              <a:rPr lang="tr-TR" sz="2800" dirty="0" smtClean="0">
                <a:latin typeface="Calibri" panose="020F0502020204030204" pitchFamily="34" charset="0"/>
                <a:cs typeface="Calibri" panose="020F0502020204030204" pitchFamily="34" charset="0"/>
              </a:rPr>
              <a:t>Yargı yeri, ancak taraflardan birinin istemi ile yürütmenin durdurulması kararı verebilir. Talebe bağlılık ilkesi gereği, yargıç kendiliğinden karar veremez.</a:t>
            </a:r>
          </a:p>
          <a:p>
            <a:endParaRPr lang="tr-TR" dirty="0"/>
          </a:p>
        </p:txBody>
      </p:sp>
      <p:sp>
        <p:nvSpPr>
          <p:cNvPr id="3" name="2 Başlık"/>
          <p:cNvSpPr>
            <a:spLocks noGrp="1"/>
          </p:cNvSpPr>
          <p:nvPr>
            <p:ph type="title"/>
          </p:nvPr>
        </p:nvSpPr>
        <p:spPr/>
        <p:txBody>
          <a:bodyPr/>
          <a:lstStyle/>
          <a:p>
            <a:r>
              <a:rPr lang="tr-TR" dirty="0" smtClean="0"/>
              <a:t>YÜRÜTMENİN DURDURULMASI</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43912C75-9353-4E78-A60D-A07B79B9CDF3}"/>
              </a:ext>
            </a:extLst>
          </p:cNvPr>
          <p:cNvSpPr>
            <a:spLocks noGrp="1"/>
          </p:cNvSpPr>
          <p:nvPr>
            <p:ph idx="1"/>
          </p:nvPr>
        </p:nvSpPr>
        <p:spPr>
          <a:xfrm>
            <a:off x="508000" y="1606529"/>
            <a:ext cx="11210524" cy="5138929"/>
          </a:xfrm>
        </p:spPr>
        <p:txBody>
          <a:bodyPr>
            <a:normAutofit/>
          </a:bodyPr>
          <a:lstStyle/>
          <a:p>
            <a:pPr algn="just"/>
            <a:r>
              <a:rPr lang="tr-TR" sz="2300" b="1" dirty="0">
                <a:latin typeface="Calibri" panose="020F0502020204030204" pitchFamily="34" charset="0"/>
                <a:cs typeface="Calibri" panose="020F0502020204030204" pitchFamily="34" charset="0"/>
              </a:rPr>
              <a:t>AY, md. 125/5: «</a:t>
            </a:r>
            <a:r>
              <a:rPr lang="tr-TR" sz="2300" i="1" dirty="0">
                <a:latin typeface="Calibri" panose="020F0502020204030204" pitchFamily="34" charset="0"/>
                <a:cs typeface="Calibri" panose="020F0502020204030204" pitchFamily="34" charset="0"/>
              </a:rPr>
              <a:t>İdari işlemin uygulanması halinde telafisi güç veya imkansız zararların doğması </a:t>
            </a:r>
            <a:r>
              <a:rPr lang="tr-TR" sz="2300" b="1" i="1" dirty="0">
                <a:latin typeface="Calibri" panose="020F0502020204030204" pitchFamily="34" charset="0"/>
                <a:cs typeface="Calibri" panose="020F0502020204030204" pitchFamily="34" charset="0"/>
              </a:rPr>
              <a:t>ve</a:t>
            </a:r>
            <a:r>
              <a:rPr lang="tr-TR" sz="2300" i="1" dirty="0">
                <a:latin typeface="Calibri" panose="020F0502020204030204" pitchFamily="34" charset="0"/>
                <a:cs typeface="Calibri" panose="020F0502020204030204" pitchFamily="34" charset="0"/>
              </a:rPr>
              <a:t> idari işlemin açıkça hukuka aykırı olması şartlarının </a:t>
            </a:r>
            <a:r>
              <a:rPr lang="tr-TR" sz="2300" b="1" i="1" dirty="0">
                <a:latin typeface="Calibri" panose="020F0502020204030204" pitchFamily="34" charset="0"/>
                <a:cs typeface="Calibri" panose="020F0502020204030204" pitchFamily="34" charset="0"/>
              </a:rPr>
              <a:t>birlikte</a:t>
            </a:r>
            <a:r>
              <a:rPr lang="tr-TR" sz="2300" i="1" dirty="0">
                <a:latin typeface="Calibri" panose="020F0502020204030204" pitchFamily="34" charset="0"/>
                <a:cs typeface="Calibri" panose="020F0502020204030204" pitchFamily="34" charset="0"/>
              </a:rPr>
              <a:t> </a:t>
            </a:r>
            <a:r>
              <a:rPr lang="tr-TR" sz="2300" b="1" i="1" dirty="0">
                <a:latin typeface="Calibri" panose="020F0502020204030204" pitchFamily="34" charset="0"/>
                <a:cs typeface="Calibri" panose="020F0502020204030204" pitchFamily="34" charset="0"/>
              </a:rPr>
              <a:t>gerçekleşmesi</a:t>
            </a:r>
            <a:r>
              <a:rPr lang="tr-TR" sz="2300" i="1" dirty="0">
                <a:latin typeface="Calibri" panose="020F0502020204030204" pitchFamily="34" charset="0"/>
                <a:cs typeface="Calibri" panose="020F0502020204030204" pitchFamily="34" charset="0"/>
              </a:rPr>
              <a:t> durumunda </a:t>
            </a:r>
            <a:r>
              <a:rPr lang="tr-TR" sz="2300" b="1" i="1" dirty="0">
                <a:latin typeface="Calibri" panose="020F0502020204030204" pitchFamily="34" charset="0"/>
                <a:cs typeface="Calibri" panose="020F0502020204030204" pitchFamily="34" charset="0"/>
              </a:rPr>
              <a:t>gerekçe gösterilerek </a:t>
            </a:r>
            <a:r>
              <a:rPr lang="tr-TR" sz="2300" i="1" dirty="0">
                <a:latin typeface="Calibri" panose="020F0502020204030204" pitchFamily="34" charset="0"/>
                <a:cs typeface="Calibri" panose="020F0502020204030204" pitchFamily="34" charset="0"/>
              </a:rPr>
              <a:t>yürütmenin durdurulmasına karar verilebilir.»</a:t>
            </a:r>
          </a:p>
          <a:p>
            <a:pPr algn="just"/>
            <a:endParaRPr lang="tr-TR" i="1" dirty="0">
              <a:latin typeface="Calibri" panose="020F0502020204030204" pitchFamily="34" charset="0"/>
              <a:cs typeface="Calibri" panose="020F0502020204030204" pitchFamily="34" charset="0"/>
            </a:endParaRPr>
          </a:p>
          <a:p>
            <a:pPr algn="just"/>
            <a:r>
              <a:rPr lang="tr-TR" sz="2300" dirty="0">
                <a:latin typeface="Calibri" panose="020F0502020204030204" pitchFamily="34" charset="0"/>
                <a:cs typeface="Calibri" panose="020F0502020204030204" pitchFamily="34" charset="0"/>
              </a:rPr>
              <a:t>Anayasa maddesiyle uyumlu olarak </a:t>
            </a:r>
            <a:r>
              <a:rPr lang="tr-TR" sz="2300" b="1" dirty="0">
                <a:latin typeface="Calibri" panose="020F0502020204030204" pitchFamily="34" charset="0"/>
                <a:cs typeface="Calibri" panose="020F0502020204030204" pitchFamily="34" charset="0"/>
              </a:rPr>
              <a:t>İYUK, md.27/2</a:t>
            </a:r>
            <a:r>
              <a:rPr lang="tr-TR" sz="2300" dirty="0">
                <a:latin typeface="Calibri" panose="020F0502020204030204" pitchFamily="34" charset="0"/>
                <a:cs typeface="Calibri" panose="020F0502020204030204" pitchFamily="34" charset="0"/>
              </a:rPr>
              <a:t>’ye göre de yürütmenin durdurulmasının iki koşulu vardır. Bu koşulların her ikisi de mevcut olmalıdır, ikisinden birinin varlığı yeterli değildir.</a:t>
            </a:r>
          </a:p>
          <a:p>
            <a:pPr algn="just"/>
            <a:endParaRPr lang="tr-TR" sz="2300" dirty="0">
              <a:latin typeface="Calibri" panose="020F0502020204030204" pitchFamily="34" charset="0"/>
              <a:cs typeface="Calibri" panose="020F0502020204030204" pitchFamily="34" charset="0"/>
            </a:endParaRPr>
          </a:p>
          <a:p>
            <a:pPr marL="365760" lvl="1" indent="0" algn="ctr">
              <a:buNone/>
            </a:pPr>
            <a:r>
              <a:rPr lang="tr-TR" sz="2300" b="1" dirty="0">
                <a:latin typeface="Calibri" panose="020F0502020204030204" pitchFamily="34" charset="0"/>
                <a:cs typeface="Calibri" panose="020F0502020204030204" pitchFamily="34" charset="0"/>
              </a:rPr>
              <a:t>İdari İşlemin uygulanması halinde telafisi güç veya imkânsız zararlar doğmalı</a:t>
            </a:r>
          </a:p>
          <a:p>
            <a:pPr marL="365760" lvl="1" indent="0" algn="ctr">
              <a:buNone/>
            </a:pPr>
            <a:r>
              <a:rPr lang="tr-TR" sz="2300" b="1" dirty="0">
                <a:latin typeface="Calibri" panose="020F0502020204030204" pitchFamily="34" charset="0"/>
                <a:cs typeface="Calibri" panose="020F0502020204030204" pitchFamily="34" charset="0"/>
              </a:rPr>
              <a:t>ve </a:t>
            </a:r>
          </a:p>
          <a:p>
            <a:pPr marL="365760" lvl="1" indent="0" algn="ctr">
              <a:buNone/>
            </a:pPr>
            <a:r>
              <a:rPr lang="tr-TR" sz="2300" b="1" dirty="0">
                <a:latin typeface="Calibri" panose="020F0502020204030204" pitchFamily="34" charset="0"/>
                <a:cs typeface="Calibri" panose="020F0502020204030204" pitchFamily="34" charset="0"/>
              </a:rPr>
              <a:t>İdari işlem açıkça hukuka aykırı olmalıdır</a:t>
            </a:r>
          </a:p>
          <a:p>
            <a:pPr marL="365760" lvl="1" indent="0" algn="ctr">
              <a:buNone/>
            </a:pPr>
            <a:endParaRPr lang="tr-TR" sz="2000" dirty="0">
              <a:latin typeface="Calibri" panose="020F0502020204030204" pitchFamily="34" charset="0"/>
              <a:cs typeface="Calibri" panose="020F0502020204030204" pitchFamily="34" charset="0"/>
            </a:endParaRPr>
          </a:p>
        </p:txBody>
      </p:sp>
      <p:sp>
        <p:nvSpPr>
          <p:cNvPr id="3" name="Unvan 2">
            <a:extLst>
              <a:ext uri="{FF2B5EF4-FFF2-40B4-BE49-F238E27FC236}">
                <a16:creationId xmlns="" xmlns:a16="http://schemas.microsoft.com/office/drawing/2014/main" id="{D7F09D1B-352A-4EA2-B093-C3325B9CD028}"/>
              </a:ext>
            </a:extLst>
          </p:cNvPr>
          <p:cNvSpPr>
            <a:spLocks noGrp="1"/>
          </p:cNvSpPr>
          <p:nvPr>
            <p:ph type="title"/>
          </p:nvPr>
        </p:nvSpPr>
        <p:spPr/>
        <p:txBody>
          <a:bodyPr/>
          <a:lstStyle/>
          <a:p>
            <a:r>
              <a:rPr lang="tr-TR" sz="3600" dirty="0">
                <a:solidFill>
                  <a:prstClr val="white"/>
                </a:solidFill>
              </a:rPr>
              <a:t>YÜRÜTMENİN DURDURULMASI</a:t>
            </a:r>
            <a:br>
              <a:rPr lang="tr-TR" sz="3600" dirty="0">
                <a:solidFill>
                  <a:prstClr val="white"/>
                </a:solidFill>
              </a:rPr>
            </a:br>
            <a:r>
              <a:rPr lang="tr-TR" sz="3600" dirty="0">
                <a:solidFill>
                  <a:prstClr val="white"/>
                </a:solidFill>
              </a:rPr>
              <a:t>KOŞULLARI</a:t>
            </a:r>
            <a:endParaRPr lang="tr-TR" dirty="0"/>
          </a:p>
        </p:txBody>
      </p:sp>
    </p:spTree>
    <p:extLst>
      <p:ext uri="{BB962C8B-B14F-4D97-AF65-F5344CB8AC3E}">
        <p14:creationId xmlns="" xmlns:p14="http://schemas.microsoft.com/office/powerpoint/2010/main" val="9033458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85000" lnSpcReduction="20000"/>
          </a:bodyPr>
          <a:lstStyle/>
          <a:p>
            <a:pPr marL="365760" lvl="1" indent="0" algn="just">
              <a:buNone/>
            </a:pPr>
            <a:r>
              <a:rPr lang="tr-TR" sz="2300" dirty="0" smtClean="0">
                <a:latin typeface="Calibri" panose="020F0502020204030204" pitchFamily="34" charset="0"/>
                <a:cs typeface="Calibri" panose="020F0502020204030204" pitchFamily="34" charset="0"/>
              </a:rPr>
              <a:t>Bu durumda, «…</a:t>
            </a:r>
            <a:r>
              <a:rPr lang="tr-TR" sz="2300" i="1" dirty="0" smtClean="0">
                <a:latin typeface="Calibri" panose="020F0502020204030204" pitchFamily="34" charset="0"/>
                <a:cs typeface="Calibri" panose="020F0502020204030204" pitchFamily="34" charset="0"/>
              </a:rPr>
              <a:t>davalı idarenin savunması alındıktan veya savunma süresi geçtikten sonra gerekçe göstererek yürütmenin durdurulmasına karar verebilirler. </a:t>
            </a:r>
            <a:r>
              <a:rPr lang="tr-TR" sz="2300" b="1" i="1" dirty="0" smtClean="0">
                <a:latin typeface="Calibri" panose="020F0502020204030204" pitchFamily="34" charset="0"/>
                <a:cs typeface="Calibri" panose="020F0502020204030204" pitchFamily="34" charset="0"/>
              </a:rPr>
              <a:t>Uygulanmakla etkisi tükenecek olan idari işlem</a:t>
            </a:r>
            <a:r>
              <a:rPr lang="tr-TR" sz="2300" i="1" dirty="0" smtClean="0">
                <a:latin typeface="Calibri" panose="020F0502020204030204" pitchFamily="34" charset="0"/>
                <a:cs typeface="Calibri" panose="020F0502020204030204" pitchFamily="34" charset="0"/>
              </a:rPr>
              <a:t>lerin yürütülmesi, savunma alındıktan sonra yeniden karar verilmek üzere, idarenin savunması alınmaksızın da durdurulabilir.»</a:t>
            </a:r>
          </a:p>
          <a:p>
            <a:pPr marL="365760" lvl="1" indent="0" algn="just">
              <a:buNone/>
            </a:pPr>
            <a:endParaRPr lang="tr-TR" sz="2000" i="1" dirty="0" smtClean="0">
              <a:latin typeface="Calibri" panose="020F0502020204030204" pitchFamily="34" charset="0"/>
              <a:cs typeface="Calibri" panose="020F0502020204030204" pitchFamily="34" charset="0"/>
            </a:endParaRPr>
          </a:p>
          <a:p>
            <a:pPr marL="365760" lvl="1" indent="0" algn="ctr">
              <a:buNone/>
            </a:pPr>
            <a:r>
              <a:rPr lang="tr-TR" sz="2300" b="1" dirty="0" smtClean="0">
                <a:latin typeface="Calibri" panose="020F0502020204030204" pitchFamily="34" charset="0"/>
                <a:cs typeface="Calibri" panose="020F0502020204030204" pitchFamily="34" charset="0"/>
              </a:rPr>
              <a:t>Yürütmenin durdurulması kararları gerekçeli olmalıdır. </a:t>
            </a:r>
            <a:endParaRPr lang="tr-TR" sz="2300" b="1" i="1" dirty="0" smtClean="0">
              <a:latin typeface="Calibri" panose="020F0502020204030204" pitchFamily="34" charset="0"/>
              <a:cs typeface="Calibri" panose="020F0502020204030204" pitchFamily="34" charset="0"/>
            </a:endParaRPr>
          </a:p>
          <a:p>
            <a:pPr marL="365760" lvl="1" indent="0" algn="just">
              <a:buNone/>
            </a:pPr>
            <a:r>
              <a:rPr lang="tr-TR" sz="2300" dirty="0" smtClean="0">
                <a:latin typeface="Calibri" panose="020F0502020204030204" pitchFamily="34" charset="0"/>
                <a:cs typeface="Calibri" panose="020F0502020204030204" pitchFamily="34" charset="0"/>
              </a:rPr>
              <a:t>Danıştay veya idare mahkemeleri </a:t>
            </a:r>
            <a:r>
              <a:rPr lang="tr-TR" sz="2300" b="1" i="1" dirty="0" smtClean="0">
                <a:latin typeface="Calibri" panose="020F0502020204030204" pitchFamily="34" charset="0"/>
                <a:cs typeface="Calibri" panose="020F0502020204030204" pitchFamily="34" charset="0"/>
              </a:rPr>
              <a:t>«…</a:t>
            </a:r>
            <a:r>
              <a:rPr lang="tr-TR" sz="2300" i="1" dirty="0" smtClean="0">
                <a:latin typeface="Calibri" panose="020F0502020204030204" pitchFamily="34" charset="0"/>
                <a:cs typeface="Calibri" panose="020F0502020204030204" pitchFamily="34" charset="0"/>
              </a:rPr>
              <a:t>gerekçe göstererek yürütmenin durdurulmasına karar verebilirler... idari işlemin hangi gerekçelerle hukuka açıkça aykırı olduğu ve işlemin uygulanması halinde doğacak telafisi güç veya imkânsız zararların neler olduğunun belirtilmesi zorunludur.» (</a:t>
            </a:r>
            <a:r>
              <a:rPr lang="tr-TR" sz="2300" dirty="0" smtClean="0">
                <a:latin typeface="Calibri" panose="020F0502020204030204" pitchFamily="34" charset="0"/>
                <a:cs typeface="Calibri" panose="020F0502020204030204" pitchFamily="34" charset="0"/>
              </a:rPr>
              <a:t>Dikkat edilirse maddede yürütmenin durdurulması talebinin reddi halinde kararın gerekçeli olması gerektiği düzenlenmemiştir. </a:t>
            </a:r>
            <a:r>
              <a:rPr lang="tr-TR" sz="2300" b="1" dirty="0" smtClean="0">
                <a:latin typeface="Calibri" panose="020F0502020204030204" pitchFamily="34" charset="0"/>
                <a:cs typeface="Calibri" panose="020F0502020204030204" pitchFamily="34" charset="0"/>
              </a:rPr>
              <a:t>İNCELEYİNİZ: AY, md. 141</a:t>
            </a:r>
            <a:r>
              <a:rPr lang="tr-TR" sz="2300" i="1" dirty="0" smtClean="0">
                <a:latin typeface="Calibri" panose="020F0502020204030204" pitchFamily="34" charset="0"/>
                <a:cs typeface="Calibri" panose="020F0502020204030204" pitchFamily="34" charset="0"/>
              </a:rPr>
              <a:t>)</a:t>
            </a:r>
          </a:p>
          <a:p>
            <a:pPr marL="365760" lvl="1" indent="0" algn="ctr">
              <a:buNone/>
            </a:pPr>
            <a:endParaRPr lang="tr-TR" sz="2300" i="1" dirty="0" smtClean="0">
              <a:latin typeface="Calibri" panose="020F0502020204030204" pitchFamily="34" charset="0"/>
              <a:cs typeface="Calibri" panose="020F0502020204030204" pitchFamily="34" charset="0"/>
            </a:endParaRPr>
          </a:p>
          <a:p>
            <a:pPr marL="365760" lvl="1" indent="0" algn="just">
              <a:buNone/>
            </a:pPr>
            <a:r>
              <a:rPr lang="tr-TR" sz="2300" b="1" dirty="0" smtClean="0">
                <a:latin typeface="Calibri" panose="020F0502020204030204" pitchFamily="34" charset="0"/>
                <a:cs typeface="Calibri" panose="020F0502020204030204" pitchFamily="34" charset="0"/>
              </a:rPr>
              <a:t>NOT: AY, md. 125/6: </a:t>
            </a:r>
            <a:r>
              <a:rPr lang="tr-TR" sz="2300" b="1" i="1" dirty="0" smtClean="0">
                <a:latin typeface="Calibri" panose="020F0502020204030204" pitchFamily="34" charset="0"/>
                <a:cs typeface="Calibri" panose="020F0502020204030204" pitchFamily="34" charset="0"/>
              </a:rPr>
              <a:t>«Kanun</a:t>
            </a:r>
            <a:r>
              <a:rPr lang="tr-TR" sz="2300" i="1" dirty="0" smtClean="0">
                <a:latin typeface="Calibri" panose="020F0502020204030204" pitchFamily="34" charset="0"/>
                <a:cs typeface="Calibri" panose="020F0502020204030204" pitchFamily="34" charset="0"/>
              </a:rPr>
              <a:t>, olağanüstü hallerde, sıkıyönetim, seferberlik ve savaş halinde ayrıca milli güvenlik, kamu düzeni, genel sağlık nedenleri ile yürütmenin durdurulması kararı verilmesini </a:t>
            </a:r>
            <a:r>
              <a:rPr lang="tr-TR" sz="2300" b="1" i="1" dirty="0" smtClean="0">
                <a:latin typeface="Calibri" panose="020F0502020204030204" pitchFamily="34" charset="0"/>
                <a:cs typeface="Calibri" panose="020F0502020204030204" pitchFamily="34" charset="0"/>
              </a:rPr>
              <a:t>sınırlayabilir</a:t>
            </a:r>
            <a:r>
              <a:rPr lang="tr-TR" sz="2300" i="1" dirty="0" smtClean="0">
                <a:latin typeface="Calibri" panose="020F0502020204030204" pitchFamily="34" charset="0"/>
                <a:cs typeface="Calibri" panose="020F0502020204030204" pitchFamily="34" charset="0"/>
              </a:rPr>
              <a:t>.»</a:t>
            </a:r>
            <a:endParaRPr lang="tr-TR" sz="2300" i="1" dirty="0" smtClean="0"/>
          </a:p>
          <a:p>
            <a:endParaRPr lang="tr-TR" dirty="0"/>
          </a:p>
        </p:txBody>
      </p:sp>
      <p:sp>
        <p:nvSpPr>
          <p:cNvPr id="3" name="2 Başlık"/>
          <p:cNvSpPr>
            <a:spLocks noGrp="1"/>
          </p:cNvSpPr>
          <p:nvPr>
            <p:ph type="title"/>
          </p:nvPr>
        </p:nvSpPr>
        <p:spPr/>
        <p:txBody>
          <a:bodyPr/>
          <a:lstStyle/>
          <a:p>
            <a:r>
              <a:rPr lang="tr-TR" dirty="0" smtClean="0">
                <a:solidFill>
                  <a:prstClr val="white"/>
                </a:solidFill>
              </a:rPr>
              <a:t>YÜRÜTMENİN DURDURULMASI</a:t>
            </a:r>
            <a:br>
              <a:rPr lang="tr-TR" dirty="0" smtClean="0">
                <a:solidFill>
                  <a:prstClr val="white"/>
                </a:solidFill>
              </a:rPr>
            </a:br>
            <a:r>
              <a:rPr lang="tr-TR" dirty="0" smtClean="0">
                <a:solidFill>
                  <a:prstClr val="white"/>
                </a:solidFill>
              </a:rPr>
              <a:t>KOŞULLARI</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43912C75-9353-4E78-A60D-A07B79B9CDF3}"/>
              </a:ext>
            </a:extLst>
          </p:cNvPr>
          <p:cNvSpPr>
            <a:spLocks noGrp="1"/>
          </p:cNvSpPr>
          <p:nvPr>
            <p:ph idx="1"/>
          </p:nvPr>
        </p:nvSpPr>
        <p:spPr>
          <a:xfrm>
            <a:off x="507999" y="1719070"/>
            <a:ext cx="11210524" cy="5138929"/>
          </a:xfrm>
        </p:spPr>
        <p:txBody>
          <a:bodyPr>
            <a:normAutofit/>
          </a:bodyPr>
          <a:lstStyle/>
          <a:p>
            <a:pPr algn="just"/>
            <a:endParaRPr lang="tr-TR" dirty="0" smtClean="0">
              <a:latin typeface="Calibri" panose="020F0502020204030204" pitchFamily="34" charset="0"/>
              <a:cs typeface="Calibri" panose="020F0502020204030204" pitchFamily="34" charset="0"/>
            </a:endParaRPr>
          </a:p>
          <a:p>
            <a:pPr algn="just"/>
            <a:endParaRPr lang="tr-TR" dirty="0" smtClean="0">
              <a:latin typeface="Calibri" panose="020F0502020204030204" pitchFamily="34" charset="0"/>
              <a:cs typeface="Calibri" panose="020F0502020204030204" pitchFamily="34" charset="0"/>
            </a:endParaRPr>
          </a:p>
          <a:p>
            <a:pPr algn="just"/>
            <a:endParaRPr lang="tr-TR" dirty="0" smtClean="0">
              <a:latin typeface="Calibri" panose="020F0502020204030204" pitchFamily="34" charset="0"/>
              <a:cs typeface="Calibri" panose="020F0502020204030204" pitchFamily="34" charset="0"/>
            </a:endParaRPr>
          </a:p>
          <a:p>
            <a:pPr algn="just"/>
            <a:r>
              <a:rPr lang="tr-TR" dirty="0" smtClean="0">
                <a:latin typeface="Calibri" panose="020F0502020204030204" pitchFamily="34" charset="0"/>
                <a:cs typeface="Calibri" panose="020F0502020204030204" pitchFamily="34" charset="0"/>
              </a:rPr>
              <a:t>Yürütmenin </a:t>
            </a:r>
            <a:r>
              <a:rPr lang="tr-TR" dirty="0">
                <a:latin typeface="Calibri" panose="020F0502020204030204" pitchFamily="34" charset="0"/>
                <a:cs typeface="Calibri" panose="020F0502020204030204" pitchFamily="34" charset="0"/>
              </a:rPr>
              <a:t>durdurulması kararı, hakimin dosyadan elini çekmesini gerektirmeyen bir </a:t>
            </a:r>
            <a:r>
              <a:rPr lang="tr-TR" b="1" dirty="0">
                <a:latin typeface="Calibri" panose="020F0502020204030204" pitchFamily="34" charset="0"/>
                <a:cs typeface="Calibri" panose="020F0502020204030204" pitchFamily="34" charset="0"/>
              </a:rPr>
              <a:t>ara karar</a:t>
            </a:r>
            <a:r>
              <a:rPr lang="tr-TR" dirty="0">
                <a:latin typeface="Calibri" panose="020F0502020204030204" pitchFamily="34" charset="0"/>
                <a:cs typeface="Calibri" panose="020F0502020204030204" pitchFamily="34" charset="0"/>
              </a:rPr>
              <a:t>dır. Ara kararlara karşı doğrudan kanun yoluna gitmek mümkün olmamakla birlikte esasa ilişkin kararla birlikte istinaf ya da temyiz yoluna gidilebilir. Ancak yürütmenin durdurulması kararı için özel bir durum söz konusudur.</a:t>
            </a:r>
          </a:p>
          <a:p>
            <a:pPr marL="45720" indent="0" algn="just">
              <a:buNone/>
            </a:pPr>
            <a:endParaRPr lang="tr-TR" i="1" dirty="0"/>
          </a:p>
        </p:txBody>
      </p:sp>
      <p:sp>
        <p:nvSpPr>
          <p:cNvPr id="3" name="Unvan 2">
            <a:extLst>
              <a:ext uri="{FF2B5EF4-FFF2-40B4-BE49-F238E27FC236}">
                <a16:creationId xmlns="" xmlns:a16="http://schemas.microsoft.com/office/drawing/2014/main" id="{D7F09D1B-352A-4EA2-B093-C3325B9CD028}"/>
              </a:ext>
            </a:extLst>
          </p:cNvPr>
          <p:cNvSpPr>
            <a:spLocks noGrp="1"/>
          </p:cNvSpPr>
          <p:nvPr>
            <p:ph type="title"/>
          </p:nvPr>
        </p:nvSpPr>
        <p:spPr/>
        <p:txBody>
          <a:bodyPr/>
          <a:lstStyle/>
          <a:p>
            <a:r>
              <a:rPr lang="tr-TR" sz="3600" dirty="0">
                <a:solidFill>
                  <a:prstClr val="white"/>
                </a:solidFill>
              </a:rPr>
              <a:t>YÜRÜTMENİN DURDURULMASI</a:t>
            </a:r>
            <a:br>
              <a:rPr lang="tr-TR" sz="3600" dirty="0">
                <a:solidFill>
                  <a:prstClr val="white"/>
                </a:solidFill>
              </a:rPr>
            </a:br>
            <a:r>
              <a:rPr lang="tr-TR" sz="3600" dirty="0">
                <a:solidFill>
                  <a:prstClr val="white"/>
                </a:solidFill>
              </a:rPr>
              <a:t>İTİRAZ</a:t>
            </a:r>
            <a:endParaRPr lang="tr-TR" dirty="0"/>
          </a:p>
        </p:txBody>
      </p:sp>
    </p:spTree>
    <p:extLst>
      <p:ext uri="{BB962C8B-B14F-4D97-AF65-F5344CB8AC3E}">
        <p14:creationId xmlns="" xmlns:p14="http://schemas.microsoft.com/office/powerpoint/2010/main" val="42510056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ılavuz">
  <a:themeElements>
    <a:clrScheme name="Kılavuz">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Kılavuz">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Kılavuz">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1021</TotalTime>
  <Words>1031</Words>
  <Application>Microsoft Office PowerPoint</Application>
  <PresentationFormat>Özel</PresentationFormat>
  <Paragraphs>68</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Kılavuz</vt:lpstr>
      <vt:lpstr>İDARİ YARGILAMA USULÜNDE DURUŞMA</vt:lpstr>
      <vt:lpstr>İPTAL KARARLARININ SONUÇLARI</vt:lpstr>
      <vt:lpstr>İPTAL KARARLARININ SONUÇLARI</vt:lpstr>
      <vt:lpstr>İPTAL KARARLARININ SONUÇLARI</vt:lpstr>
      <vt:lpstr>YÜRÜTMENİN DURDURULMASI</vt:lpstr>
      <vt:lpstr>YÜRÜTMENİN DURDURULMASI</vt:lpstr>
      <vt:lpstr>YÜRÜTMENİN DURDURULMASI KOŞULLARI</vt:lpstr>
      <vt:lpstr>YÜRÜTMENİN DURDURULMASI KOŞULLARI</vt:lpstr>
      <vt:lpstr>YÜRÜTMENİN DURDURULMASI İTİRAZ</vt:lpstr>
      <vt:lpstr>YÜRÜTMENİN DURDURULMASI İTİRAZ</vt:lpstr>
      <vt:lpstr>YÜRÜTMENİN DURDURULMASI Temyiz veya istinaf istemlerinde yürütmenin durdurulması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cngz rgn</dc:creator>
  <cp:lastModifiedBy>Orhan Tekinsoy</cp:lastModifiedBy>
  <cp:revision>73</cp:revision>
  <dcterms:created xsi:type="dcterms:W3CDTF">2018-03-07T13:11:05Z</dcterms:created>
  <dcterms:modified xsi:type="dcterms:W3CDTF">2018-11-02T10:35:13Z</dcterms:modified>
</cp:coreProperties>
</file>