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D36BAD-791D-4CF4-82D0-CA115D42684C}" type="datetimeFigureOut">
              <a:rPr lang="tr-TR" smtClean="0"/>
              <a:t>31.07.2019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1695D4-D034-44D5-91DB-F13F3A09F64F}"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501695D4-D034-44D5-91DB-F13F3A09F64F}" type="slidenum">
              <a:rPr lang="tr-TR" smtClean="0"/>
              <a:t>13</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31.07.2019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31.07.2019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31.07.2019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31.07.2019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31.07.2019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31.07.2019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31.07.2019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31.07.2019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31.07.2019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31.07.2019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31.07.2019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31.07.2019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pPr algn="ctr"/>
            <a:r>
              <a:rPr lang="tr-TR" dirty="0" smtClean="0"/>
              <a:t>ÜST EKSTREMİTE KİNEZYOLOJİSİ 2</a:t>
            </a:r>
            <a:endParaRPr lang="tr-TR" dirty="0"/>
          </a:p>
        </p:txBody>
      </p:sp>
      <p:sp>
        <p:nvSpPr>
          <p:cNvPr id="3" name="2 Alt Başlık"/>
          <p:cNvSpPr>
            <a:spLocks noGrp="1"/>
          </p:cNvSpPr>
          <p:nvPr>
            <p:ph type="subTitle" idx="1"/>
          </p:nvPr>
        </p:nvSpPr>
        <p:spPr/>
        <p:txBody>
          <a:bodyPr/>
          <a:lstStyle/>
          <a:p>
            <a:pPr algn="ctr"/>
            <a:endParaRPr lang="tr-TR" b="1"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lstStyle/>
          <a:p>
            <a:pPr eaLnBrk="1" hangingPunct="1"/>
            <a:r>
              <a:rPr lang="tr-TR" smtClean="0"/>
              <a:t>DİRSEK KASLARI</a:t>
            </a:r>
          </a:p>
        </p:txBody>
      </p:sp>
      <p:sp>
        <p:nvSpPr>
          <p:cNvPr id="60419" name="Content Placeholder 2"/>
          <p:cNvSpPr>
            <a:spLocks noGrp="1"/>
          </p:cNvSpPr>
          <p:nvPr>
            <p:ph idx="1"/>
          </p:nvPr>
        </p:nvSpPr>
        <p:spPr/>
        <p:txBody>
          <a:bodyPr/>
          <a:lstStyle/>
          <a:p>
            <a:pPr eaLnBrk="1" hangingPunct="1"/>
            <a:r>
              <a:rPr lang="tr-TR" dirty="0" smtClean="0"/>
              <a:t>DİRSEK FLEKSÖRLERİ</a:t>
            </a:r>
          </a:p>
          <a:p>
            <a:pPr eaLnBrk="1" hangingPunct="1">
              <a:buFontTx/>
              <a:buChar char="-"/>
            </a:pPr>
            <a:r>
              <a:rPr lang="tr-TR" b="1" dirty="0" smtClean="0"/>
              <a:t>M. </a:t>
            </a:r>
            <a:r>
              <a:rPr lang="tr-TR" b="1" dirty="0" err="1" smtClean="0"/>
              <a:t>Brakialis</a:t>
            </a:r>
            <a:endParaRPr lang="tr-TR" b="1" dirty="0" smtClean="0"/>
          </a:p>
          <a:p>
            <a:pPr eaLnBrk="1" hangingPunct="1">
              <a:buFont typeface="Wingdings" pitchFamily="2" charset="2"/>
              <a:buChar char="ü"/>
            </a:pPr>
            <a:r>
              <a:rPr lang="tr-TR" sz="3400" dirty="0" smtClean="0"/>
              <a:t> </a:t>
            </a:r>
            <a:r>
              <a:rPr lang="tr-TR" sz="3400" dirty="0" err="1" smtClean="0"/>
              <a:t>Biceps</a:t>
            </a:r>
            <a:r>
              <a:rPr lang="tr-TR" sz="3400" dirty="0" smtClean="0"/>
              <a:t> kasının arkasında yer alır</a:t>
            </a:r>
          </a:p>
          <a:p>
            <a:pPr eaLnBrk="1" hangingPunct="1">
              <a:buFont typeface="Wingdings" pitchFamily="2" charset="2"/>
              <a:buChar char="ü"/>
            </a:pPr>
            <a:endParaRPr lang="tr-TR" sz="3400" dirty="0" smtClean="0"/>
          </a:p>
          <a:p>
            <a:pPr eaLnBrk="1" hangingPunct="1">
              <a:buFont typeface="Wingdings" pitchFamily="2" charset="2"/>
              <a:buChar char="ü"/>
            </a:pPr>
            <a:r>
              <a:rPr lang="tr-TR" sz="3400" dirty="0" smtClean="0"/>
              <a:t>Önkol ve dirsek pozisyonundan bağımsız olarak en güçlü dirsek </a:t>
            </a:r>
            <a:r>
              <a:rPr lang="tr-TR" sz="3400" dirty="0" err="1" smtClean="0"/>
              <a:t>fleksörüdür</a:t>
            </a:r>
            <a:r>
              <a:rPr lang="tr-TR" sz="3400" dirty="0" smtClean="0"/>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pPr eaLnBrk="1" hangingPunct="1"/>
            <a:r>
              <a:rPr lang="tr-TR" smtClean="0"/>
              <a:t>DİRSEK KASLARI</a:t>
            </a:r>
          </a:p>
        </p:txBody>
      </p:sp>
      <p:sp>
        <p:nvSpPr>
          <p:cNvPr id="61443" name="Content Placeholder 2"/>
          <p:cNvSpPr>
            <a:spLocks noGrp="1"/>
          </p:cNvSpPr>
          <p:nvPr>
            <p:ph idx="1"/>
          </p:nvPr>
        </p:nvSpPr>
        <p:spPr>
          <a:xfrm>
            <a:off x="250825" y="2249488"/>
            <a:ext cx="3816350" cy="4324350"/>
          </a:xfrm>
        </p:spPr>
        <p:txBody>
          <a:bodyPr/>
          <a:lstStyle/>
          <a:p>
            <a:pPr eaLnBrk="1" hangingPunct="1"/>
            <a:r>
              <a:rPr lang="tr-TR" smtClean="0"/>
              <a:t>DİRSEK FLEKSÖRLERİ</a:t>
            </a:r>
          </a:p>
          <a:p>
            <a:pPr eaLnBrk="1" hangingPunct="1">
              <a:buFont typeface="Arial" charset="0"/>
              <a:buNone/>
            </a:pPr>
            <a:r>
              <a:rPr lang="tr-TR" smtClean="0"/>
              <a:t>- </a:t>
            </a:r>
            <a:r>
              <a:rPr lang="tr-TR" b="1" smtClean="0"/>
              <a:t>M. Brakioradialis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pPr eaLnBrk="1" hangingPunct="1"/>
            <a:r>
              <a:rPr lang="tr-TR" smtClean="0"/>
              <a:t>DİRSEK KASLARI</a:t>
            </a:r>
          </a:p>
        </p:txBody>
      </p:sp>
      <p:sp>
        <p:nvSpPr>
          <p:cNvPr id="62467" name="Content Placeholder 2"/>
          <p:cNvSpPr>
            <a:spLocks noGrp="1"/>
          </p:cNvSpPr>
          <p:nvPr>
            <p:ph idx="1"/>
          </p:nvPr>
        </p:nvSpPr>
        <p:spPr/>
        <p:txBody>
          <a:bodyPr/>
          <a:lstStyle/>
          <a:p>
            <a:pPr eaLnBrk="1" hangingPunct="1"/>
            <a:r>
              <a:rPr lang="tr-TR" dirty="0" smtClean="0"/>
              <a:t>DİRSEK FLEKSÖRLERİ</a:t>
            </a:r>
          </a:p>
          <a:p>
            <a:pPr eaLnBrk="1" hangingPunct="1">
              <a:buFontTx/>
              <a:buChar char="-"/>
            </a:pPr>
            <a:r>
              <a:rPr lang="tr-TR" b="1" dirty="0" smtClean="0"/>
              <a:t>M. </a:t>
            </a:r>
            <a:r>
              <a:rPr lang="tr-TR" b="1" dirty="0" err="1" smtClean="0"/>
              <a:t>Brakioradialis</a:t>
            </a:r>
            <a:endParaRPr lang="tr-TR" b="1" dirty="0" smtClean="0"/>
          </a:p>
          <a:p>
            <a:pPr eaLnBrk="1" hangingPunct="1">
              <a:buFontTx/>
              <a:buChar char="-"/>
            </a:pPr>
            <a:endParaRPr lang="tr-TR" b="1" dirty="0" smtClean="0"/>
          </a:p>
          <a:p>
            <a:pPr eaLnBrk="1" hangingPunct="1">
              <a:buFont typeface="Wingdings" pitchFamily="2" charset="2"/>
              <a:buChar char="ü"/>
            </a:pPr>
            <a:r>
              <a:rPr lang="tr-TR" dirty="0" smtClean="0"/>
              <a:t>Diğer dirsek </a:t>
            </a:r>
            <a:r>
              <a:rPr lang="tr-TR" dirty="0" err="1" smtClean="0"/>
              <a:t>fleksörlerine</a:t>
            </a:r>
            <a:r>
              <a:rPr lang="tr-TR" dirty="0" smtClean="0"/>
              <a:t> göre bir aksesuar </a:t>
            </a:r>
            <a:r>
              <a:rPr lang="tr-TR" dirty="0" err="1" smtClean="0"/>
              <a:t>agonist</a:t>
            </a:r>
            <a:r>
              <a:rPr lang="tr-TR" dirty="0" smtClean="0"/>
              <a:t>.</a:t>
            </a:r>
          </a:p>
          <a:p>
            <a:pPr eaLnBrk="1" hangingPunct="1">
              <a:buFont typeface="Wingdings" pitchFamily="2" charset="2"/>
              <a:buChar char="ü"/>
            </a:pPr>
            <a:endParaRPr lang="tr-TR" dirty="0" smtClean="0"/>
          </a:p>
          <a:p>
            <a:pPr eaLnBrk="1" hangingPunct="1">
              <a:buFont typeface="Wingdings" pitchFamily="2" charset="2"/>
              <a:buChar char="ü"/>
            </a:pPr>
            <a:r>
              <a:rPr lang="tr-TR" dirty="0" smtClean="0"/>
              <a:t>Yüksek hızlı, </a:t>
            </a:r>
            <a:r>
              <a:rPr lang="tr-TR" dirty="0" err="1" smtClean="0"/>
              <a:t>akselere</a:t>
            </a:r>
            <a:r>
              <a:rPr lang="tr-TR" dirty="0" smtClean="0"/>
              <a:t> dirsek </a:t>
            </a:r>
            <a:r>
              <a:rPr lang="tr-TR" dirty="0" err="1" smtClean="0"/>
              <a:t>fleksiyon</a:t>
            </a:r>
            <a:r>
              <a:rPr lang="tr-TR" dirty="0" smtClean="0"/>
              <a:t> aktivitelerinde ve dirence karşı aktiviteler sırasında </a:t>
            </a:r>
            <a:r>
              <a:rPr lang="tr-TR" dirty="0" err="1" smtClean="0"/>
              <a:t>kontraksiyona</a:t>
            </a:r>
            <a:r>
              <a:rPr lang="tr-TR" dirty="0" smtClean="0"/>
              <a:t> katılır.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pPr eaLnBrk="1" hangingPunct="1"/>
            <a:r>
              <a:rPr lang="tr-TR" smtClean="0"/>
              <a:t>DİRSEK KASLARI</a:t>
            </a:r>
          </a:p>
        </p:txBody>
      </p:sp>
      <p:sp>
        <p:nvSpPr>
          <p:cNvPr id="63491" name="Content Placeholder 2"/>
          <p:cNvSpPr>
            <a:spLocks noGrp="1"/>
          </p:cNvSpPr>
          <p:nvPr>
            <p:ph idx="1"/>
          </p:nvPr>
        </p:nvSpPr>
        <p:spPr/>
        <p:txBody>
          <a:bodyPr/>
          <a:lstStyle/>
          <a:p>
            <a:pPr eaLnBrk="1" hangingPunct="1"/>
            <a:r>
              <a:rPr lang="tr-TR" dirty="0" smtClean="0"/>
              <a:t>DİRSEK EKSTANSÖRLERİ</a:t>
            </a:r>
          </a:p>
          <a:p>
            <a:pPr eaLnBrk="1" hangingPunct="1">
              <a:buFont typeface="Arial" charset="0"/>
              <a:buNone/>
            </a:pPr>
            <a:endParaRPr lang="tr-TR" dirty="0" smtClean="0"/>
          </a:p>
          <a:p>
            <a:pPr eaLnBrk="1" hangingPunct="1">
              <a:buFont typeface="Arial" charset="0"/>
              <a:buNone/>
            </a:pPr>
            <a:r>
              <a:rPr lang="tr-TR" dirty="0" smtClean="0"/>
              <a:t>  - M. </a:t>
            </a:r>
            <a:r>
              <a:rPr lang="tr-TR" dirty="0" err="1" smtClean="0"/>
              <a:t>Triceps</a:t>
            </a:r>
            <a:r>
              <a:rPr lang="tr-TR" dirty="0" smtClean="0"/>
              <a:t> </a:t>
            </a:r>
            <a:r>
              <a:rPr lang="tr-TR" dirty="0" err="1" smtClean="0"/>
              <a:t>braki</a:t>
            </a:r>
            <a:endParaRPr lang="tr-TR" dirty="0" smtClean="0"/>
          </a:p>
          <a:p>
            <a:pPr eaLnBrk="1" hangingPunct="1">
              <a:buFont typeface="Arial" charset="0"/>
              <a:buNone/>
            </a:pPr>
            <a:endParaRPr lang="tr-TR" dirty="0" smtClean="0"/>
          </a:p>
          <a:p>
            <a:pPr eaLnBrk="1" hangingPunct="1">
              <a:buFont typeface="Arial" charset="0"/>
              <a:buNone/>
            </a:pPr>
            <a:r>
              <a:rPr lang="tr-TR" dirty="0" smtClean="0"/>
              <a:t>  - M. </a:t>
            </a:r>
            <a:r>
              <a:rPr lang="tr-TR" dirty="0" err="1" smtClean="0"/>
              <a:t>Ankoneus</a:t>
            </a:r>
            <a:endParaRPr lang="tr-TR"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pPr eaLnBrk="1" hangingPunct="1"/>
            <a:r>
              <a:rPr lang="tr-TR" smtClean="0"/>
              <a:t>DİRSEK KASLARI</a:t>
            </a:r>
          </a:p>
        </p:txBody>
      </p:sp>
      <p:sp>
        <p:nvSpPr>
          <p:cNvPr id="64515" name="Content Placeholder 2"/>
          <p:cNvSpPr>
            <a:spLocks noGrp="1"/>
          </p:cNvSpPr>
          <p:nvPr>
            <p:ph idx="1"/>
          </p:nvPr>
        </p:nvSpPr>
        <p:spPr>
          <a:xfrm>
            <a:off x="250825" y="2276475"/>
            <a:ext cx="3827463" cy="4325938"/>
          </a:xfrm>
        </p:spPr>
        <p:txBody>
          <a:bodyPr/>
          <a:lstStyle/>
          <a:p>
            <a:pPr eaLnBrk="1" hangingPunct="1"/>
            <a:r>
              <a:rPr lang="tr-TR" smtClean="0"/>
              <a:t>DİRSEK EKSTANSÖRLERİ </a:t>
            </a:r>
          </a:p>
          <a:p>
            <a:pPr eaLnBrk="1" hangingPunct="1">
              <a:buFont typeface="Arial" charset="0"/>
              <a:buNone/>
            </a:pPr>
            <a:r>
              <a:rPr lang="tr-TR" smtClean="0"/>
              <a:t>- </a:t>
            </a:r>
            <a:r>
              <a:rPr lang="tr-TR" b="1" smtClean="0"/>
              <a:t>M. Triceps Braki</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pPr eaLnBrk="1" hangingPunct="1"/>
            <a:r>
              <a:rPr lang="tr-TR" smtClean="0"/>
              <a:t>DİRSEK KASLARI</a:t>
            </a:r>
          </a:p>
        </p:txBody>
      </p:sp>
      <p:sp>
        <p:nvSpPr>
          <p:cNvPr id="65539" name="Content Placeholder 2"/>
          <p:cNvSpPr>
            <a:spLocks noGrp="1"/>
          </p:cNvSpPr>
          <p:nvPr>
            <p:ph idx="1"/>
          </p:nvPr>
        </p:nvSpPr>
        <p:spPr/>
        <p:txBody>
          <a:bodyPr/>
          <a:lstStyle/>
          <a:p>
            <a:pPr eaLnBrk="1" hangingPunct="1"/>
            <a:r>
              <a:rPr lang="tr-TR" smtClean="0"/>
              <a:t>DİRSEK EKSTANSÖRLERİ </a:t>
            </a:r>
          </a:p>
          <a:p>
            <a:pPr eaLnBrk="1" hangingPunct="1">
              <a:buFont typeface="Arial" charset="0"/>
              <a:buNone/>
            </a:pPr>
            <a:r>
              <a:rPr lang="tr-TR" smtClean="0"/>
              <a:t>- </a:t>
            </a:r>
            <a:r>
              <a:rPr lang="tr-TR" b="1" smtClean="0"/>
              <a:t>M. Triceps Braki</a:t>
            </a:r>
          </a:p>
          <a:p>
            <a:pPr eaLnBrk="1" hangingPunct="1">
              <a:buFont typeface="Wingdings" pitchFamily="2" charset="2"/>
              <a:buChar char="ü"/>
            </a:pPr>
            <a:r>
              <a:rPr lang="tr-TR" smtClean="0"/>
              <a:t>3 başlı bir kastır.</a:t>
            </a:r>
          </a:p>
          <a:p>
            <a:pPr eaLnBrk="1" hangingPunct="1">
              <a:buFont typeface="Wingdings" pitchFamily="2" charset="2"/>
              <a:buChar char="ü"/>
            </a:pPr>
            <a:r>
              <a:rPr lang="tr-TR" smtClean="0"/>
              <a:t>Ekstansiyondan hemen hemen tek başına sorumludur.</a:t>
            </a:r>
          </a:p>
          <a:p>
            <a:pPr eaLnBrk="1" hangingPunct="1">
              <a:buFont typeface="Wingdings" pitchFamily="2" charset="2"/>
              <a:buChar char="ü"/>
            </a:pPr>
            <a:r>
              <a:rPr lang="tr-TR" smtClean="0"/>
              <a:t>Medial başı birincil ekstansördür.Tüm açısal hızlarda ve ekstremite pozisyonlarında aktiftir.</a:t>
            </a:r>
          </a:p>
          <a:p>
            <a:pPr eaLnBrk="1" hangingPunct="1">
              <a:buFont typeface="Wingdings" pitchFamily="2" charset="2"/>
              <a:buChar char="ü"/>
            </a:pPr>
            <a:r>
              <a:rPr lang="tr-TR" smtClean="0"/>
              <a:t>Uzun başı hem dirsek hem omuz eklemine etkir.Zorlu ekstansiyonda harekete katılır.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p:txBody>
          <a:bodyPr/>
          <a:lstStyle/>
          <a:p>
            <a:pPr eaLnBrk="1" hangingPunct="1"/>
            <a:r>
              <a:rPr lang="tr-TR" smtClean="0"/>
              <a:t>DİRSEK KASLARI</a:t>
            </a:r>
          </a:p>
        </p:txBody>
      </p:sp>
      <p:sp>
        <p:nvSpPr>
          <p:cNvPr id="67587" name="Content Placeholder 2"/>
          <p:cNvSpPr>
            <a:spLocks noGrp="1"/>
          </p:cNvSpPr>
          <p:nvPr>
            <p:ph idx="1"/>
          </p:nvPr>
        </p:nvSpPr>
        <p:spPr/>
        <p:txBody>
          <a:bodyPr/>
          <a:lstStyle/>
          <a:p>
            <a:pPr eaLnBrk="1" hangingPunct="1"/>
            <a:r>
              <a:rPr lang="tr-TR" dirty="0" smtClean="0"/>
              <a:t>ÖNKOL PRONATÖRLERİ</a:t>
            </a:r>
          </a:p>
          <a:p>
            <a:pPr eaLnBrk="1" hangingPunct="1">
              <a:buFont typeface="Arial" charset="0"/>
              <a:buNone/>
            </a:pPr>
            <a:endParaRPr lang="tr-TR" dirty="0" smtClean="0"/>
          </a:p>
          <a:p>
            <a:pPr eaLnBrk="1" hangingPunct="1">
              <a:buFont typeface="Arial" charset="0"/>
              <a:buNone/>
            </a:pPr>
            <a:r>
              <a:rPr lang="tr-TR" dirty="0" smtClean="0"/>
              <a:t>  - </a:t>
            </a:r>
            <a:r>
              <a:rPr lang="tr-TR" dirty="0" err="1" smtClean="0"/>
              <a:t>Pronatör</a:t>
            </a:r>
            <a:r>
              <a:rPr lang="tr-TR" dirty="0" smtClean="0"/>
              <a:t> teres</a:t>
            </a:r>
          </a:p>
          <a:p>
            <a:pPr eaLnBrk="1" hangingPunct="1">
              <a:buFont typeface="Arial" charset="0"/>
              <a:buNone/>
            </a:pPr>
            <a:endParaRPr lang="tr-TR" dirty="0" smtClean="0"/>
          </a:p>
          <a:p>
            <a:pPr eaLnBrk="1" hangingPunct="1">
              <a:buFont typeface="Arial" charset="0"/>
              <a:buNone/>
            </a:pPr>
            <a:r>
              <a:rPr lang="tr-TR" dirty="0" smtClean="0"/>
              <a:t>  - </a:t>
            </a:r>
            <a:r>
              <a:rPr lang="tr-TR" dirty="0" err="1" smtClean="0"/>
              <a:t>Pronatör</a:t>
            </a:r>
            <a:r>
              <a:rPr lang="tr-TR" dirty="0" smtClean="0"/>
              <a:t> </a:t>
            </a:r>
            <a:r>
              <a:rPr lang="tr-TR" dirty="0" err="1" smtClean="0"/>
              <a:t>quadratus</a:t>
            </a:r>
            <a:endParaRPr lang="tr-TR"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p:txBody>
          <a:bodyPr/>
          <a:lstStyle/>
          <a:p>
            <a:pPr eaLnBrk="1" hangingPunct="1"/>
            <a:r>
              <a:rPr lang="tr-TR" smtClean="0"/>
              <a:t>DİRSEK KASLARI</a:t>
            </a:r>
          </a:p>
        </p:txBody>
      </p:sp>
      <p:sp>
        <p:nvSpPr>
          <p:cNvPr id="68611" name="Content Placeholder 2"/>
          <p:cNvSpPr>
            <a:spLocks noGrp="1"/>
          </p:cNvSpPr>
          <p:nvPr>
            <p:ph idx="1"/>
          </p:nvPr>
        </p:nvSpPr>
        <p:spPr/>
        <p:txBody>
          <a:bodyPr/>
          <a:lstStyle/>
          <a:p>
            <a:pPr eaLnBrk="1" hangingPunct="1"/>
            <a:r>
              <a:rPr lang="tr-TR" dirty="0" smtClean="0"/>
              <a:t>ÖNKOL PRONATÖRLERİ</a:t>
            </a:r>
          </a:p>
          <a:p>
            <a:pPr eaLnBrk="1" hangingPunct="1">
              <a:buFontTx/>
              <a:buChar char="-"/>
            </a:pPr>
            <a:r>
              <a:rPr lang="tr-TR" b="1" dirty="0" err="1" smtClean="0"/>
              <a:t>Pronatör</a:t>
            </a:r>
            <a:r>
              <a:rPr lang="tr-TR" b="1" dirty="0" smtClean="0"/>
              <a:t> teres</a:t>
            </a:r>
          </a:p>
          <a:p>
            <a:pPr eaLnBrk="1" hangingPunct="1">
              <a:buFont typeface="Wingdings" pitchFamily="2" charset="2"/>
              <a:buChar char="ü"/>
            </a:pPr>
            <a:endParaRPr lang="tr-TR" dirty="0" smtClean="0"/>
          </a:p>
          <a:p>
            <a:pPr eaLnBrk="1" hangingPunct="1">
              <a:buFont typeface="Wingdings" pitchFamily="2" charset="2"/>
              <a:buChar char="ü"/>
            </a:pPr>
            <a:r>
              <a:rPr lang="tr-TR" dirty="0" err="1" smtClean="0"/>
              <a:t>Pronator</a:t>
            </a:r>
            <a:r>
              <a:rPr lang="tr-TR" dirty="0" smtClean="0"/>
              <a:t> </a:t>
            </a:r>
            <a:r>
              <a:rPr lang="tr-TR" dirty="0" err="1" smtClean="0"/>
              <a:t>qudratusa</a:t>
            </a:r>
            <a:endParaRPr lang="tr-TR" dirty="0" smtClean="0"/>
          </a:p>
          <a:p>
            <a:pPr eaLnBrk="1" hangingPunct="1">
              <a:buFont typeface="Arial" charset="0"/>
              <a:buNone/>
            </a:pPr>
            <a:r>
              <a:rPr lang="tr-TR" dirty="0" smtClean="0"/>
              <a:t> yardımcıdır.</a:t>
            </a:r>
          </a:p>
          <a:p>
            <a:pPr eaLnBrk="1" hangingPunct="1">
              <a:buFont typeface="Arial" charset="0"/>
              <a:buNone/>
            </a:pPr>
            <a:endParaRPr lang="tr-TR" dirty="0" smtClean="0"/>
          </a:p>
          <a:p>
            <a:pPr eaLnBrk="1" hangingPunct="1">
              <a:buFont typeface="Wingdings" pitchFamily="2" charset="2"/>
              <a:buChar char="ü"/>
            </a:pPr>
            <a:r>
              <a:rPr lang="tr-TR" dirty="0" smtClean="0"/>
              <a:t>Dirsek 60° </a:t>
            </a:r>
            <a:r>
              <a:rPr lang="tr-TR" dirty="0" err="1" smtClean="0"/>
              <a:t>fleksiyonda</a:t>
            </a:r>
            <a:r>
              <a:rPr lang="tr-TR" dirty="0" smtClean="0"/>
              <a:t> </a:t>
            </a:r>
          </a:p>
          <a:p>
            <a:pPr eaLnBrk="1" hangingPunct="1">
              <a:buFont typeface="Arial" charset="0"/>
              <a:buNone/>
            </a:pPr>
            <a:r>
              <a:rPr lang="tr-TR" dirty="0" smtClean="0"/>
              <a:t>iken </a:t>
            </a:r>
            <a:r>
              <a:rPr lang="tr-TR" dirty="0" err="1" smtClean="0"/>
              <a:t>max</a:t>
            </a:r>
            <a:r>
              <a:rPr lang="tr-TR" dirty="0" smtClean="0"/>
              <a:t> güç oluşturabilir.</a:t>
            </a:r>
          </a:p>
          <a:p>
            <a:pPr eaLnBrk="1" hangingPunct="1">
              <a:buFont typeface="Wingdings" pitchFamily="2" charset="2"/>
              <a:buChar char="ü"/>
            </a:pPr>
            <a:endParaRPr lang="tr-TR"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a:xfrm>
            <a:off x="457200" y="765175"/>
            <a:ext cx="8229600" cy="935038"/>
          </a:xfrm>
        </p:spPr>
        <p:txBody>
          <a:bodyPr/>
          <a:lstStyle/>
          <a:p>
            <a:pPr eaLnBrk="1" hangingPunct="1"/>
            <a:r>
              <a:rPr lang="tr-TR" smtClean="0"/>
              <a:t>DİRSEK KASLARI</a:t>
            </a:r>
          </a:p>
        </p:txBody>
      </p:sp>
      <p:sp>
        <p:nvSpPr>
          <p:cNvPr id="69635" name="Content Placeholder 2"/>
          <p:cNvSpPr>
            <a:spLocks noGrp="1"/>
          </p:cNvSpPr>
          <p:nvPr>
            <p:ph idx="1"/>
          </p:nvPr>
        </p:nvSpPr>
        <p:spPr>
          <a:xfrm>
            <a:off x="457200" y="1989138"/>
            <a:ext cx="4619625" cy="4319587"/>
          </a:xfrm>
        </p:spPr>
        <p:txBody>
          <a:bodyPr/>
          <a:lstStyle/>
          <a:p>
            <a:pPr eaLnBrk="1" hangingPunct="1"/>
            <a:r>
              <a:rPr lang="tr-TR" dirty="0" smtClean="0"/>
              <a:t>ÖNKOL PRONATÖRLERİ</a:t>
            </a:r>
          </a:p>
          <a:p>
            <a:pPr eaLnBrk="1" hangingPunct="1">
              <a:buFontTx/>
              <a:buChar char="-"/>
            </a:pPr>
            <a:r>
              <a:rPr lang="tr-TR" b="1" dirty="0" err="1" smtClean="0"/>
              <a:t>Pronator</a:t>
            </a:r>
            <a:r>
              <a:rPr lang="tr-TR" b="1" dirty="0" smtClean="0"/>
              <a:t> </a:t>
            </a:r>
            <a:r>
              <a:rPr lang="tr-TR" b="1" dirty="0" err="1" smtClean="0"/>
              <a:t>quadratus</a:t>
            </a:r>
            <a:r>
              <a:rPr lang="tr-TR" b="1" dirty="0" smtClean="0"/>
              <a:t> </a:t>
            </a:r>
          </a:p>
          <a:p>
            <a:pPr eaLnBrk="1" hangingPunct="1">
              <a:buFontTx/>
              <a:buChar char="-"/>
            </a:pPr>
            <a:endParaRPr lang="tr-TR" b="1" dirty="0" smtClean="0"/>
          </a:p>
          <a:p>
            <a:pPr eaLnBrk="1" hangingPunct="1">
              <a:buFont typeface="Wingdings" pitchFamily="2" charset="2"/>
              <a:buChar char="ü"/>
            </a:pPr>
            <a:r>
              <a:rPr lang="tr-TR" dirty="0" smtClean="0"/>
              <a:t>Dirsek pozisyonundan </a:t>
            </a:r>
          </a:p>
          <a:p>
            <a:pPr eaLnBrk="1" hangingPunct="1">
              <a:buFont typeface="Arial" charset="0"/>
              <a:buNone/>
            </a:pPr>
            <a:r>
              <a:rPr lang="tr-TR" dirty="0" smtClean="0"/>
              <a:t>etkilenmeyen </a:t>
            </a:r>
            <a:r>
              <a:rPr lang="tr-TR" dirty="0" err="1" smtClean="0"/>
              <a:t>primer</a:t>
            </a:r>
            <a:r>
              <a:rPr lang="tr-TR" dirty="0" smtClean="0"/>
              <a:t> </a:t>
            </a:r>
          </a:p>
          <a:p>
            <a:pPr eaLnBrk="1" hangingPunct="1">
              <a:buFont typeface="Arial" charset="0"/>
              <a:buNone/>
            </a:pPr>
            <a:r>
              <a:rPr lang="tr-TR" dirty="0" err="1" smtClean="0"/>
              <a:t>pronatör</a:t>
            </a:r>
            <a:r>
              <a:rPr lang="tr-TR" dirty="0" smtClean="0"/>
              <a:t> kastır</a:t>
            </a:r>
            <a:r>
              <a:rPr lang="tr-TR" sz="2400" dirty="0" smtClean="0"/>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p:txBody>
          <a:bodyPr/>
          <a:lstStyle/>
          <a:p>
            <a:pPr eaLnBrk="1" hangingPunct="1"/>
            <a:r>
              <a:rPr lang="tr-TR" smtClean="0"/>
              <a:t>DİRSEK KASLARI</a:t>
            </a:r>
          </a:p>
        </p:txBody>
      </p:sp>
      <p:sp>
        <p:nvSpPr>
          <p:cNvPr id="70659" name="Content Placeholder 2"/>
          <p:cNvSpPr>
            <a:spLocks noGrp="1"/>
          </p:cNvSpPr>
          <p:nvPr>
            <p:ph idx="1"/>
          </p:nvPr>
        </p:nvSpPr>
        <p:spPr/>
        <p:txBody>
          <a:bodyPr/>
          <a:lstStyle/>
          <a:p>
            <a:pPr eaLnBrk="1" hangingPunct="1"/>
            <a:r>
              <a:rPr lang="tr-TR" dirty="0" smtClean="0"/>
              <a:t>ÖNKOL SUPİNATÖRLERİ</a:t>
            </a:r>
          </a:p>
          <a:p>
            <a:pPr eaLnBrk="1" hangingPunct="1"/>
            <a:endParaRPr lang="tr-TR" dirty="0" smtClean="0"/>
          </a:p>
          <a:p>
            <a:pPr eaLnBrk="1" hangingPunct="1">
              <a:buFont typeface="Arial" charset="0"/>
              <a:buNone/>
            </a:pPr>
            <a:r>
              <a:rPr lang="tr-TR" dirty="0" smtClean="0"/>
              <a:t> - M. </a:t>
            </a:r>
            <a:r>
              <a:rPr lang="tr-TR" dirty="0" err="1" smtClean="0"/>
              <a:t>Supinatorius</a:t>
            </a:r>
            <a:endParaRPr lang="tr-TR" dirty="0" smtClean="0"/>
          </a:p>
          <a:p>
            <a:pPr eaLnBrk="1" hangingPunct="1">
              <a:buFont typeface="Arial" charset="0"/>
              <a:buNone/>
            </a:pPr>
            <a:endParaRPr lang="tr-TR" dirty="0" smtClean="0"/>
          </a:p>
          <a:p>
            <a:pPr eaLnBrk="1" hangingPunct="1">
              <a:buFont typeface="Arial" charset="0"/>
              <a:buNone/>
            </a:pPr>
            <a:r>
              <a:rPr lang="tr-TR" dirty="0" smtClean="0"/>
              <a:t> - M. </a:t>
            </a:r>
            <a:r>
              <a:rPr lang="tr-TR" dirty="0" err="1" smtClean="0"/>
              <a:t>Biceps</a:t>
            </a:r>
            <a:r>
              <a:rPr lang="tr-TR" dirty="0" smtClean="0"/>
              <a:t> </a:t>
            </a:r>
            <a:r>
              <a:rPr lang="tr-TR" dirty="0" err="1" smtClean="0"/>
              <a:t>Braki</a:t>
            </a:r>
            <a:endParaRPr lang="tr-TR"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500063" y="642938"/>
            <a:ext cx="8229600" cy="1060450"/>
          </a:xfrm>
        </p:spPr>
        <p:txBody>
          <a:bodyPr/>
          <a:lstStyle/>
          <a:p>
            <a:pPr eaLnBrk="1" hangingPunct="1"/>
            <a:r>
              <a:rPr lang="tr-TR" u="sng" smtClean="0"/>
              <a:t>DİRSEK</a:t>
            </a:r>
          </a:p>
        </p:txBody>
      </p:sp>
      <p:sp>
        <p:nvSpPr>
          <p:cNvPr id="2" name="İçerik Yer Tutucusu 1"/>
          <p:cNvSpPr>
            <a:spLocks noGrp="1"/>
          </p:cNvSpPr>
          <p:nvPr>
            <p:ph idx="1"/>
          </p:nvPr>
        </p:nvSpPr>
        <p:spPr/>
        <p:txBody>
          <a:bodyPr/>
          <a:lstStyle/>
          <a:p>
            <a:endParaRPr lang="tr-T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p:txBody>
          <a:bodyPr/>
          <a:lstStyle/>
          <a:p>
            <a:pPr eaLnBrk="1" hangingPunct="1"/>
            <a:r>
              <a:rPr lang="tr-TR" smtClean="0"/>
              <a:t>DİRSEK KASLARI</a:t>
            </a:r>
          </a:p>
        </p:txBody>
      </p:sp>
      <p:sp>
        <p:nvSpPr>
          <p:cNvPr id="71683" name="Content Placeholder 2"/>
          <p:cNvSpPr>
            <a:spLocks noGrp="1"/>
          </p:cNvSpPr>
          <p:nvPr>
            <p:ph idx="1"/>
          </p:nvPr>
        </p:nvSpPr>
        <p:spPr/>
        <p:txBody>
          <a:bodyPr/>
          <a:lstStyle/>
          <a:p>
            <a:pPr eaLnBrk="1" hangingPunct="1"/>
            <a:r>
              <a:rPr lang="tr-TR" dirty="0" smtClean="0"/>
              <a:t>ÖNKOL SUPİNATÖRLERİ</a:t>
            </a:r>
          </a:p>
          <a:p>
            <a:pPr eaLnBrk="1" hangingPunct="1">
              <a:buFontTx/>
              <a:buChar char="-"/>
            </a:pPr>
            <a:r>
              <a:rPr lang="tr-TR" b="1" dirty="0" smtClean="0"/>
              <a:t>M. </a:t>
            </a:r>
            <a:r>
              <a:rPr lang="tr-TR" b="1" dirty="0" err="1" smtClean="0"/>
              <a:t>Supinatorius</a:t>
            </a:r>
            <a:endParaRPr lang="tr-TR" b="1" dirty="0" smtClean="0"/>
          </a:p>
          <a:p>
            <a:pPr eaLnBrk="1" hangingPunct="1">
              <a:buFontTx/>
              <a:buChar char="-"/>
            </a:pPr>
            <a:endParaRPr lang="tr-TR" b="1" dirty="0" smtClean="0"/>
          </a:p>
          <a:p>
            <a:pPr eaLnBrk="1" hangingPunct="1">
              <a:buFont typeface="Wingdings" pitchFamily="2" charset="2"/>
              <a:buChar char="ü"/>
            </a:pPr>
            <a:r>
              <a:rPr lang="tr-TR" sz="2400" dirty="0" smtClean="0"/>
              <a:t>Temel </a:t>
            </a:r>
            <a:r>
              <a:rPr lang="tr-TR" sz="2400" dirty="0" err="1" smtClean="0"/>
              <a:t>suppinatör</a:t>
            </a:r>
            <a:r>
              <a:rPr lang="tr-TR" sz="2400" dirty="0" smtClean="0"/>
              <a:t> kastır</a:t>
            </a:r>
          </a:p>
          <a:p>
            <a:pPr eaLnBrk="1" hangingPunct="1">
              <a:buFont typeface="Wingdings" pitchFamily="2" charset="2"/>
              <a:buChar char="ü"/>
            </a:pPr>
            <a:endParaRPr lang="tr-TR" sz="2400" dirty="0" smtClean="0"/>
          </a:p>
          <a:p>
            <a:pPr eaLnBrk="1" hangingPunct="1">
              <a:buFont typeface="Wingdings" pitchFamily="2" charset="2"/>
              <a:buChar char="ü"/>
            </a:pPr>
            <a:r>
              <a:rPr lang="tr-TR" sz="2400" dirty="0" smtClean="0"/>
              <a:t>Dirsek eklem pozisyonundan </a:t>
            </a:r>
          </a:p>
          <a:p>
            <a:pPr eaLnBrk="1" hangingPunct="1">
              <a:buFont typeface="Wingdings 2" pitchFamily="18" charset="2"/>
              <a:buNone/>
            </a:pPr>
            <a:r>
              <a:rPr lang="tr-TR" sz="2400" dirty="0" smtClean="0"/>
              <a:t>bağımsız olarak,dirençli ve </a:t>
            </a:r>
          </a:p>
          <a:p>
            <a:pPr eaLnBrk="1" hangingPunct="1">
              <a:buFont typeface="Wingdings 2" pitchFamily="18" charset="2"/>
              <a:buNone/>
            </a:pPr>
            <a:r>
              <a:rPr lang="tr-TR" sz="2400" dirty="0" smtClean="0"/>
              <a:t>dirençsiz tüm hareket hızlarında </a:t>
            </a:r>
          </a:p>
          <a:p>
            <a:pPr eaLnBrk="1" hangingPunct="1">
              <a:buFont typeface="Wingdings 2" pitchFamily="18" charset="2"/>
              <a:buNone/>
            </a:pPr>
            <a:r>
              <a:rPr lang="tr-TR" sz="2400" dirty="0" err="1" smtClean="0"/>
              <a:t>supinasyonu</a:t>
            </a:r>
            <a:r>
              <a:rPr lang="tr-TR" sz="2400" dirty="0" smtClean="0"/>
              <a:t> kontrol eder.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p:cNvSpPr>
            <a:spLocks noGrp="1"/>
          </p:cNvSpPr>
          <p:nvPr>
            <p:ph type="title"/>
          </p:nvPr>
        </p:nvSpPr>
        <p:spPr/>
        <p:txBody>
          <a:bodyPr/>
          <a:lstStyle/>
          <a:p>
            <a:pPr eaLnBrk="1" hangingPunct="1"/>
            <a:r>
              <a:rPr lang="tr-TR" smtClean="0"/>
              <a:t>DİRSEK KASLARI</a:t>
            </a:r>
          </a:p>
        </p:txBody>
      </p:sp>
      <p:sp>
        <p:nvSpPr>
          <p:cNvPr id="72707" name="Content Placeholder 2"/>
          <p:cNvSpPr>
            <a:spLocks noGrp="1"/>
          </p:cNvSpPr>
          <p:nvPr>
            <p:ph idx="1"/>
          </p:nvPr>
        </p:nvSpPr>
        <p:spPr>
          <a:xfrm>
            <a:off x="457200" y="2249488"/>
            <a:ext cx="4475163" cy="4324350"/>
          </a:xfrm>
        </p:spPr>
        <p:txBody>
          <a:bodyPr/>
          <a:lstStyle/>
          <a:p>
            <a:pPr eaLnBrk="1" hangingPunct="1"/>
            <a:r>
              <a:rPr lang="tr-TR" dirty="0" smtClean="0"/>
              <a:t>ÖNKOL SUPİNATÖRLERİ</a:t>
            </a:r>
          </a:p>
          <a:p>
            <a:pPr eaLnBrk="1" hangingPunct="1">
              <a:buFontTx/>
              <a:buChar char="-"/>
            </a:pPr>
            <a:r>
              <a:rPr lang="tr-TR" b="1" dirty="0" smtClean="0"/>
              <a:t>M. </a:t>
            </a:r>
            <a:r>
              <a:rPr lang="tr-TR" b="1" dirty="0" err="1" smtClean="0"/>
              <a:t>Biceps</a:t>
            </a:r>
            <a:r>
              <a:rPr lang="tr-TR" b="1" dirty="0" smtClean="0"/>
              <a:t> </a:t>
            </a:r>
            <a:r>
              <a:rPr lang="tr-TR" b="1" dirty="0" err="1" smtClean="0"/>
              <a:t>Braki</a:t>
            </a:r>
            <a:endParaRPr lang="tr-TR" b="1" dirty="0" smtClean="0"/>
          </a:p>
          <a:p>
            <a:pPr eaLnBrk="1" hangingPunct="1">
              <a:buFontTx/>
              <a:buChar char="-"/>
            </a:pPr>
            <a:endParaRPr lang="tr-TR" b="1" dirty="0" smtClean="0"/>
          </a:p>
          <a:p>
            <a:pPr eaLnBrk="1" hangingPunct="1">
              <a:buFont typeface="Wingdings" pitchFamily="2" charset="2"/>
              <a:buChar char="ü"/>
            </a:pPr>
            <a:r>
              <a:rPr lang="tr-TR" dirty="0" smtClean="0"/>
              <a:t>Dirsek 90°</a:t>
            </a:r>
            <a:r>
              <a:rPr lang="tr-TR" dirty="0" err="1" smtClean="0"/>
              <a:t>fleksiyonda</a:t>
            </a:r>
            <a:endParaRPr lang="tr-TR" dirty="0" smtClean="0"/>
          </a:p>
          <a:p>
            <a:pPr eaLnBrk="1" hangingPunct="1">
              <a:buFont typeface="Arial" charset="0"/>
              <a:buNone/>
            </a:pPr>
            <a:r>
              <a:rPr lang="tr-TR" dirty="0" smtClean="0"/>
              <a:t>iken etkin bir </a:t>
            </a:r>
            <a:r>
              <a:rPr lang="tr-TR" dirty="0" err="1" smtClean="0"/>
              <a:t>supinatör</a:t>
            </a:r>
            <a:endParaRPr lang="tr-TR" dirty="0" smtClean="0"/>
          </a:p>
          <a:p>
            <a:pPr eaLnBrk="1" hangingPunct="1">
              <a:buFont typeface="Arial" charset="0"/>
              <a:buNone/>
            </a:pPr>
            <a:r>
              <a:rPr lang="tr-TR" dirty="0" smtClean="0"/>
              <a:t>hale gelir.</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p:txBody>
          <a:bodyPr/>
          <a:lstStyle/>
          <a:p>
            <a:pPr eaLnBrk="1" hangingPunct="1"/>
            <a:r>
              <a:rPr lang="tr-TR" smtClean="0"/>
              <a:t>DİRSEK KASLARI</a:t>
            </a:r>
          </a:p>
        </p:txBody>
      </p:sp>
      <p:sp>
        <p:nvSpPr>
          <p:cNvPr id="73731" name="Content Placeholder 2"/>
          <p:cNvSpPr>
            <a:spLocks noGrp="1"/>
          </p:cNvSpPr>
          <p:nvPr>
            <p:ph idx="1"/>
          </p:nvPr>
        </p:nvSpPr>
        <p:spPr/>
        <p:txBody>
          <a:bodyPr/>
          <a:lstStyle/>
          <a:p>
            <a:pPr eaLnBrk="1" hangingPunct="1"/>
            <a:r>
              <a:rPr lang="tr-TR" smtClean="0"/>
              <a:t>Tüm eklem pozisyonlarında fleksör kaslar ekstansörlerden yaklaşık 2 kat daha güçlüdür. Bu nedenle kişilerin çekme gücü itme gücünden daha fazladır.</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p:txBody>
          <a:bodyPr/>
          <a:lstStyle/>
          <a:p>
            <a:r>
              <a:rPr lang="tr-TR" dirty="0" smtClean="0"/>
              <a:t>DİRSEK EKLEMİ BİOMEKANİ</a:t>
            </a:r>
          </a:p>
        </p:txBody>
      </p:sp>
      <p:sp>
        <p:nvSpPr>
          <p:cNvPr id="74755" name="Content Placeholder 2"/>
          <p:cNvSpPr>
            <a:spLocks noGrp="1"/>
          </p:cNvSpPr>
          <p:nvPr>
            <p:ph idx="1"/>
          </p:nvPr>
        </p:nvSpPr>
        <p:spPr/>
        <p:txBody>
          <a:bodyPr/>
          <a:lstStyle/>
          <a:p>
            <a:pPr eaLnBrk="1" hangingPunct="1">
              <a:buFont typeface="Wingdings" pitchFamily="2" charset="2"/>
              <a:buChar char="Ø"/>
            </a:pPr>
            <a:r>
              <a:rPr lang="tr-TR" b="1" dirty="0" smtClean="0"/>
              <a:t>FLEKSİYON-EKSTANSİYON</a:t>
            </a:r>
          </a:p>
          <a:p>
            <a:pPr eaLnBrk="1" hangingPunct="1">
              <a:buFontTx/>
              <a:buChar char="-"/>
            </a:pPr>
            <a:endParaRPr lang="tr-TR" dirty="0" smtClean="0"/>
          </a:p>
          <a:p>
            <a:pPr eaLnBrk="1" hangingPunct="1">
              <a:buFontTx/>
              <a:buChar char="-"/>
            </a:pPr>
            <a:r>
              <a:rPr lang="tr-TR" dirty="0" smtClean="0"/>
              <a:t>Temel olarak </a:t>
            </a:r>
            <a:r>
              <a:rPr lang="tr-TR" dirty="0" err="1" smtClean="0"/>
              <a:t>humeroulnar</a:t>
            </a:r>
            <a:endParaRPr lang="tr-TR" dirty="0" smtClean="0"/>
          </a:p>
          <a:p>
            <a:pPr eaLnBrk="1" hangingPunct="1">
              <a:buFont typeface="Arial" charset="0"/>
              <a:buNone/>
            </a:pPr>
            <a:r>
              <a:rPr lang="tr-TR" dirty="0" smtClean="0"/>
              <a:t> eklemde gerçekleşir ve eş zamanlı </a:t>
            </a:r>
          </a:p>
          <a:p>
            <a:pPr eaLnBrk="1" hangingPunct="1">
              <a:buFont typeface="Arial" charset="0"/>
              <a:buNone/>
            </a:pPr>
            <a:r>
              <a:rPr lang="tr-TR" dirty="0" smtClean="0"/>
              <a:t> olarak </a:t>
            </a:r>
            <a:r>
              <a:rPr lang="tr-TR" dirty="0" err="1" smtClean="0"/>
              <a:t>humeroradial</a:t>
            </a:r>
            <a:r>
              <a:rPr lang="tr-TR" dirty="0" smtClean="0"/>
              <a:t> eklem</a:t>
            </a:r>
          </a:p>
          <a:p>
            <a:pPr eaLnBrk="1" hangingPunct="1">
              <a:buFont typeface="Arial" charset="0"/>
              <a:buNone/>
            </a:pPr>
            <a:r>
              <a:rPr lang="tr-TR" dirty="0" smtClean="0"/>
              <a:t> bu harekete katılır.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p:txBody>
          <a:bodyPr/>
          <a:lstStyle/>
          <a:p>
            <a:r>
              <a:rPr lang="tr-TR" dirty="0" smtClean="0"/>
              <a:t>DİRSEK EKLEMİ BİOMEKANİ</a:t>
            </a:r>
          </a:p>
        </p:txBody>
      </p:sp>
      <p:pic>
        <p:nvPicPr>
          <p:cNvPr id="75779" name="Content Placeholder 3" descr="PPT13F7.jpg"/>
          <p:cNvPicPr>
            <a:picLocks noGrp="1" noChangeAspect="1"/>
          </p:cNvPicPr>
          <p:nvPr>
            <p:ph idx="1"/>
          </p:nvPr>
        </p:nvPicPr>
        <p:blipFill>
          <a:blip r:embed="rId2"/>
          <a:srcRect/>
          <a:stretch>
            <a:fillRect/>
          </a:stretch>
        </p:blipFill>
        <p:spPr>
          <a:xfrm>
            <a:off x="3790950" y="3316288"/>
            <a:ext cx="1562100" cy="2190750"/>
          </a:xfrm>
        </p:spPr>
      </p:pic>
      <p:pic>
        <p:nvPicPr>
          <p:cNvPr id="75780" name="Picture 4" descr="PPTB6AA.jpg"/>
          <p:cNvPicPr>
            <a:picLocks noChangeAspect="1"/>
          </p:cNvPicPr>
          <p:nvPr/>
        </p:nvPicPr>
        <p:blipFill>
          <a:blip r:embed="rId3"/>
          <a:srcRect/>
          <a:stretch>
            <a:fillRect/>
          </a:stretch>
        </p:blipFill>
        <p:spPr bwMode="auto">
          <a:xfrm>
            <a:off x="6715125" y="1785938"/>
            <a:ext cx="1500188" cy="2428875"/>
          </a:xfrm>
          <a:prstGeom prst="rect">
            <a:avLst/>
          </a:prstGeom>
          <a:noFill/>
          <a:ln w="9525">
            <a:noFill/>
            <a:miter lim="800000"/>
            <a:headEnd/>
            <a:tailEnd/>
          </a:ln>
        </p:spPr>
      </p:pic>
      <p:sp>
        <p:nvSpPr>
          <p:cNvPr id="75781" name="Rectangle 5"/>
          <p:cNvSpPr>
            <a:spLocks noChangeArrowheads="1"/>
          </p:cNvSpPr>
          <p:nvPr/>
        </p:nvSpPr>
        <p:spPr bwMode="auto">
          <a:xfrm>
            <a:off x="571500" y="1857375"/>
            <a:ext cx="5572125" cy="4032250"/>
          </a:xfrm>
          <a:prstGeom prst="rect">
            <a:avLst/>
          </a:prstGeom>
          <a:noFill/>
          <a:ln w="9525">
            <a:noFill/>
            <a:miter lim="800000"/>
            <a:headEnd/>
            <a:tailEnd/>
          </a:ln>
        </p:spPr>
        <p:txBody>
          <a:bodyPr>
            <a:spAutoFit/>
          </a:bodyPr>
          <a:lstStyle/>
          <a:p>
            <a:pPr>
              <a:buFont typeface="Arial" charset="0"/>
              <a:buChar char="•"/>
            </a:pPr>
            <a:r>
              <a:rPr lang="tr-TR" sz="2800"/>
              <a:t> </a:t>
            </a:r>
            <a:r>
              <a:rPr lang="tr-TR" sz="3200"/>
              <a:t>Anatomik nötral pozisyonda, önkol tam ekstansiyon ve supinasyonda iken humerus ve ulnanın longitudinal eksenleri paralel değildir. Birbirleri ile açı yaparlar. Buna </a:t>
            </a:r>
            <a:r>
              <a:rPr lang="tr-TR" sz="3200" b="1" i="1" u="sng"/>
              <a:t>Valgus açısı (taşıma açısı)</a:t>
            </a:r>
            <a:r>
              <a:rPr lang="tr-TR" sz="3200" b="1" i="1"/>
              <a:t> </a:t>
            </a:r>
            <a:r>
              <a:rPr lang="tr-TR" sz="3200"/>
              <a:t>denir.</a:t>
            </a:r>
            <a:endParaRPr lang="tr-TR" sz="28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p:txBody>
          <a:bodyPr/>
          <a:lstStyle/>
          <a:p>
            <a:r>
              <a:rPr lang="tr-TR" dirty="0" smtClean="0"/>
              <a:t>DİRSEK EKLEMİ BİOMEKANİ</a:t>
            </a:r>
          </a:p>
        </p:txBody>
      </p:sp>
      <p:sp>
        <p:nvSpPr>
          <p:cNvPr id="76803" name="Content Placeholder 4"/>
          <p:cNvSpPr>
            <a:spLocks noGrp="1"/>
          </p:cNvSpPr>
          <p:nvPr>
            <p:ph idx="1"/>
          </p:nvPr>
        </p:nvSpPr>
        <p:spPr/>
        <p:txBody>
          <a:bodyPr/>
          <a:lstStyle/>
          <a:p>
            <a:pPr eaLnBrk="1" hangingPunct="1"/>
            <a:r>
              <a:rPr lang="tr-TR" sz="3600" smtClean="0"/>
              <a:t>Valgus açısı normal değerleri</a:t>
            </a:r>
          </a:p>
          <a:p>
            <a:pPr eaLnBrk="1" hangingPunct="1">
              <a:buFont typeface="Arial" charset="0"/>
              <a:buNone/>
            </a:pPr>
            <a:r>
              <a:rPr lang="tr-TR" sz="3600" smtClean="0"/>
              <a:t>♂: 10-15°</a:t>
            </a:r>
          </a:p>
          <a:p>
            <a:pPr eaLnBrk="1" hangingPunct="1">
              <a:buFont typeface="Arial" charset="0"/>
              <a:buNone/>
            </a:pPr>
            <a:r>
              <a:rPr lang="tr-TR" sz="3600" smtClean="0"/>
              <a:t>♀: 20-25°</a:t>
            </a:r>
          </a:p>
          <a:p>
            <a:pPr eaLnBrk="1" hangingPunct="1"/>
            <a:r>
              <a:rPr lang="tr-TR" sz="3600" smtClean="0"/>
              <a:t>Böylece anatomik nötral pozisyonda önkolun ulnar kenarı uyluğa ve pelvise temas etmez.</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p:txBody>
          <a:bodyPr/>
          <a:lstStyle/>
          <a:p>
            <a:r>
              <a:rPr lang="tr-TR" dirty="0" smtClean="0"/>
              <a:t>DİRSEK EKLEMİ BİOMEKANİ</a:t>
            </a:r>
          </a:p>
        </p:txBody>
      </p:sp>
      <p:sp>
        <p:nvSpPr>
          <p:cNvPr id="77827" name="Content Placeholder 2"/>
          <p:cNvSpPr>
            <a:spLocks noGrp="1"/>
          </p:cNvSpPr>
          <p:nvPr>
            <p:ph idx="1"/>
          </p:nvPr>
        </p:nvSpPr>
        <p:spPr/>
        <p:txBody>
          <a:bodyPr/>
          <a:lstStyle/>
          <a:p>
            <a:pPr eaLnBrk="1" hangingPunct="1"/>
            <a:r>
              <a:rPr lang="tr-TR" dirty="0" smtClean="0"/>
              <a:t>Dirsek eklemini aktif </a:t>
            </a:r>
            <a:r>
              <a:rPr lang="tr-TR" dirty="0" err="1" smtClean="0"/>
              <a:t>fleksiyon</a:t>
            </a:r>
            <a:r>
              <a:rPr lang="tr-TR" dirty="0" smtClean="0"/>
              <a:t>-</a:t>
            </a:r>
            <a:r>
              <a:rPr lang="tr-TR" dirty="0" err="1" smtClean="0"/>
              <a:t>ekstansiyon</a:t>
            </a:r>
            <a:r>
              <a:rPr lang="tr-TR" dirty="0" smtClean="0"/>
              <a:t> hareket açıklığı temel olarak eklem yapısını oluşturan yüzeyler arasındaki ilişkiden kaynaklanır.</a:t>
            </a:r>
          </a:p>
          <a:p>
            <a:pPr eaLnBrk="1" hangingPunct="1"/>
            <a:endParaRPr lang="tr-TR" dirty="0" smtClean="0"/>
          </a:p>
          <a:p>
            <a:pPr eaLnBrk="1" hangingPunct="1"/>
            <a:r>
              <a:rPr lang="tr-TR" dirty="0" smtClean="0"/>
              <a:t>~ 140-145° </a:t>
            </a:r>
            <a:r>
              <a:rPr lang="tr-TR" dirty="0" err="1" smtClean="0"/>
              <a:t>fleksiyon</a:t>
            </a:r>
            <a:endParaRPr lang="tr-TR" dirty="0" smtClean="0"/>
          </a:p>
          <a:p>
            <a:pPr eaLnBrk="1" hangingPunct="1">
              <a:buFont typeface="Arial" charset="0"/>
              <a:buNone/>
            </a:pPr>
            <a:r>
              <a:rPr lang="tr-TR" dirty="0" smtClean="0"/>
              <a:t>    ~ 5-10° </a:t>
            </a:r>
            <a:r>
              <a:rPr lang="tr-TR" dirty="0" err="1" smtClean="0"/>
              <a:t>hiperekstansiyon</a:t>
            </a:r>
            <a:r>
              <a:rPr lang="tr-TR" dirty="0" smtClean="0"/>
              <a:t> </a:t>
            </a:r>
          </a:p>
          <a:p>
            <a:pPr eaLnBrk="1" hangingPunct="1"/>
            <a:endParaRPr lang="tr-TR" dirty="0" smtClean="0"/>
          </a:p>
          <a:p>
            <a:pPr eaLnBrk="1" hangingPunct="1"/>
            <a:r>
              <a:rPr lang="tr-TR" dirty="0" smtClean="0"/>
              <a:t>Günlük aktiviteler için 100-140°</a:t>
            </a:r>
          </a:p>
          <a:p>
            <a:pPr eaLnBrk="1" hangingPunct="1">
              <a:buFont typeface="Arial" charset="0"/>
              <a:buNone/>
            </a:pPr>
            <a:r>
              <a:rPr lang="tr-TR" dirty="0" err="1" smtClean="0"/>
              <a:t>fleksiyon</a:t>
            </a:r>
            <a:r>
              <a:rPr lang="tr-TR" dirty="0" smtClean="0"/>
              <a:t> ve </a:t>
            </a:r>
            <a:r>
              <a:rPr lang="tr-TR" dirty="0" err="1" smtClean="0"/>
              <a:t>reekstansiyon</a:t>
            </a:r>
            <a:r>
              <a:rPr lang="tr-TR" dirty="0" smtClean="0"/>
              <a:t> gerekir.</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p:txBody>
          <a:bodyPr/>
          <a:lstStyle/>
          <a:p>
            <a:pPr eaLnBrk="1" hangingPunct="1"/>
            <a:r>
              <a:rPr lang="tr-TR" dirty="0" smtClean="0"/>
              <a:t>DİRSEK EKLEMİ BİOMEKANİ</a:t>
            </a:r>
          </a:p>
        </p:txBody>
      </p:sp>
      <p:sp>
        <p:nvSpPr>
          <p:cNvPr id="78851" name="Content Placeholder 2"/>
          <p:cNvSpPr>
            <a:spLocks noGrp="1"/>
          </p:cNvSpPr>
          <p:nvPr>
            <p:ph idx="1"/>
          </p:nvPr>
        </p:nvSpPr>
        <p:spPr/>
        <p:txBody>
          <a:bodyPr/>
          <a:lstStyle/>
          <a:p>
            <a:pPr eaLnBrk="1" hangingPunct="1">
              <a:buFont typeface="Wingdings" pitchFamily="2" charset="2"/>
              <a:buChar char="Ø"/>
            </a:pPr>
            <a:r>
              <a:rPr lang="tr-TR" b="1" dirty="0" smtClean="0"/>
              <a:t>PRONASYON-SUPİNASYON</a:t>
            </a:r>
          </a:p>
          <a:p>
            <a:pPr eaLnBrk="1" hangingPunct="1">
              <a:buFontTx/>
              <a:buChar char="-"/>
            </a:pPr>
            <a:r>
              <a:rPr lang="tr-TR" dirty="0" smtClean="0"/>
              <a:t>Toplam ROM un 70-90°si </a:t>
            </a:r>
            <a:r>
              <a:rPr lang="tr-TR" dirty="0" err="1" smtClean="0"/>
              <a:t>pronasyon</a:t>
            </a:r>
            <a:r>
              <a:rPr lang="tr-TR" dirty="0" smtClean="0"/>
              <a:t>,</a:t>
            </a:r>
          </a:p>
          <a:p>
            <a:pPr eaLnBrk="1" hangingPunct="1">
              <a:buFont typeface="Arial" charset="0"/>
              <a:buNone/>
            </a:pPr>
            <a:r>
              <a:rPr lang="tr-TR" dirty="0" smtClean="0"/>
              <a:t> 80-90°si </a:t>
            </a:r>
            <a:r>
              <a:rPr lang="tr-TR" dirty="0" err="1" smtClean="0"/>
              <a:t>supinasyon</a:t>
            </a:r>
            <a:r>
              <a:rPr lang="tr-TR" dirty="0" smtClean="0"/>
              <a:t> kaynaklıdır.</a:t>
            </a:r>
          </a:p>
          <a:p>
            <a:endParaRPr lang="tr-TR" dirty="0" smtClean="0"/>
          </a:p>
          <a:p>
            <a:endParaRPr lang="tr-TR" dirty="0" smtClean="0"/>
          </a:p>
          <a:p>
            <a:r>
              <a:rPr lang="tr-TR" dirty="0" smtClean="0"/>
              <a:t>Normal günlük yaşam aktiviteleri için 50° </a:t>
            </a:r>
            <a:r>
              <a:rPr lang="tr-TR" dirty="0" err="1" smtClean="0"/>
              <a:t>pron</a:t>
            </a:r>
            <a:r>
              <a:rPr lang="tr-TR" dirty="0" smtClean="0"/>
              <a:t> ve 50° </a:t>
            </a:r>
            <a:r>
              <a:rPr lang="tr-TR" dirty="0" err="1" smtClean="0"/>
              <a:t>supin</a:t>
            </a:r>
            <a:r>
              <a:rPr lang="tr-TR" dirty="0" smtClean="0"/>
              <a:t> yeterlidir.</a:t>
            </a:r>
          </a:p>
          <a:p>
            <a:pPr eaLnBrk="1" hangingPunct="1">
              <a:buFont typeface="Arial" charset="0"/>
              <a:buNone/>
            </a:pPr>
            <a:endParaRPr lang="tr-TR"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a:xfrm>
            <a:off x="457200" y="692150"/>
            <a:ext cx="8229600" cy="1223963"/>
          </a:xfrm>
        </p:spPr>
        <p:txBody>
          <a:bodyPr/>
          <a:lstStyle/>
          <a:p>
            <a:pPr eaLnBrk="1" hangingPunct="1"/>
            <a:r>
              <a:rPr lang="tr-TR" smtClean="0"/>
              <a:t>EL ve EL BİLEĞİ</a:t>
            </a:r>
          </a:p>
        </p:txBody>
      </p:sp>
      <p:sp>
        <p:nvSpPr>
          <p:cNvPr id="79875" name="Content Placeholder 2"/>
          <p:cNvSpPr>
            <a:spLocks noGrp="1"/>
          </p:cNvSpPr>
          <p:nvPr>
            <p:ph idx="1"/>
          </p:nvPr>
        </p:nvSpPr>
        <p:spPr>
          <a:xfrm>
            <a:off x="500063" y="1714500"/>
            <a:ext cx="4719637" cy="4857750"/>
          </a:xfrm>
        </p:spPr>
        <p:txBody>
          <a:bodyPr/>
          <a:lstStyle/>
          <a:p>
            <a:pPr eaLnBrk="1" hangingPunct="1"/>
            <a:endParaRPr lang="tr-TR" sz="2400" dirty="0" smtClean="0"/>
          </a:p>
          <a:p>
            <a:pPr eaLnBrk="1" hangingPunct="1"/>
            <a:r>
              <a:rPr lang="tr-TR" sz="2400" dirty="0" err="1" smtClean="0"/>
              <a:t>SSS’de</a:t>
            </a:r>
            <a:r>
              <a:rPr lang="tr-TR" sz="2400" dirty="0" smtClean="0"/>
              <a:t> eldeki hareketlerin kontrolü ve elden gelen bilgilerin değerlendirilmesine ayrılmış olan alan,vücudun diğer bölgelerine ayrılan alanlarla kıyaslandığında çok daha geniştir. Bu yapısı ile elin, vücuttaki diğer organlar arasında bir hayli özellikli bir yeri vardır.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p:txBody>
          <a:bodyPr/>
          <a:lstStyle/>
          <a:p>
            <a:pPr eaLnBrk="1" hangingPunct="1"/>
            <a:r>
              <a:rPr lang="tr-TR" smtClean="0"/>
              <a:t>EL ve EL BİLEĞİ</a:t>
            </a:r>
          </a:p>
        </p:txBody>
      </p:sp>
      <p:sp>
        <p:nvSpPr>
          <p:cNvPr id="80900" name="TextBox 5"/>
          <p:cNvSpPr txBox="1">
            <a:spLocks noChangeArrowheads="1"/>
          </p:cNvSpPr>
          <p:nvPr/>
        </p:nvSpPr>
        <p:spPr bwMode="auto">
          <a:xfrm>
            <a:off x="642938" y="1928813"/>
            <a:ext cx="2428875" cy="1384300"/>
          </a:xfrm>
          <a:prstGeom prst="rect">
            <a:avLst/>
          </a:prstGeom>
          <a:noFill/>
          <a:ln w="9525">
            <a:noFill/>
            <a:miter lim="800000"/>
            <a:headEnd/>
            <a:tailEnd/>
          </a:ln>
        </p:spPr>
        <p:txBody>
          <a:bodyPr>
            <a:spAutoFit/>
          </a:bodyPr>
          <a:lstStyle/>
          <a:p>
            <a:pPr>
              <a:buFontTx/>
              <a:buChar char="-"/>
            </a:pPr>
            <a:r>
              <a:rPr lang="tr-TR" sz="2800"/>
              <a:t>8 karpal</a:t>
            </a:r>
          </a:p>
          <a:p>
            <a:pPr>
              <a:buFontTx/>
              <a:buChar char="-"/>
            </a:pPr>
            <a:r>
              <a:rPr lang="tr-TR" sz="2800"/>
              <a:t>5 metakarpal</a:t>
            </a:r>
          </a:p>
          <a:p>
            <a:pPr>
              <a:buFontTx/>
              <a:buChar char="-"/>
            </a:pPr>
            <a:r>
              <a:rPr lang="tr-TR" sz="2800"/>
              <a:t>14 falanks</a:t>
            </a:r>
          </a:p>
        </p:txBody>
      </p:sp>
      <p:sp>
        <p:nvSpPr>
          <p:cNvPr id="2" name="İçerik Yer Tutucusu 1"/>
          <p:cNvSpPr>
            <a:spLocks noGrp="1"/>
          </p:cNvSpPr>
          <p:nvPr>
            <p:ph idx="1"/>
          </p:nvPr>
        </p:nvSpPr>
        <p:spPr/>
        <p:txBody>
          <a:bodyPr/>
          <a:lstStyle/>
          <a:p>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pPr eaLnBrk="1" hangingPunct="1"/>
            <a:r>
              <a:rPr lang="tr-TR" smtClean="0"/>
              <a:t>DİRSEK EKLEMİ</a:t>
            </a:r>
          </a:p>
        </p:txBody>
      </p:sp>
      <p:sp>
        <p:nvSpPr>
          <p:cNvPr id="52227" name="Content Placeholder 2"/>
          <p:cNvSpPr>
            <a:spLocks noGrp="1"/>
          </p:cNvSpPr>
          <p:nvPr>
            <p:ph idx="1"/>
          </p:nvPr>
        </p:nvSpPr>
        <p:spPr/>
        <p:txBody>
          <a:bodyPr/>
          <a:lstStyle/>
          <a:p>
            <a:pPr eaLnBrk="1" hangingPunct="1"/>
            <a:r>
              <a:rPr lang="tr-TR" smtClean="0"/>
              <a:t>3 ayrı eklemden oluşur:</a:t>
            </a:r>
          </a:p>
          <a:p>
            <a:pPr eaLnBrk="1" hangingPunct="1"/>
            <a:endParaRPr lang="tr-TR" smtClean="0"/>
          </a:p>
          <a:p>
            <a:pPr eaLnBrk="1" hangingPunct="1">
              <a:buFont typeface="Arial" charset="0"/>
              <a:buNone/>
            </a:pPr>
            <a:r>
              <a:rPr lang="tr-TR" smtClean="0"/>
              <a:t> - Humeroulnar eklem</a:t>
            </a:r>
          </a:p>
          <a:p>
            <a:pPr eaLnBrk="1" hangingPunct="1">
              <a:buFont typeface="Arial" charset="0"/>
              <a:buNone/>
            </a:pPr>
            <a:r>
              <a:rPr lang="tr-TR" smtClean="0"/>
              <a:t> - Humeroradial eklem</a:t>
            </a:r>
          </a:p>
          <a:p>
            <a:pPr eaLnBrk="1" hangingPunct="1">
              <a:buFont typeface="Arial" charset="0"/>
              <a:buNone/>
            </a:pPr>
            <a:r>
              <a:rPr lang="tr-TR" smtClean="0"/>
              <a:t> - Proksimal radioulnar eklem</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p:txBody>
          <a:bodyPr/>
          <a:lstStyle/>
          <a:p>
            <a:pPr eaLnBrk="1" hangingPunct="1"/>
            <a:r>
              <a:rPr lang="tr-TR" smtClean="0"/>
              <a:t>EL ve EL BİLEĞİ EKLEMİ</a:t>
            </a:r>
          </a:p>
        </p:txBody>
      </p:sp>
      <p:sp>
        <p:nvSpPr>
          <p:cNvPr id="81923" name="Content Placeholder 2"/>
          <p:cNvSpPr>
            <a:spLocks noGrp="1"/>
          </p:cNvSpPr>
          <p:nvPr>
            <p:ph idx="1"/>
          </p:nvPr>
        </p:nvSpPr>
        <p:spPr/>
        <p:txBody>
          <a:bodyPr/>
          <a:lstStyle/>
          <a:p>
            <a:r>
              <a:rPr lang="tr-TR" dirty="0" err="1" smtClean="0"/>
              <a:t>Radiokarpal</a:t>
            </a:r>
            <a:r>
              <a:rPr lang="tr-TR" dirty="0" smtClean="0"/>
              <a:t> eklem</a:t>
            </a:r>
          </a:p>
          <a:p>
            <a:pPr eaLnBrk="1" hangingPunct="1"/>
            <a:endParaRPr lang="tr-TR" dirty="0" smtClean="0"/>
          </a:p>
          <a:p>
            <a:pPr eaLnBrk="1" hangingPunct="1"/>
            <a:r>
              <a:rPr lang="tr-TR" dirty="0" err="1" smtClean="0"/>
              <a:t>İnterkarpal</a:t>
            </a:r>
            <a:r>
              <a:rPr lang="tr-TR" dirty="0" smtClean="0"/>
              <a:t> eklemler</a:t>
            </a:r>
          </a:p>
          <a:p>
            <a:pPr eaLnBrk="1" hangingPunct="1"/>
            <a:endParaRPr lang="tr-TR" dirty="0" smtClean="0"/>
          </a:p>
          <a:p>
            <a:pPr eaLnBrk="1" hangingPunct="1"/>
            <a:r>
              <a:rPr lang="tr-TR" dirty="0" err="1" smtClean="0"/>
              <a:t>Karpometakarpal</a:t>
            </a:r>
            <a:r>
              <a:rPr lang="tr-TR" dirty="0" smtClean="0"/>
              <a:t> eklemler</a:t>
            </a:r>
          </a:p>
          <a:p>
            <a:pPr eaLnBrk="1" hangingPunct="1"/>
            <a:endParaRPr lang="tr-TR" dirty="0" smtClean="0"/>
          </a:p>
          <a:p>
            <a:pPr eaLnBrk="1" hangingPunct="1"/>
            <a:r>
              <a:rPr lang="tr-TR" dirty="0" err="1" smtClean="0"/>
              <a:t>Metakarpofalangeal</a:t>
            </a:r>
            <a:r>
              <a:rPr lang="tr-TR" dirty="0" smtClean="0"/>
              <a:t> eklemler</a:t>
            </a:r>
          </a:p>
          <a:p>
            <a:pPr eaLnBrk="1" hangingPunct="1"/>
            <a:endParaRPr lang="tr-TR" dirty="0" smtClean="0"/>
          </a:p>
          <a:p>
            <a:pPr eaLnBrk="1" hangingPunct="1"/>
            <a:r>
              <a:rPr lang="tr-TR" dirty="0" err="1" smtClean="0"/>
              <a:t>İnterfalangeal</a:t>
            </a:r>
            <a:r>
              <a:rPr lang="tr-TR" dirty="0" smtClean="0"/>
              <a:t> eklemler</a:t>
            </a:r>
          </a:p>
          <a:p>
            <a:pPr eaLnBrk="1" hangingPunct="1">
              <a:buFont typeface="Arial" charset="0"/>
              <a:buNone/>
            </a:pPr>
            <a:endParaRPr lang="tr-TR"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pPr eaLnBrk="1" hangingPunct="1"/>
            <a:r>
              <a:rPr lang="tr-TR" smtClean="0"/>
              <a:t>DİRSEK EKLEMİ</a:t>
            </a:r>
          </a:p>
        </p:txBody>
      </p:sp>
      <p:sp>
        <p:nvSpPr>
          <p:cNvPr id="53251" name="Content Placeholder 2"/>
          <p:cNvSpPr>
            <a:spLocks noGrp="1"/>
          </p:cNvSpPr>
          <p:nvPr>
            <p:ph idx="1"/>
          </p:nvPr>
        </p:nvSpPr>
        <p:spPr/>
        <p:txBody>
          <a:bodyPr/>
          <a:lstStyle/>
          <a:p>
            <a:pPr eaLnBrk="1" hangingPunct="1"/>
            <a:r>
              <a:rPr lang="tr-TR" smtClean="0"/>
              <a:t>Kuvvetli ligamentöz doku yapısı nedeniyle stabil bir eklemdir.</a:t>
            </a:r>
          </a:p>
          <a:p>
            <a:pPr eaLnBrk="1" hangingPunct="1">
              <a:buFont typeface="Arial" charset="0"/>
              <a:buNone/>
            </a:pPr>
            <a:endParaRPr lang="tr-TR" smtClean="0"/>
          </a:p>
          <a:p>
            <a:pPr eaLnBrk="1" hangingPunct="1">
              <a:buFont typeface="Arial" charset="0"/>
              <a:buNone/>
            </a:pPr>
            <a:r>
              <a:rPr lang="tr-TR" smtClean="0"/>
              <a:t> - Ulnar kollateral (medial kubital) lig.</a:t>
            </a:r>
          </a:p>
          <a:p>
            <a:pPr eaLnBrk="1" hangingPunct="1">
              <a:buFont typeface="Arial" charset="0"/>
              <a:buNone/>
            </a:pPr>
            <a:r>
              <a:rPr lang="tr-TR" smtClean="0"/>
              <a:t> - Radial kollateral (lateral kubital) lig.</a:t>
            </a:r>
          </a:p>
          <a:p>
            <a:pPr eaLnBrk="1" hangingPunct="1">
              <a:buFont typeface="Arial" charset="0"/>
              <a:buNone/>
            </a:pPr>
            <a:r>
              <a:rPr lang="tr-TR" smtClean="0"/>
              <a:t> - Annuler lig.</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pPr eaLnBrk="1" hangingPunct="1"/>
            <a:r>
              <a:rPr lang="tr-TR" smtClean="0"/>
              <a:t>DİRSEK KASLARI</a:t>
            </a:r>
          </a:p>
        </p:txBody>
      </p:sp>
      <p:sp>
        <p:nvSpPr>
          <p:cNvPr id="55299" name="Content Placeholder 2"/>
          <p:cNvSpPr>
            <a:spLocks noGrp="1"/>
          </p:cNvSpPr>
          <p:nvPr>
            <p:ph idx="1"/>
          </p:nvPr>
        </p:nvSpPr>
        <p:spPr/>
        <p:txBody>
          <a:bodyPr/>
          <a:lstStyle/>
          <a:p>
            <a:pPr eaLnBrk="1" hangingPunct="1"/>
            <a:r>
              <a:rPr lang="tr-TR" smtClean="0"/>
              <a:t>DİRSEK FLEKSÖRLERİ</a:t>
            </a:r>
          </a:p>
          <a:p>
            <a:pPr eaLnBrk="1" hangingPunct="1">
              <a:buFont typeface="Arial" charset="0"/>
              <a:buNone/>
            </a:pPr>
            <a:endParaRPr lang="tr-TR" smtClean="0"/>
          </a:p>
          <a:p>
            <a:pPr eaLnBrk="1" hangingPunct="1">
              <a:buFont typeface="Arial" charset="0"/>
              <a:buNone/>
            </a:pPr>
            <a:r>
              <a:rPr lang="tr-TR" smtClean="0"/>
              <a:t> - M. Biceps Braki</a:t>
            </a:r>
          </a:p>
          <a:p>
            <a:pPr eaLnBrk="1" hangingPunct="1">
              <a:buFont typeface="Arial" charset="0"/>
              <a:buNone/>
            </a:pPr>
            <a:r>
              <a:rPr lang="tr-TR" smtClean="0"/>
              <a:t> - M. Brakialis</a:t>
            </a:r>
          </a:p>
          <a:p>
            <a:pPr eaLnBrk="1" hangingPunct="1">
              <a:buFont typeface="Arial" charset="0"/>
              <a:buNone/>
            </a:pPr>
            <a:r>
              <a:rPr lang="tr-TR" smtClean="0"/>
              <a:t> - M. Brakioradialis</a:t>
            </a:r>
          </a:p>
          <a:p>
            <a:pPr eaLnBrk="1" hangingPunct="1">
              <a:buFont typeface="Arial" charset="0"/>
              <a:buNone/>
            </a:pPr>
            <a:r>
              <a:rPr lang="tr-TR" smtClean="0"/>
              <a:t> - Pronator teres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pPr eaLnBrk="1" hangingPunct="1"/>
            <a:r>
              <a:rPr lang="tr-TR" smtClean="0"/>
              <a:t>DİRSEK KASLARI</a:t>
            </a:r>
          </a:p>
        </p:txBody>
      </p:sp>
      <p:sp>
        <p:nvSpPr>
          <p:cNvPr id="56323" name="Content Placeholder 2"/>
          <p:cNvSpPr>
            <a:spLocks noGrp="1"/>
          </p:cNvSpPr>
          <p:nvPr>
            <p:ph idx="1"/>
          </p:nvPr>
        </p:nvSpPr>
        <p:spPr>
          <a:xfrm>
            <a:off x="457200" y="2249488"/>
            <a:ext cx="4114800" cy="4324350"/>
          </a:xfrm>
        </p:spPr>
        <p:txBody>
          <a:bodyPr/>
          <a:lstStyle/>
          <a:p>
            <a:pPr eaLnBrk="1" hangingPunct="1"/>
            <a:r>
              <a:rPr lang="tr-TR" smtClean="0"/>
              <a:t>DİRSEK FLEKSÖRLERİ</a:t>
            </a:r>
          </a:p>
          <a:p>
            <a:pPr eaLnBrk="1" hangingPunct="1">
              <a:buFont typeface="Arial" charset="0"/>
              <a:buNone/>
            </a:pPr>
            <a:r>
              <a:rPr lang="tr-TR" smtClean="0"/>
              <a:t> - </a:t>
            </a:r>
            <a:r>
              <a:rPr lang="tr-TR" b="1" smtClean="0"/>
              <a:t>M. Bıceps Braki</a:t>
            </a:r>
          </a:p>
          <a:p>
            <a:pPr eaLnBrk="1" hangingPunct="1">
              <a:buFont typeface="Arial" charset="0"/>
              <a:buNone/>
            </a:pPr>
            <a:r>
              <a:rPr lang="tr-TR" smtClean="0"/>
              <a:t>                                 </a:t>
            </a:r>
            <a:endParaRPr lang="tr-TR" b="1"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pPr eaLnBrk="1" hangingPunct="1"/>
            <a:r>
              <a:rPr lang="tr-TR" smtClean="0"/>
              <a:t>DİRSEK KASLARI</a:t>
            </a:r>
          </a:p>
        </p:txBody>
      </p:sp>
      <p:sp>
        <p:nvSpPr>
          <p:cNvPr id="57347" name="Content Placeholder 2"/>
          <p:cNvSpPr>
            <a:spLocks noGrp="1"/>
          </p:cNvSpPr>
          <p:nvPr>
            <p:ph idx="1"/>
          </p:nvPr>
        </p:nvSpPr>
        <p:spPr/>
        <p:txBody>
          <a:bodyPr/>
          <a:lstStyle/>
          <a:p>
            <a:pPr eaLnBrk="1" hangingPunct="1"/>
            <a:r>
              <a:rPr lang="tr-TR" dirty="0" smtClean="0"/>
              <a:t>DİRSEK FLEKSÖRLERİ</a:t>
            </a:r>
          </a:p>
          <a:p>
            <a:pPr eaLnBrk="1" hangingPunct="1">
              <a:buFontTx/>
              <a:buChar char="-"/>
            </a:pPr>
            <a:r>
              <a:rPr lang="tr-TR" b="1" dirty="0" smtClean="0"/>
              <a:t>M. </a:t>
            </a:r>
            <a:r>
              <a:rPr lang="tr-TR" b="1" dirty="0" err="1" smtClean="0"/>
              <a:t>Bıceps</a:t>
            </a:r>
            <a:r>
              <a:rPr lang="tr-TR" b="1" dirty="0" smtClean="0"/>
              <a:t> </a:t>
            </a:r>
            <a:r>
              <a:rPr lang="tr-TR" b="1" dirty="0" err="1" smtClean="0"/>
              <a:t>Braki</a:t>
            </a:r>
            <a:r>
              <a:rPr lang="tr-TR" b="1" dirty="0" smtClean="0"/>
              <a:t> </a:t>
            </a:r>
          </a:p>
          <a:p>
            <a:pPr eaLnBrk="1" hangingPunct="1">
              <a:buFontTx/>
              <a:buChar char="-"/>
            </a:pPr>
            <a:endParaRPr lang="tr-TR" b="1" dirty="0" smtClean="0"/>
          </a:p>
          <a:p>
            <a:pPr eaLnBrk="1" hangingPunct="1">
              <a:buFont typeface="Wingdings" pitchFamily="2" charset="2"/>
              <a:buChar char="ü"/>
            </a:pPr>
            <a:r>
              <a:rPr lang="tr-TR" b="1" dirty="0" smtClean="0"/>
              <a:t> </a:t>
            </a:r>
            <a:r>
              <a:rPr lang="tr-TR" dirty="0" smtClean="0"/>
              <a:t>Omuz, dirsek ve </a:t>
            </a:r>
            <a:r>
              <a:rPr lang="tr-TR" dirty="0" err="1" smtClean="0"/>
              <a:t>radioulnar</a:t>
            </a:r>
            <a:r>
              <a:rPr lang="tr-TR" dirty="0" smtClean="0"/>
              <a:t> eklemleri etkiler.</a:t>
            </a:r>
          </a:p>
          <a:p>
            <a:pPr eaLnBrk="1" hangingPunct="1">
              <a:buFont typeface="Wingdings" pitchFamily="2" charset="2"/>
              <a:buChar char="ü"/>
            </a:pPr>
            <a:endParaRPr lang="tr-TR" dirty="0" smtClean="0"/>
          </a:p>
          <a:p>
            <a:pPr eaLnBrk="1" hangingPunct="1">
              <a:buFont typeface="Wingdings" pitchFamily="2" charset="2"/>
              <a:buChar char="ü"/>
            </a:pPr>
            <a:r>
              <a:rPr lang="tr-TR" dirty="0" err="1" smtClean="0"/>
              <a:t>Primer</a:t>
            </a:r>
            <a:r>
              <a:rPr lang="tr-TR" dirty="0" smtClean="0"/>
              <a:t> fonksiyonu önkol </a:t>
            </a:r>
            <a:r>
              <a:rPr lang="tr-TR" dirty="0" err="1" smtClean="0"/>
              <a:t>fleksiyon</a:t>
            </a:r>
            <a:r>
              <a:rPr lang="tr-TR" dirty="0" smtClean="0"/>
              <a:t> ve </a:t>
            </a:r>
            <a:r>
              <a:rPr lang="tr-TR" dirty="0" err="1" smtClean="0"/>
              <a:t>supinasyonudur</a:t>
            </a:r>
            <a:r>
              <a:rPr lang="tr-TR" dirty="0" smtClean="0"/>
              <a:t>.</a:t>
            </a:r>
          </a:p>
          <a:p>
            <a:pPr eaLnBrk="1" hangingPunct="1">
              <a:buFont typeface="Arial" charset="0"/>
              <a:buNone/>
            </a:pPr>
            <a:endParaRPr lang="tr-TR"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pPr eaLnBrk="1" hangingPunct="1"/>
            <a:r>
              <a:rPr lang="tr-TR" smtClean="0"/>
              <a:t>DİRSEK KASLARI</a:t>
            </a:r>
          </a:p>
        </p:txBody>
      </p:sp>
      <p:sp>
        <p:nvSpPr>
          <p:cNvPr id="58371" name="Content Placeholder 2"/>
          <p:cNvSpPr>
            <a:spLocks noGrp="1"/>
          </p:cNvSpPr>
          <p:nvPr>
            <p:ph idx="1"/>
          </p:nvPr>
        </p:nvSpPr>
        <p:spPr/>
        <p:txBody>
          <a:bodyPr/>
          <a:lstStyle/>
          <a:p>
            <a:pPr eaLnBrk="1" hangingPunct="1"/>
            <a:r>
              <a:rPr lang="tr-TR" smtClean="0"/>
              <a:t>DİRSEK FLEKSÖRLERİ</a:t>
            </a:r>
          </a:p>
          <a:p>
            <a:pPr eaLnBrk="1" hangingPunct="1">
              <a:buFontTx/>
              <a:buChar char="-"/>
            </a:pPr>
            <a:r>
              <a:rPr lang="tr-TR" b="1" smtClean="0"/>
              <a:t>M. Bıceps Braki </a:t>
            </a:r>
          </a:p>
          <a:p>
            <a:pPr eaLnBrk="1" hangingPunct="1">
              <a:buFont typeface="Wingdings" pitchFamily="2" charset="2"/>
              <a:buChar char="ü"/>
            </a:pPr>
            <a:r>
              <a:rPr lang="tr-TR" smtClean="0"/>
              <a:t> Bu kasın izole lezyonlarında ya da kaybında diğer dirsek fleksörleri işlevi normal olarak sürdürür, ancak dirençli aktivitelerde ve ağır kaldırmalarda ağırlık humerus başını aşağı çeker. Omuz stabilitesi bozulabilir ve çabuk yorulma olabilir.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pPr eaLnBrk="1" hangingPunct="1"/>
            <a:r>
              <a:rPr lang="tr-TR" smtClean="0"/>
              <a:t>DİRSEK KASLARI</a:t>
            </a:r>
          </a:p>
        </p:txBody>
      </p:sp>
      <p:sp>
        <p:nvSpPr>
          <p:cNvPr id="59395" name="Content Placeholder 2"/>
          <p:cNvSpPr>
            <a:spLocks noGrp="1"/>
          </p:cNvSpPr>
          <p:nvPr>
            <p:ph idx="1"/>
          </p:nvPr>
        </p:nvSpPr>
        <p:spPr/>
        <p:txBody>
          <a:bodyPr/>
          <a:lstStyle/>
          <a:p>
            <a:pPr eaLnBrk="1" hangingPunct="1"/>
            <a:r>
              <a:rPr lang="tr-TR" smtClean="0"/>
              <a:t>DİRSEK FLEKSÖRLERİ</a:t>
            </a:r>
          </a:p>
          <a:p>
            <a:pPr eaLnBrk="1" hangingPunct="1">
              <a:buFont typeface="Arial" charset="0"/>
              <a:buNone/>
            </a:pPr>
            <a:r>
              <a:rPr lang="tr-TR" smtClean="0"/>
              <a:t>-</a:t>
            </a:r>
            <a:r>
              <a:rPr lang="tr-TR" b="1" smtClean="0"/>
              <a:t> M. Brakialis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44</TotalTime>
  <Words>647</Words>
  <Application>Microsoft Office PowerPoint</Application>
  <PresentationFormat>Ekran Gösterisi (4:3)</PresentationFormat>
  <Paragraphs>165</Paragraphs>
  <Slides>30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30</vt:i4>
      </vt:variant>
    </vt:vector>
  </HeadingPairs>
  <TitlesOfParts>
    <vt:vector size="36" baseType="lpstr">
      <vt:lpstr>Arial</vt:lpstr>
      <vt:lpstr>Calibri</vt:lpstr>
      <vt:lpstr>Constantia</vt:lpstr>
      <vt:lpstr>Wingdings</vt:lpstr>
      <vt:lpstr>Wingdings 2</vt:lpstr>
      <vt:lpstr>Akış</vt:lpstr>
      <vt:lpstr>ÜST EKSTREMİTE KİNEZYOLOJİSİ 2</vt:lpstr>
      <vt:lpstr>DİRSEK</vt:lpstr>
      <vt:lpstr>DİRSEK EKLEMİ</vt:lpstr>
      <vt:lpstr>DİRSEK EKLEMİ</vt:lpstr>
      <vt:lpstr>DİRSEK KASLARI</vt:lpstr>
      <vt:lpstr>DİRSEK KASLARI</vt:lpstr>
      <vt:lpstr>DİRSEK KASLARI</vt:lpstr>
      <vt:lpstr>DİRSEK KASLARI</vt:lpstr>
      <vt:lpstr>DİRSEK KASLARI</vt:lpstr>
      <vt:lpstr>DİRSEK KASLARI</vt:lpstr>
      <vt:lpstr>DİRSEK KASLARI</vt:lpstr>
      <vt:lpstr>DİRSEK KASLARI</vt:lpstr>
      <vt:lpstr>DİRSEK KASLARI</vt:lpstr>
      <vt:lpstr>DİRSEK KASLARI</vt:lpstr>
      <vt:lpstr>DİRSEK KASLARI</vt:lpstr>
      <vt:lpstr>DİRSEK KASLARI</vt:lpstr>
      <vt:lpstr>DİRSEK KASLARI</vt:lpstr>
      <vt:lpstr>DİRSEK KASLARI</vt:lpstr>
      <vt:lpstr>DİRSEK KASLARI</vt:lpstr>
      <vt:lpstr>DİRSEK KASLARI</vt:lpstr>
      <vt:lpstr>DİRSEK KASLARI</vt:lpstr>
      <vt:lpstr>DİRSEK KASLARI</vt:lpstr>
      <vt:lpstr>DİRSEK EKLEMİ BİOMEKANİ</vt:lpstr>
      <vt:lpstr>DİRSEK EKLEMİ BİOMEKANİ</vt:lpstr>
      <vt:lpstr>DİRSEK EKLEMİ BİOMEKANİ</vt:lpstr>
      <vt:lpstr>DİRSEK EKLEMİ BİOMEKANİ</vt:lpstr>
      <vt:lpstr>DİRSEK EKLEMİ BİOMEKANİ</vt:lpstr>
      <vt:lpstr>EL ve EL BİLEĞİ</vt:lpstr>
      <vt:lpstr>EL ve EL BİLEĞİ</vt:lpstr>
      <vt:lpstr>EL ve EL BİLEĞİ EKLEMİ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ÜST EKSTREMİTE KİNEZYOLOJİSİ 2</dc:title>
  <dc:creator>fztmerve</dc:creator>
  <cp:lastModifiedBy>sinan sert</cp:lastModifiedBy>
  <cp:revision>16</cp:revision>
  <dcterms:created xsi:type="dcterms:W3CDTF">2019-03-04T20:49:51Z</dcterms:created>
  <dcterms:modified xsi:type="dcterms:W3CDTF">2019-07-31T11:19:01Z</dcterms:modified>
</cp:coreProperties>
</file>