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</p:sldMasterIdLst>
  <p:notesMasterIdLst>
    <p:notesMasterId r:id="rId13"/>
  </p:notesMasterIdLst>
  <p:sldIdLst>
    <p:sldId id="343" r:id="rId3"/>
    <p:sldId id="286" r:id="rId4"/>
    <p:sldId id="372" r:id="rId5"/>
    <p:sldId id="289" r:id="rId6"/>
    <p:sldId id="373" r:id="rId7"/>
    <p:sldId id="377" r:id="rId8"/>
    <p:sldId id="381" r:id="rId9"/>
    <p:sldId id="382" r:id="rId10"/>
    <p:sldId id="380" r:id="rId11"/>
    <p:sldId id="347" r:id="rId12"/>
  </p:sldIdLst>
  <p:sldSz cx="9144000" cy="6858000" type="screen4x3"/>
  <p:notesSz cx="6858000" cy="91440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CC99FF"/>
    <a:srgbClr val="CCCCFF"/>
    <a:srgbClr val="FF3300"/>
    <a:srgbClr val="FFFFCC"/>
    <a:srgbClr val="FFCCFF"/>
    <a:srgbClr val="CCFF99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980" autoAdjust="0"/>
  </p:normalViewPr>
  <p:slideViewPr>
    <p:cSldViewPr>
      <p:cViewPr varScale="1">
        <p:scale>
          <a:sx n="84" d="100"/>
          <a:sy n="84" d="100"/>
        </p:scale>
        <p:origin x="150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 b="0">
                <a:latin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Arial" pitchFamily="34" charset="0"/>
              </a:defRPr>
            </a:lvl1pPr>
          </a:lstStyle>
          <a:p>
            <a:pPr>
              <a:defRPr/>
            </a:pPr>
            <a:fld id="{F69FFB5B-CCF1-4F6B-94DE-D58698F7BB09}" type="datetimeFigureOut">
              <a:rPr lang="tr-TR"/>
              <a:pPr>
                <a:defRPr/>
              </a:pPr>
              <a:t>15.11.2019</a:t>
            </a:fld>
            <a:endParaRPr lang="tr-TR"/>
          </a:p>
        </p:txBody>
      </p:sp>
      <p:sp>
        <p:nvSpPr>
          <p:cNvPr id="645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 smtClean="0"/>
              <a:t>Click to edit Master text styles</a:t>
            </a:r>
          </a:p>
          <a:p>
            <a:pPr lvl="1"/>
            <a:r>
              <a:rPr lang="tr-TR" noProof="0" smtClean="0"/>
              <a:t>Second level</a:t>
            </a:r>
          </a:p>
          <a:p>
            <a:pPr lvl="2"/>
            <a:r>
              <a:rPr lang="tr-TR" noProof="0" smtClean="0"/>
              <a:t>Third level</a:t>
            </a:r>
          </a:p>
          <a:p>
            <a:pPr lvl="3"/>
            <a:r>
              <a:rPr lang="tr-TR" noProof="0" smtClean="0"/>
              <a:t>Fourth level</a:t>
            </a:r>
          </a:p>
          <a:p>
            <a:pPr lvl="4"/>
            <a:r>
              <a:rPr lang="tr-TR" noProof="0" smtClean="0"/>
              <a:t>Fifth level</a:t>
            </a:r>
          </a:p>
        </p:txBody>
      </p:sp>
      <p:sp>
        <p:nvSpPr>
          <p:cNvPr id="983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 b="0">
                <a:latin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83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F35B2DE1-ACA3-4196-93A1-32CBE0C9737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72932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https://www.nasa.gov/feature/goddard/winner-of-sohos-birthday-image-contest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5B2DE1-ACA3-4196-93A1-32CBE0C97378}" type="slidenum">
              <a:rPr lang="tr-TR" smtClean="0"/>
              <a:pPr>
                <a:defRPr/>
              </a:pPr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60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https://briankoberlein.com/2015/01/28/inner-beauty/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5B2DE1-ACA3-4196-93A1-32CBE0C97378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3392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https://sciworthy.com/the-sun-is-hiding-extra-light-and-energy-from-us/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5B2DE1-ACA3-4196-93A1-32CBE0C97378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9788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https://www.windows2universe.org/sun/Solar_interior/Sun_layers/radiative_zone.html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5B2DE1-ACA3-4196-93A1-32CBE0C97378}" type="slidenum">
              <a:rPr lang="tr-TR" smtClean="0"/>
              <a:pPr>
                <a:defRPr/>
              </a:pPr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8973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https://www.space.com/27610-giant-sunspot-mystifies-scientists.html http://qrznow.com/sun-is-sunspot-free-for-fifth-straight-day/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5B2DE1-ACA3-4196-93A1-32CBE0C97378}" type="slidenum">
              <a:rPr lang="tr-TR" smtClean="0"/>
              <a:pPr>
                <a:defRPr/>
              </a:pPr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97224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SOHO uydusu verisi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5B2DE1-ACA3-4196-93A1-32CBE0C97378}" type="slidenum">
              <a:rPr lang="tr-TR" smtClean="0"/>
              <a:pPr>
                <a:defRPr/>
              </a:pPr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80316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r>
              <a:rPr lang="en-US" dirty="0" smtClean="0"/>
              <a:t>https://cbdakota.wordpress.com/2011/05/25/solar-cycle-24-and-the-sunspot-butterfly-diagram/</a:t>
            </a:r>
          </a:p>
        </p:txBody>
      </p:sp>
    </p:spTree>
    <p:extLst>
      <p:ext uri="{BB962C8B-B14F-4D97-AF65-F5344CB8AC3E}">
        <p14:creationId xmlns:p14="http://schemas.microsoft.com/office/powerpoint/2010/main" val="12150791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SOHO uydusu verisi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5B2DE1-ACA3-4196-93A1-32CBE0C97378}" type="slidenum">
              <a:rPr lang="tr-TR" smtClean="0"/>
              <a:pPr>
                <a:defRPr/>
              </a:pPr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39092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https://en.wikipedia.org/wiki/File:Sun_Life.png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5B2DE1-ACA3-4196-93A1-32CBE0C97378}" type="slidenum">
              <a:rPr lang="tr-TR" smtClean="0"/>
              <a:pPr>
                <a:defRPr/>
              </a:pPr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1461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6B8F4-EB9B-4C16-8DC3-F440CC105A98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05E86-1757-4EE6-8A72-82035DC8C073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D1401C-C406-4598-A017-B8410B313090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A8210C-0858-4223-BC59-742BD60304A6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48878-4DD8-46B2-9F71-F66F1CACD19D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2ABE76-F565-4242-B240-4033F3DC27B8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366E91-2162-456C-BC88-7D05E6B070CD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EFEA397-814E-47E6-B104-61F87951B1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7AEFCF7-B13F-404D-B809-90C264E5AD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EDE9556-B1F3-4920-836C-79C3BF9D62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A4AC59DB-B58D-4A93-9C00-DFB06A73EB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18F1E7-565C-4F8B-A8DB-81207C69BE8A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10C71B6-352C-4C72-BF76-FCAA0CB6D6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62E6C26A-72D9-4C70-BEA4-4DAAD75704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836212A-8D52-4214-AD7F-665558FCEE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B52821C-80CB-4C61-BE7A-183D043F1D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48D40C3-19D0-48BF-9915-1AA9D3C7CB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29FA9BA0-16F2-4145-B2CD-C3AAFED945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D07B743-4AFB-4CFE-9F6F-1C9E0FE50B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40EDFDB-00E3-41EE-8CE0-B95748F6F6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3C8493CB-3D05-4F91-A14E-DEB9298680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07EAC0-D2AB-4965-BA97-DE0C9ECFA6CB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3EBE0-2C1F-4775-8C1D-AAFDF7F0C27A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C7F4D5-136E-4748-9E32-6CC6E27C2EB5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444E3-8EFB-4513-AB4E-2001A88B5772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61B2E-9111-481E-93C0-43CA016756C6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4DC55-6430-4CD3-BC71-76EEEEDC8ED2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52BA48-F315-42B5-80F6-033D988324AB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CA" smtClean="0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8C68491B-CDF7-4BDD-A263-4A0B8AD823DA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83" r:id="rId1"/>
    <p:sldLayoutId id="2147484184" r:id="rId2"/>
    <p:sldLayoutId id="2147484185" r:id="rId3"/>
    <p:sldLayoutId id="2147484186" r:id="rId4"/>
    <p:sldLayoutId id="2147484187" r:id="rId5"/>
    <p:sldLayoutId id="2147484188" r:id="rId6"/>
    <p:sldLayoutId id="2147484189" r:id="rId7"/>
    <p:sldLayoutId id="2147484190" r:id="rId8"/>
    <p:sldLayoutId id="2147484191" r:id="rId9"/>
    <p:sldLayoutId id="2147484192" r:id="rId10"/>
    <p:sldLayoutId id="2147484193" r:id="rId11"/>
    <p:sldLayoutId id="2147484194" r:id="rId12"/>
    <p:sldLayoutId id="2147484195" r:id="rId13"/>
    <p:sldLayoutId id="2147484196" r:id="rId14"/>
    <p:sldLayoutId id="2147484197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FontTx/>
              <a:buNone/>
              <a:defRPr sz="1400" b="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FontTx/>
              <a:buNone/>
              <a:defRPr sz="1400" b="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15F44EDE-9C5C-48E6-A551-EDE7B16878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8" r:id="rId1"/>
    <p:sldLayoutId id="2147484199" r:id="rId2"/>
    <p:sldLayoutId id="2147484200" r:id="rId3"/>
    <p:sldLayoutId id="2147484201" r:id="rId4"/>
    <p:sldLayoutId id="2147484202" r:id="rId5"/>
    <p:sldLayoutId id="2147484203" r:id="rId6"/>
    <p:sldLayoutId id="2147484204" r:id="rId7"/>
    <p:sldLayoutId id="2147484205" r:id="rId8"/>
    <p:sldLayoutId id="2147484206" r:id="rId9"/>
    <p:sldLayoutId id="2147484207" r:id="rId10"/>
    <p:sldLayoutId id="2147484208" r:id="rId11"/>
    <p:sldLayoutId id="2147484209" r:id="rId12"/>
    <p:sldLayoutId id="2147484210" r:id="rId13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OHO image of the sun from Jan. 8, 2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3398" y="-137319"/>
            <a:ext cx="9382125" cy="831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7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tr-TR" b="1" dirty="0" smtClean="0">
                <a:latin typeface="Calibri" pitchFamily="34" charset="0"/>
                <a:cs typeface="Calibri" pitchFamily="34" charset="0"/>
              </a:rPr>
              <a:t>SUN</a:t>
            </a:r>
            <a:endParaRPr lang="tr-TR" b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388" name="TextBox 5"/>
          <p:cNvSpPr txBox="1">
            <a:spLocks noChangeArrowheads="1"/>
          </p:cNvSpPr>
          <p:nvPr/>
        </p:nvSpPr>
        <p:spPr bwMode="auto">
          <a:xfrm>
            <a:off x="3563938" y="3789363"/>
            <a:ext cx="28082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tr-TR" sz="240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>
                <a:solidFill>
                  <a:schemeClr val="accent1">
                    <a:lumMod val="50000"/>
                  </a:schemeClr>
                </a:solidFill>
              </a:rPr>
              <a:t>Güneş’in Yaşamı</a:t>
            </a:r>
            <a:endParaRPr lang="tr-TR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2467" name="Picture 5" descr="C:\Users\hande\Desktop\Solar_Life_Cycle.sv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5" y="2428875"/>
            <a:ext cx="7862888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 descr="11a"/>
          <p:cNvPicPr>
            <a:picLocks noChangeAspect="1" noChangeArrowheads="1"/>
          </p:cNvPicPr>
          <p:nvPr/>
        </p:nvPicPr>
        <p:blipFill>
          <a:blip r:embed="rId2"/>
          <a:srcRect t="7890" b="5687"/>
          <a:stretch>
            <a:fillRect/>
          </a:stretch>
        </p:blipFill>
        <p:spPr bwMode="auto">
          <a:xfrm>
            <a:off x="906463" y="1066800"/>
            <a:ext cx="74676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8"/>
          <p:cNvSpPr txBox="1">
            <a:spLocks noChangeArrowheads="1"/>
          </p:cNvSpPr>
          <p:nvPr/>
        </p:nvSpPr>
        <p:spPr bwMode="auto">
          <a:xfrm>
            <a:off x="1720850" y="5002213"/>
            <a:ext cx="601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tr-TR" sz="2400" b="0" dirty="0">
                <a:solidFill>
                  <a:schemeClr val="bg1"/>
                </a:solidFill>
              </a:rPr>
              <a:t>Central Temperature </a:t>
            </a:r>
            <a:r>
              <a:rPr lang="en-US" sz="2400" b="0" dirty="0" smtClean="0">
                <a:solidFill>
                  <a:schemeClr val="bg1"/>
                </a:solidFill>
              </a:rPr>
              <a:t>= </a:t>
            </a:r>
            <a:r>
              <a:rPr lang="en-US" sz="2400" b="0" dirty="0">
                <a:solidFill>
                  <a:schemeClr val="bg1"/>
                </a:solidFill>
              </a:rPr>
              <a:t>15 mil</a:t>
            </a:r>
            <a:r>
              <a:rPr lang="tr-TR" sz="2400" b="0" dirty="0">
                <a:solidFill>
                  <a:schemeClr val="bg1"/>
                </a:solidFill>
              </a:rPr>
              <a:t>yon</a:t>
            </a:r>
            <a:r>
              <a:rPr lang="en-US" sz="2400" b="0" dirty="0">
                <a:solidFill>
                  <a:schemeClr val="bg1"/>
                </a:solidFill>
              </a:rPr>
              <a:t> K</a:t>
            </a:r>
          </a:p>
        </p:txBody>
      </p:sp>
      <p:sp>
        <p:nvSpPr>
          <p:cNvPr id="17412" name="Text Box 9"/>
          <p:cNvSpPr txBox="1">
            <a:spLocks noChangeArrowheads="1"/>
          </p:cNvSpPr>
          <p:nvPr/>
        </p:nvSpPr>
        <p:spPr bwMode="auto">
          <a:xfrm>
            <a:off x="1725613" y="2947988"/>
            <a:ext cx="6019800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tr-TR" sz="2400" b="0" dirty="0">
                <a:solidFill>
                  <a:schemeClr val="bg1"/>
                </a:solidFill>
              </a:rPr>
              <a:t> </a:t>
            </a:r>
            <a:r>
              <a:rPr lang="tr-TR" sz="2400" b="0" dirty="0" smtClean="0">
                <a:solidFill>
                  <a:schemeClr val="bg1"/>
                </a:solidFill>
              </a:rPr>
              <a:t>Mass: </a:t>
            </a:r>
            <a:r>
              <a:rPr lang="tr-TR" sz="2400" b="0" dirty="0">
                <a:solidFill>
                  <a:schemeClr val="bg1"/>
                </a:solidFill>
              </a:rPr>
              <a:t>1.99x10</a:t>
            </a:r>
            <a:r>
              <a:rPr lang="tr-TR" sz="2400" b="0" baseline="30000" dirty="0">
                <a:solidFill>
                  <a:schemeClr val="bg1"/>
                </a:solidFill>
              </a:rPr>
              <a:t>30</a:t>
            </a:r>
            <a:r>
              <a:rPr lang="tr-TR" sz="2400" b="0" dirty="0">
                <a:solidFill>
                  <a:schemeClr val="bg1"/>
                </a:solidFill>
              </a:rPr>
              <a:t> kg</a:t>
            </a:r>
            <a:r>
              <a:rPr lang="tr-TR" sz="2400" b="0" dirty="0">
                <a:solidFill>
                  <a:schemeClr val="bg1"/>
                </a:solidFill>
                <a:sym typeface="Wingdings" pitchFamily="2" charset="2"/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tr-TR" sz="2400" b="0" dirty="0">
                <a:solidFill>
                  <a:schemeClr val="bg1"/>
                </a:solidFill>
              </a:rPr>
              <a:t>	 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6629" name="Text Box 10"/>
          <p:cNvSpPr txBox="1">
            <a:spLocks noChangeArrowheads="1"/>
          </p:cNvSpPr>
          <p:nvPr/>
        </p:nvSpPr>
        <p:spPr bwMode="auto">
          <a:xfrm>
            <a:off x="1738313" y="1844675"/>
            <a:ext cx="60198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tr-TR" sz="2400" b="0" dirty="0">
                <a:solidFill>
                  <a:schemeClr val="bg1"/>
                </a:solidFill>
              </a:rPr>
              <a:t> </a:t>
            </a:r>
            <a:r>
              <a:rPr lang="tr-TR" sz="2400" b="0" dirty="0" smtClean="0">
                <a:solidFill>
                  <a:schemeClr val="bg1"/>
                </a:solidFill>
              </a:rPr>
              <a:t>Radii </a:t>
            </a:r>
            <a:r>
              <a:rPr lang="tr-TR" sz="2400" b="0" dirty="0">
                <a:solidFill>
                  <a:schemeClr val="bg1"/>
                </a:solidFill>
                <a:sym typeface="Wingdings" pitchFamily="2" charset="2"/>
              </a:rPr>
              <a:t> ~ 700,000 km </a:t>
            </a:r>
          </a:p>
          <a:p>
            <a:pPr eaLnBrk="1" hangingPunct="1">
              <a:spcBef>
                <a:spcPct val="50000"/>
              </a:spcBef>
            </a:pPr>
            <a:r>
              <a:rPr lang="tr-TR" sz="2400" b="0" dirty="0">
                <a:solidFill>
                  <a:schemeClr val="bg1"/>
                </a:solidFill>
                <a:sym typeface="Wingdings" pitchFamily="2" charset="2"/>
              </a:rPr>
              <a:t>	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7414" name="Text Box 11"/>
          <p:cNvSpPr txBox="1">
            <a:spLocks noChangeArrowheads="1"/>
          </p:cNvSpPr>
          <p:nvPr/>
        </p:nvSpPr>
        <p:spPr bwMode="auto">
          <a:xfrm>
            <a:off x="1725613" y="3976688"/>
            <a:ext cx="708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tr-TR" sz="2400" b="0" dirty="0">
                <a:solidFill>
                  <a:schemeClr val="bg1"/>
                </a:solidFill>
              </a:rPr>
              <a:t> </a:t>
            </a:r>
            <a:r>
              <a:rPr lang="tr-TR" sz="2400" b="0" dirty="0" smtClean="0">
                <a:solidFill>
                  <a:schemeClr val="bg1"/>
                </a:solidFill>
              </a:rPr>
              <a:t>Mean Density</a:t>
            </a:r>
            <a:r>
              <a:rPr lang="en-US" sz="2400" b="0" dirty="0" smtClean="0">
                <a:solidFill>
                  <a:schemeClr val="bg1"/>
                </a:solidFill>
              </a:rPr>
              <a:t>= </a:t>
            </a:r>
            <a:r>
              <a:rPr lang="en-US" sz="2400" b="0" dirty="0">
                <a:solidFill>
                  <a:schemeClr val="bg1"/>
                </a:solidFill>
              </a:rPr>
              <a:t>1.4 </a:t>
            </a:r>
            <a:r>
              <a:rPr lang="en-US" sz="2400" b="0" dirty="0" smtClean="0">
                <a:solidFill>
                  <a:schemeClr val="bg1"/>
                </a:solidFill>
              </a:rPr>
              <a:t>g/cm</a:t>
            </a:r>
            <a:r>
              <a:rPr lang="en-US" sz="2400" b="0" baseline="30000" dirty="0" smtClean="0">
                <a:solidFill>
                  <a:schemeClr val="bg1"/>
                </a:solidFill>
              </a:rPr>
              <a:t>3</a:t>
            </a:r>
            <a:endParaRPr lang="en-US" sz="2400" b="0" dirty="0">
              <a:solidFill>
                <a:schemeClr val="bg1"/>
              </a:solidFill>
            </a:endParaRPr>
          </a:p>
        </p:txBody>
      </p:sp>
      <p:sp>
        <p:nvSpPr>
          <p:cNvPr id="17415" name="Text Box 14"/>
          <p:cNvSpPr txBox="1">
            <a:spLocks noChangeArrowheads="1"/>
          </p:cNvSpPr>
          <p:nvPr/>
        </p:nvSpPr>
        <p:spPr bwMode="auto">
          <a:xfrm>
            <a:off x="1731963" y="4537075"/>
            <a:ext cx="601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tr-TR" sz="2400" b="0" dirty="0">
                <a:solidFill>
                  <a:schemeClr val="bg1"/>
                </a:solidFill>
              </a:rPr>
              <a:t> </a:t>
            </a:r>
            <a:r>
              <a:rPr lang="tr-TR" sz="2400" b="0" dirty="0" smtClean="0">
                <a:solidFill>
                  <a:schemeClr val="bg1"/>
                </a:solidFill>
              </a:rPr>
              <a:t>Surface temperature</a:t>
            </a:r>
            <a:r>
              <a:rPr lang="en-US" sz="2400" b="0" dirty="0" smtClean="0">
                <a:solidFill>
                  <a:schemeClr val="bg1"/>
                </a:solidFill>
              </a:rPr>
              <a:t>= </a:t>
            </a:r>
            <a:r>
              <a:rPr lang="en-US" sz="2400" b="0" dirty="0">
                <a:solidFill>
                  <a:schemeClr val="bg1"/>
                </a:solidFill>
              </a:rPr>
              <a:t>5</a:t>
            </a:r>
            <a:r>
              <a:rPr lang="tr-TR" sz="2400" b="0" dirty="0">
                <a:solidFill>
                  <a:schemeClr val="bg1"/>
                </a:solidFill>
              </a:rPr>
              <a:t>7</a:t>
            </a:r>
            <a:r>
              <a:rPr lang="en-US" sz="2400" b="0" dirty="0">
                <a:solidFill>
                  <a:schemeClr val="bg1"/>
                </a:solidFill>
              </a:rPr>
              <a:t>80 K</a:t>
            </a:r>
          </a:p>
        </p:txBody>
      </p:sp>
      <p:sp>
        <p:nvSpPr>
          <p:cNvPr id="26632" name="Title 1"/>
          <p:cNvSpPr txBox="1">
            <a:spLocks/>
          </p:cNvSpPr>
          <p:nvPr/>
        </p:nvSpPr>
        <p:spPr bwMode="auto">
          <a:xfrm>
            <a:off x="395288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tr-TR" sz="4400" dirty="0" smtClean="0">
                <a:solidFill>
                  <a:srgbClr val="00B0F0"/>
                </a:solidFill>
              </a:rPr>
              <a:t>The Properties of the Sun</a:t>
            </a:r>
            <a:endParaRPr lang="tr-TR" sz="4400" dirty="0">
              <a:solidFill>
                <a:srgbClr val="00B0F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17675" y="5519738"/>
            <a:ext cx="7094538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tr-TR" sz="2400" b="0" dirty="0" smtClean="0">
                <a:solidFill>
                  <a:schemeClr val="bg1"/>
                </a:solidFill>
                <a:latin typeface="+mn-lt"/>
              </a:rPr>
              <a:t>Mass</a:t>
            </a:r>
            <a:r>
              <a:rPr lang="en-US" sz="2400" b="0" dirty="0" smtClean="0">
                <a:solidFill>
                  <a:schemeClr val="bg1"/>
                </a:solidFill>
                <a:latin typeface="+mn-lt"/>
              </a:rPr>
              <a:t>%74 </a:t>
            </a:r>
            <a:r>
              <a:rPr lang="en-US" sz="2400" b="0" dirty="0">
                <a:solidFill>
                  <a:schemeClr val="bg1"/>
                </a:solidFill>
                <a:latin typeface="+mn-lt"/>
              </a:rPr>
              <a:t>H, %25 He, %1 </a:t>
            </a:r>
            <a:r>
              <a:rPr lang="tr-TR" sz="2400" b="0" dirty="0" smtClean="0">
                <a:solidFill>
                  <a:schemeClr val="bg1"/>
                </a:solidFill>
                <a:latin typeface="+mn-lt"/>
              </a:rPr>
              <a:t>other elemenrts</a:t>
            </a:r>
            <a:endParaRPr lang="tr-TR" sz="24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17412" grpId="0"/>
      <p:bldP spid="17414" grpId="0"/>
      <p:bldP spid="17415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5" descr="https://upload.wikimedia.org/wikipedia/commons/thumb/d/d4/Sun_poster.svg/1280px-Sun_poster.sv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28800"/>
            <a:ext cx="9120188" cy="455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8"/>
          <p:cNvPicPr>
            <a:picLocks noChangeAspect="1"/>
          </p:cNvPicPr>
          <p:nvPr/>
        </p:nvPicPr>
        <p:blipFill>
          <a:blip r:embed="rId3"/>
          <a:srcRect t="8400" r="70900" b="6761"/>
          <a:stretch>
            <a:fillRect/>
          </a:stretch>
        </p:blipFill>
        <p:spPr bwMode="auto">
          <a:xfrm>
            <a:off x="2051720" y="42862"/>
            <a:ext cx="4156075" cy="681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endParaRPr lang="tr-TR" smtClean="0">
              <a:solidFill>
                <a:srgbClr val="FFFF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Line 3"/>
          <p:cNvSpPr>
            <a:spLocks noChangeShapeType="1"/>
          </p:cNvSpPr>
          <p:nvPr/>
        </p:nvSpPr>
        <p:spPr bwMode="auto">
          <a:xfrm flipV="1">
            <a:off x="685800" y="836613"/>
            <a:ext cx="5541963" cy="1587"/>
          </a:xfrm>
          <a:prstGeom prst="line">
            <a:avLst/>
          </a:prstGeom>
          <a:noFill/>
          <a:ln w="19050">
            <a:solidFill>
              <a:srgbClr val="000099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0732" name="Line 13"/>
          <p:cNvSpPr>
            <a:spLocks noChangeShapeType="1"/>
          </p:cNvSpPr>
          <p:nvPr/>
        </p:nvSpPr>
        <p:spPr bwMode="auto">
          <a:xfrm>
            <a:off x="4267200" y="4114800"/>
            <a:ext cx="838200" cy="3048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0733" name="Line 14"/>
          <p:cNvSpPr>
            <a:spLocks noChangeShapeType="1"/>
          </p:cNvSpPr>
          <p:nvPr/>
        </p:nvSpPr>
        <p:spPr bwMode="auto">
          <a:xfrm>
            <a:off x="4191000" y="2819400"/>
            <a:ext cx="838200" cy="3810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0734" name="Line 15"/>
          <p:cNvSpPr>
            <a:spLocks noChangeShapeType="1"/>
          </p:cNvSpPr>
          <p:nvPr/>
        </p:nvSpPr>
        <p:spPr bwMode="auto">
          <a:xfrm>
            <a:off x="4191000" y="1447800"/>
            <a:ext cx="533400" cy="4572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pic>
        <p:nvPicPr>
          <p:cNvPr id="2050" name="Picture 2" descr="interior of sun ile ilgili gÃ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062" y="1224880"/>
            <a:ext cx="4606676" cy="460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Grp="1" noChangeArrowheads="1"/>
          </p:cNvSpPr>
          <p:nvPr>
            <p:ph type="title"/>
          </p:nvPr>
        </p:nvSpPr>
        <p:spPr>
          <a:xfrm>
            <a:off x="1371600" y="76200"/>
            <a:ext cx="7772400" cy="792163"/>
          </a:xfrm>
        </p:spPr>
        <p:txBody>
          <a:bodyPr/>
          <a:lstStyle/>
          <a:p>
            <a:pPr algn="l"/>
            <a:r>
              <a:rPr lang="tr-TR" smtClean="0">
                <a:solidFill>
                  <a:srgbClr val="000099"/>
                </a:solidFill>
              </a:rPr>
              <a:t>Güneş Lekeleri</a:t>
            </a:r>
            <a:endParaRPr lang="en-US" smtClean="0">
              <a:solidFill>
                <a:srgbClr val="000099"/>
              </a:solidFill>
            </a:endParaRPr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>
            <a:off x="685800" y="838200"/>
            <a:ext cx="3581400" cy="0"/>
          </a:xfrm>
          <a:prstGeom prst="line">
            <a:avLst/>
          </a:prstGeom>
          <a:noFill/>
          <a:ln w="19050">
            <a:solidFill>
              <a:srgbClr val="000099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3798" name="Text Box 7"/>
          <p:cNvSpPr txBox="1">
            <a:spLocks noChangeArrowheads="1"/>
          </p:cNvSpPr>
          <p:nvPr/>
        </p:nvSpPr>
        <p:spPr bwMode="auto">
          <a:xfrm>
            <a:off x="5257800" y="4419600"/>
            <a:ext cx="3886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r-TR" sz="2400" b="0">
                <a:solidFill>
                  <a:schemeClr val="accent2"/>
                </a:solidFill>
              </a:rPr>
              <a:t>Fotosferin soğuk bölgeleri</a:t>
            </a:r>
            <a:r>
              <a:rPr lang="en-US" sz="2400" b="0">
                <a:solidFill>
                  <a:schemeClr val="accent2"/>
                </a:solidFill>
              </a:rPr>
              <a:t> (T </a:t>
            </a:r>
            <a:r>
              <a:rPr lang="en-US" sz="2400" b="0">
                <a:solidFill>
                  <a:schemeClr val="accent2"/>
                </a:solidFill>
                <a:cs typeface="Arial" charset="0"/>
              </a:rPr>
              <a:t>≈ 4200 K)</a:t>
            </a:r>
            <a:r>
              <a:rPr lang="en-US" sz="2400" b="0">
                <a:solidFill>
                  <a:schemeClr val="accent2"/>
                </a:solidFill>
              </a:rPr>
              <a:t>. </a:t>
            </a:r>
          </a:p>
        </p:txBody>
      </p:sp>
      <p:sp>
        <p:nvSpPr>
          <p:cNvPr id="33799" name="Text Box 8"/>
          <p:cNvSpPr txBox="1">
            <a:spLocks noChangeArrowheads="1"/>
          </p:cNvSpPr>
          <p:nvPr/>
        </p:nvSpPr>
        <p:spPr bwMode="auto">
          <a:xfrm>
            <a:off x="5311775" y="5334000"/>
            <a:ext cx="3810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r-TR" sz="2000" b="0">
                <a:solidFill>
                  <a:schemeClr val="accent2"/>
                </a:solidFill>
              </a:rPr>
              <a:t>Parlak Güneş üzerinde karanlık lekeler olarak görülürler.</a:t>
            </a:r>
            <a:endParaRPr lang="en-US" sz="2000" b="0">
              <a:solidFill>
                <a:schemeClr val="accent2"/>
              </a:solidFill>
            </a:endParaRPr>
          </a:p>
        </p:txBody>
      </p:sp>
      <p:pic>
        <p:nvPicPr>
          <p:cNvPr id="3074" name="Picture 2" descr="sun spot ile ilgili gÃ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28525"/>
            <a:ext cx="3814291" cy="381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un spot ile ilgili gÃ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951558"/>
            <a:ext cx="3710887" cy="2090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3 İçerik Yer Tutucusu"/>
          <p:cNvSpPr>
            <a:spLocks noGrp="1"/>
          </p:cNvSpPr>
          <p:nvPr>
            <p:ph sz="half" idx="2"/>
          </p:nvPr>
        </p:nvSpPr>
        <p:spPr>
          <a:xfrm>
            <a:off x="2786063" y="5786438"/>
            <a:ext cx="4038600" cy="768350"/>
          </a:xfrm>
        </p:spPr>
        <p:txBody>
          <a:bodyPr/>
          <a:lstStyle/>
          <a:p>
            <a:pPr>
              <a:buFontTx/>
              <a:buNone/>
            </a:pPr>
            <a:r>
              <a:rPr lang="tr-TR" smtClean="0"/>
              <a:t>21 Haziran 2015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71600" y="76200"/>
            <a:ext cx="77724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tr-TR" sz="4400" b="0" kern="0" dirty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Güneş</a:t>
            </a:r>
            <a:r>
              <a:rPr lang="en-US" sz="4400" b="0" kern="0" dirty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 </a:t>
            </a:r>
            <a:r>
              <a:rPr lang="tr-TR" sz="4400" b="0" kern="0" dirty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Lekeleri (3)</a:t>
            </a:r>
            <a:endParaRPr lang="en-US" sz="4400" b="0" kern="0" dirty="0">
              <a:solidFill>
                <a:srgbClr val="000099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5844" name="Line 3"/>
          <p:cNvSpPr>
            <a:spLocks noChangeShapeType="1"/>
          </p:cNvSpPr>
          <p:nvPr/>
        </p:nvSpPr>
        <p:spPr bwMode="auto">
          <a:xfrm>
            <a:off x="685800" y="838200"/>
            <a:ext cx="4267200" cy="0"/>
          </a:xfrm>
          <a:prstGeom prst="line">
            <a:avLst/>
          </a:prstGeom>
          <a:noFill/>
          <a:ln w="19050">
            <a:solidFill>
              <a:srgbClr val="000099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5845" name="5 Metin kutusu"/>
          <p:cNvSpPr txBox="1">
            <a:spLocks noChangeArrowheads="1"/>
          </p:cNvSpPr>
          <p:nvPr/>
        </p:nvSpPr>
        <p:spPr bwMode="auto">
          <a:xfrm>
            <a:off x="7929563" y="6488113"/>
            <a:ext cx="17145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400"/>
              <a:t>animasyon</a:t>
            </a:r>
          </a:p>
        </p:txBody>
      </p:sp>
      <p:pic>
        <p:nvPicPr>
          <p:cNvPr id="35846" name="Picture 7" descr="http://sohowww.nascom.nasa.gov/data/realtime/hmi_igr/1024/lates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38" y="1143000"/>
            <a:ext cx="4643437" cy="464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1828800" y="838200"/>
            <a:ext cx="52888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11-y</a:t>
            </a:r>
            <a:r>
              <a:rPr lang="tr-TR" sz="3600" dirty="0" err="1">
                <a:latin typeface="Arial" pitchFamily="34" charset="0"/>
                <a:cs typeface="Arial" pitchFamily="34" charset="0"/>
              </a:rPr>
              <a:t>ıllık</a:t>
            </a:r>
            <a:r>
              <a:rPr lang="tr-TR" sz="3600" dirty="0">
                <a:latin typeface="Arial" pitchFamily="34" charset="0"/>
                <a:cs typeface="Arial" pitchFamily="34" charset="0"/>
              </a:rPr>
              <a:t> Güneş etkinliği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sun spot diagram ile ilgili gÃ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84531"/>
            <a:ext cx="6912000" cy="43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11188" y="476250"/>
            <a:ext cx="3803650" cy="3816350"/>
          </a:xfrm>
          <a:noFill/>
        </p:spPr>
      </p:pic>
      <p:sp>
        <p:nvSpPr>
          <p:cNvPr id="37891" name="Text Box 6"/>
          <p:cNvSpPr txBox="1">
            <a:spLocks noChangeArrowheads="1"/>
          </p:cNvSpPr>
          <p:nvPr/>
        </p:nvSpPr>
        <p:spPr bwMode="auto">
          <a:xfrm>
            <a:off x="971550" y="5589588"/>
            <a:ext cx="29511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r-TR" b="0"/>
              <a:t>Güneş etkinliği maksimum iken</a:t>
            </a:r>
          </a:p>
        </p:txBody>
      </p:sp>
      <p:pic>
        <p:nvPicPr>
          <p:cNvPr id="37892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5219700" y="2708275"/>
            <a:ext cx="3616325" cy="3746500"/>
          </a:xfrm>
          <a:noFill/>
        </p:spPr>
      </p:pic>
      <p:sp>
        <p:nvSpPr>
          <p:cNvPr id="37893" name="Rectangle 10"/>
          <p:cNvSpPr>
            <a:spLocks noChangeArrowheads="1"/>
          </p:cNvSpPr>
          <p:nvPr/>
        </p:nvSpPr>
        <p:spPr bwMode="auto">
          <a:xfrm>
            <a:off x="5651500" y="1268413"/>
            <a:ext cx="3155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0"/>
              <a:t>Güneş etkinliği minimum iken</a:t>
            </a:r>
          </a:p>
        </p:txBody>
      </p:sp>
      <p:sp>
        <p:nvSpPr>
          <p:cNvPr id="37894" name="AutoShape 11"/>
          <p:cNvSpPr>
            <a:spLocks noChangeArrowheads="1"/>
          </p:cNvSpPr>
          <p:nvPr/>
        </p:nvSpPr>
        <p:spPr bwMode="auto">
          <a:xfrm>
            <a:off x="2195513" y="4797425"/>
            <a:ext cx="485775" cy="647700"/>
          </a:xfrm>
          <a:prstGeom prst="up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r" eaLnBrk="1" hangingPunct="1"/>
            <a:endParaRPr lang="tr-TR"/>
          </a:p>
        </p:txBody>
      </p:sp>
      <p:sp>
        <p:nvSpPr>
          <p:cNvPr id="37895" name="AutoShape 12"/>
          <p:cNvSpPr>
            <a:spLocks noChangeArrowheads="1"/>
          </p:cNvSpPr>
          <p:nvPr/>
        </p:nvSpPr>
        <p:spPr bwMode="auto">
          <a:xfrm>
            <a:off x="7092950" y="1773238"/>
            <a:ext cx="485775" cy="719137"/>
          </a:xfrm>
          <a:prstGeom prst="downArrow">
            <a:avLst>
              <a:gd name="adj1" fmla="val 50000"/>
              <a:gd name="adj2" fmla="val 3701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r" eaLnBrk="1" hangingPunct="1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6650</TotalTime>
  <Words>135</Words>
  <Application>Microsoft Office PowerPoint</Application>
  <PresentationFormat>On-screen Show (4:3)</PresentationFormat>
  <Paragraphs>37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 New Roman</vt:lpstr>
      <vt:lpstr>Wingdings</vt:lpstr>
      <vt:lpstr>Modèle par défaut</vt:lpstr>
      <vt:lpstr>Default Design</vt:lpstr>
      <vt:lpstr>SUN</vt:lpstr>
      <vt:lpstr>PowerPoint Presentation</vt:lpstr>
      <vt:lpstr>PowerPoint Presentation</vt:lpstr>
      <vt:lpstr>PowerPoint Presentation</vt:lpstr>
      <vt:lpstr>PowerPoint Presentation</vt:lpstr>
      <vt:lpstr>Güneş Lekeleri</vt:lpstr>
      <vt:lpstr>PowerPoint Presentation</vt:lpstr>
      <vt:lpstr>PowerPoint Presentation</vt:lpstr>
      <vt:lpstr>PowerPoint Presentation</vt:lpstr>
      <vt:lpstr>Güneş’in Yaşamı</vt:lpstr>
    </vt:vector>
  </TitlesOfParts>
  <Company>Party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 NAME</dc:title>
  <dc:creator>Ric</dc:creator>
  <cp:lastModifiedBy>unicorn</cp:lastModifiedBy>
  <cp:revision>234</cp:revision>
  <dcterms:created xsi:type="dcterms:W3CDTF">2008-05-06T17:35:57Z</dcterms:created>
  <dcterms:modified xsi:type="dcterms:W3CDTF">2019-11-15T09:54:09Z</dcterms:modified>
</cp:coreProperties>
</file>