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3"/>
  </p:notesMasterIdLst>
  <p:sldIdLst>
    <p:sldId id="343" r:id="rId3"/>
    <p:sldId id="286" r:id="rId4"/>
    <p:sldId id="372" r:id="rId5"/>
    <p:sldId id="289" r:id="rId6"/>
    <p:sldId id="373" r:id="rId7"/>
    <p:sldId id="377" r:id="rId8"/>
    <p:sldId id="381" r:id="rId9"/>
    <p:sldId id="382" r:id="rId10"/>
    <p:sldId id="380" r:id="rId11"/>
    <p:sldId id="347" r:id="rId12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99FF"/>
    <a:srgbClr val="CCCCFF"/>
    <a:srgbClr val="FF3300"/>
    <a:srgbClr val="FFFFCC"/>
    <a:srgbClr val="FFCCFF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80" autoAdjust="0"/>
  </p:normalViewPr>
  <p:slideViewPr>
    <p:cSldViewPr>
      <p:cViewPr varScale="1">
        <p:scale>
          <a:sx n="84" d="100"/>
          <a:sy n="84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F69FFB5B-CCF1-4F6B-94DE-D58698F7BB09}" type="datetimeFigureOut">
              <a:rPr lang="tr-TR"/>
              <a:pPr>
                <a:defRPr/>
              </a:pPr>
              <a:t>15.11.2019</a:t>
            </a:fld>
            <a:endParaRPr lang="tr-T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35B2DE1-ACA3-4196-93A1-32CBE0C973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29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https://www.nasa.gov/feature/goddard/winner-of-sohos-birthday-image-contest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https://briankoberlein.com/2015/01/28/inner-beauty/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39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https://sciworthy.com/the-sun-is-hiding-extra-light-and-energy-from-us/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78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https://www.windows2universe.org/sun/Solar_interior/Sun_layers/radiative_zone.html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97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https://www.space.com/27610-giant-sunspot-mystifies-scientists.html http://qrznow.com/sun-is-sunspot-free-for-fifth-straight-day/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72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SOHO uydusu verisi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03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https://cbdakota.wordpress.com/2011/05/25/solar-cycle-24-and-the-sunspot-butterfly-diagram/</a:t>
            </a:r>
          </a:p>
        </p:txBody>
      </p:sp>
    </p:spTree>
    <p:extLst>
      <p:ext uri="{BB962C8B-B14F-4D97-AF65-F5344CB8AC3E}">
        <p14:creationId xmlns:p14="http://schemas.microsoft.com/office/powerpoint/2010/main" val="1215079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SOHO uydusu verisi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90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https://en.wikipedia.org/wiki/File:Sun_Life.png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B2DE1-ACA3-4196-93A1-32CBE0C97378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46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B8F4-EB9B-4C16-8DC3-F440CC105A9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5E86-1757-4EE6-8A72-82035DC8C0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401C-C406-4598-A017-B8410B3130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210C-0858-4223-BC59-742BD60304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48878-4DD8-46B2-9F71-F66F1CACD19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BE76-F565-4242-B240-4033F3DC27B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6E91-2162-456C-BC88-7D05E6B070C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FEA397-814E-47E6-B104-61F87951B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AEFCF7-B13F-404D-B809-90C264E5A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EDE9556-B1F3-4920-836C-79C3BF9D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4AC59DB-B58D-4A93-9C00-DFB06A73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F1E7-565C-4F8B-A8DB-81207C69BE8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10C71B6-352C-4C72-BF76-FCAA0CB6D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E6C26A-72D9-4C70-BEA4-4DAAD757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36212A-8D52-4214-AD7F-665558FC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52821C-80CB-4C61-BE7A-183D043F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8D40C3-19D0-48BF-9915-1AA9D3C7C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FA9BA0-16F2-4145-B2CD-C3AAFED9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07B743-4AFB-4CFE-9F6F-1C9E0FE50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40EDFDB-00E3-41EE-8CE0-B95748F6F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8493CB-3D05-4F91-A14E-DEB929868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EAC0-D2AB-4965-BA97-DE0C9ECFA6C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EBE0-2C1F-4775-8C1D-AAFDF7F0C27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7F4D5-136E-4748-9E32-6CC6E27C2EB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444E3-8EFB-4513-AB4E-2001A88B57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61B2E-9111-481E-93C0-43CA016756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DC55-6430-4CD3-BC71-76EEEEDC8ED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BA48-F315-42B5-80F6-033D988324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8C68491B-CDF7-4BDD-A263-4A0B8AD823D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F44EDE-9C5C-48E6-A551-EDE7B168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HO image of the sun from Jan. 8, 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98" y="-137319"/>
            <a:ext cx="9382125" cy="83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b="1" dirty="0" smtClean="0">
                <a:latin typeface="Calibri" pitchFamily="34" charset="0"/>
                <a:cs typeface="Calibri" pitchFamily="34" charset="0"/>
              </a:rPr>
              <a:t>SUN</a:t>
            </a:r>
            <a:endParaRPr lang="tr-TR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563938" y="3789363"/>
            <a:ext cx="280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tr-T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chemeClr val="accent1">
                    <a:lumMod val="50000"/>
                  </a:schemeClr>
                </a:solidFill>
              </a:rPr>
              <a:t>Güneş’in Yaşamı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2467" name="Picture 5" descr="C:\Users\hande\Desktop\Solar_Life_Cycl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428875"/>
            <a:ext cx="78628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1a"/>
          <p:cNvPicPr>
            <a:picLocks noChangeAspect="1" noChangeArrowheads="1"/>
          </p:cNvPicPr>
          <p:nvPr/>
        </p:nvPicPr>
        <p:blipFill>
          <a:blip r:embed="rId2"/>
          <a:srcRect t="7890" b="5687"/>
          <a:stretch>
            <a:fillRect/>
          </a:stretch>
        </p:blipFill>
        <p:spPr bwMode="auto">
          <a:xfrm>
            <a:off x="906463" y="106680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1720850" y="5002213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tr-TR" sz="2400" b="0" dirty="0">
                <a:solidFill>
                  <a:schemeClr val="bg1"/>
                </a:solidFill>
              </a:rPr>
              <a:t>Central Temperature </a:t>
            </a:r>
            <a:r>
              <a:rPr lang="en-US" sz="2400" b="0" dirty="0" smtClean="0">
                <a:solidFill>
                  <a:schemeClr val="bg1"/>
                </a:solidFill>
              </a:rPr>
              <a:t>= </a:t>
            </a:r>
            <a:r>
              <a:rPr lang="en-US" sz="2400" b="0" dirty="0">
                <a:solidFill>
                  <a:schemeClr val="bg1"/>
                </a:solidFill>
              </a:rPr>
              <a:t>15 mil</a:t>
            </a:r>
            <a:r>
              <a:rPr lang="tr-TR" sz="2400" b="0" dirty="0">
                <a:solidFill>
                  <a:schemeClr val="bg1"/>
                </a:solidFill>
              </a:rPr>
              <a:t>yon</a:t>
            </a:r>
            <a:r>
              <a:rPr lang="en-US" sz="2400" b="0" dirty="0">
                <a:solidFill>
                  <a:schemeClr val="bg1"/>
                </a:solidFill>
              </a:rPr>
              <a:t> K</a:t>
            </a: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1725613" y="2947988"/>
            <a:ext cx="60198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tr-TR" sz="2400" b="0" dirty="0">
                <a:solidFill>
                  <a:schemeClr val="bg1"/>
                </a:solidFill>
              </a:rPr>
              <a:t> </a:t>
            </a:r>
            <a:r>
              <a:rPr lang="tr-TR" sz="2400" b="0" dirty="0" smtClean="0">
                <a:solidFill>
                  <a:schemeClr val="bg1"/>
                </a:solidFill>
              </a:rPr>
              <a:t>Mass: </a:t>
            </a:r>
            <a:r>
              <a:rPr lang="tr-TR" sz="2400" b="0" dirty="0">
                <a:solidFill>
                  <a:schemeClr val="bg1"/>
                </a:solidFill>
              </a:rPr>
              <a:t>1.99x10</a:t>
            </a:r>
            <a:r>
              <a:rPr lang="tr-TR" sz="2400" b="0" baseline="30000" dirty="0">
                <a:solidFill>
                  <a:schemeClr val="bg1"/>
                </a:solidFill>
              </a:rPr>
              <a:t>30</a:t>
            </a:r>
            <a:r>
              <a:rPr lang="tr-TR" sz="2400" b="0" dirty="0">
                <a:solidFill>
                  <a:schemeClr val="bg1"/>
                </a:solidFill>
              </a:rPr>
              <a:t> kg</a:t>
            </a:r>
            <a:r>
              <a:rPr lang="tr-TR" sz="2400" b="0" dirty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tr-TR" sz="2400" b="0" dirty="0">
                <a:solidFill>
                  <a:schemeClr val="bg1"/>
                </a:solidFill>
              </a:rPr>
              <a:t>	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1738313" y="1844675"/>
            <a:ext cx="601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tr-TR" sz="2400" b="0" dirty="0">
                <a:solidFill>
                  <a:schemeClr val="bg1"/>
                </a:solidFill>
              </a:rPr>
              <a:t> </a:t>
            </a:r>
            <a:r>
              <a:rPr lang="tr-TR" sz="2400" b="0" dirty="0" smtClean="0">
                <a:solidFill>
                  <a:schemeClr val="bg1"/>
                </a:solidFill>
              </a:rPr>
              <a:t>Radii </a:t>
            </a:r>
            <a:r>
              <a:rPr lang="tr-TR" sz="2400" b="0" dirty="0">
                <a:solidFill>
                  <a:schemeClr val="bg1"/>
                </a:solidFill>
                <a:sym typeface="Wingdings" pitchFamily="2" charset="2"/>
              </a:rPr>
              <a:t> ~ 700,000 km </a:t>
            </a:r>
          </a:p>
          <a:p>
            <a:pPr eaLnBrk="1" hangingPunct="1">
              <a:spcBef>
                <a:spcPct val="50000"/>
              </a:spcBef>
            </a:pPr>
            <a:r>
              <a:rPr lang="tr-TR" sz="2400" b="0" dirty="0">
                <a:solidFill>
                  <a:schemeClr val="bg1"/>
                </a:solidFill>
                <a:sym typeface="Wingdings" pitchFamily="2" charset="2"/>
              </a:rPr>
              <a:t>	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1725613" y="3976688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tr-TR" sz="2400" b="0" dirty="0">
                <a:solidFill>
                  <a:schemeClr val="bg1"/>
                </a:solidFill>
              </a:rPr>
              <a:t> </a:t>
            </a:r>
            <a:r>
              <a:rPr lang="tr-TR" sz="2400" b="0" dirty="0" smtClean="0">
                <a:solidFill>
                  <a:schemeClr val="bg1"/>
                </a:solidFill>
              </a:rPr>
              <a:t>Mean Density</a:t>
            </a:r>
            <a:r>
              <a:rPr lang="en-US" sz="2400" b="0" dirty="0" smtClean="0">
                <a:solidFill>
                  <a:schemeClr val="bg1"/>
                </a:solidFill>
              </a:rPr>
              <a:t>= </a:t>
            </a:r>
            <a:r>
              <a:rPr lang="en-US" sz="2400" b="0" dirty="0">
                <a:solidFill>
                  <a:schemeClr val="bg1"/>
                </a:solidFill>
              </a:rPr>
              <a:t>1.4 </a:t>
            </a:r>
            <a:r>
              <a:rPr lang="en-US" sz="2400" b="0" dirty="0" smtClean="0">
                <a:solidFill>
                  <a:schemeClr val="bg1"/>
                </a:solidFill>
              </a:rPr>
              <a:t>g/cm</a:t>
            </a:r>
            <a:r>
              <a:rPr lang="en-US" sz="2400" b="0" baseline="30000" dirty="0" smtClean="0">
                <a:solidFill>
                  <a:schemeClr val="bg1"/>
                </a:solidFill>
              </a:rPr>
              <a:t>3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1731963" y="4537075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tr-TR" sz="2400" b="0" dirty="0">
                <a:solidFill>
                  <a:schemeClr val="bg1"/>
                </a:solidFill>
              </a:rPr>
              <a:t> </a:t>
            </a:r>
            <a:r>
              <a:rPr lang="tr-TR" sz="2400" b="0" dirty="0" smtClean="0">
                <a:solidFill>
                  <a:schemeClr val="bg1"/>
                </a:solidFill>
              </a:rPr>
              <a:t>Surface temperature</a:t>
            </a:r>
            <a:r>
              <a:rPr lang="en-US" sz="2400" b="0" dirty="0" smtClean="0">
                <a:solidFill>
                  <a:schemeClr val="bg1"/>
                </a:solidFill>
              </a:rPr>
              <a:t>= </a:t>
            </a:r>
            <a:r>
              <a:rPr lang="en-US" sz="2400" b="0" dirty="0">
                <a:solidFill>
                  <a:schemeClr val="bg1"/>
                </a:solidFill>
              </a:rPr>
              <a:t>5</a:t>
            </a:r>
            <a:r>
              <a:rPr lang="tr-TR" sz="2400" b="0" dirty="0">
                <a:solidFill>
                  <a:schemeClr val="bg1"/>
                </a:solidFill>
              </a:rPr>
              <a:t>7</a:t>
            </a:r>
            <a:r>
              <a:rPr lang="en-US" sz="2400" b="0" dirty="0">
                <a:solidFill>
                  <a:schemeClr val="bg1"/>
                </a:solidFill>
              </a:rPr>
              <a:t>80 K</a:t>
            </a:r>
          </a:p>
        </p:txBody>
      </p:sp>
      <p:sp>
        <p:nvSpPr>
          <p:cNvPr id="26632" name="Title 1"/>
          <p:cNvSpPr txBox="1">
            <a:spLocks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4400" dirty="0" smtClean="0">
                <a:solidFill>
                  <a:srgbClr val="00B0F0"/>
                </a:solidFill>
              </a:rPr>
              <a:t>The Properties of the Sun</a:t>
            </a:r>
            <a:endParaRPr lang="tr-TR" sz="4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7675" y="5519738"/>
            <a:ext cx="70945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b="0" dirty="0" smtClean="0">
                <a:solidFill>
                  <a:schemeClr val="bg1"/>
                </a:solidFill>
                <a:latin typeface="+mn-lt"/>
              </a:rPr>
              <a:t>Mass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%74 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H, %25 He, %1 </a:t>
            </a:r>
            <a:r>
              <a:rPr lang="tr-TR" sz="2400" b="0" dirty="0" smtClean="0">
                <a:solidFill>
                  <a:schemeClr val="bg1"/>
                </a:solidFill>
                <a:latin typeface="+mn-lt"/>
              </a:rPr>
              <a:t>other elemenrts</a:t>
            </a:r>
            <a:endParaRPr lang="tr-TR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4" grpId="0"/>
      <p:bldP spid="1741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https://upload.wikimedia.org/wikipedia/commons/thumb/d/d4/Sun_poster.svg/1280px-Sun_poster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800"/>
            <a:ext cx="912018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/>
          </p:cNvPicPr>
          <p:nvPr/>
        </p:nvPicPr>
        <p:blipFill>
          <a:blip r:embed="rId3"/>
          <a:srcRect t="8400" r="70900" b="6761"/>
          <a:stretch>
            <a:fillRect/>
          </a:stretch>
        </p:blipFill>
        <p:spPr bwMode="auto">
          <a:xfrm>
            <a:off x="2051720" y="42862"/>
            <a:ext cx="4156075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tr-TR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685800" y="836613"/>
            <a:ext cx="5541963" cy="1587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4267200" y="4114800"/>
            <a:ext cx="838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4191000" y="2819400"/>
            <a:ext cx="8382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4191000" y="1447800"/>
            <a:ext cx="5334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2050" name="Picture 2" descr="interior of su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62" y="1224880"/>
            <a:ext cx="4606676" cy="46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792163"/>
          </a:xfrm>
        </p:spPr>
        <p:txBody>
          <a:bodyPr/>
          <a:lstStyle/>
          <a:p>
            <a:pPr algn="l"/>
            <a:r>
              <a:rPr lang="tr-TR" smtClean="0">
                <a:solidFill>
                  <a:srgbClr val="000099"/>
                </a:solidFill>
              </a:rPr>
              <a:t>Güneş Lekeleri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685800" y="838200"/>
            <a:ext cx="35814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257800" y="44196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2400" b="0">
                <a:solidFill>
                  <a:schemeClr val="accent2"/>
                </a:solidFill>
              </a:rPr>
              <a:t>Fotosferin soğuk bölgeleri</a:t>
            </a:r>
            <a:r>
              <a:rPr lang="en-US" sz="2400" b="0">
                <a:solidFill>
                  <a:schemeClr val="accent2"/>
                </a:solidFill>
              </a:rPr>
              <a:t> (T </a:t>
            </a:r>
            <a:r>
              <a:rPr lang="en-US" sz="2400" b="0">
                <a:solidFill>
                  <a:schemeClr val="accent2"/>
                </a:solidFill>
                <a:cs typeface="Arial" charset="0"/>
              </a:rPr>
              <a:t>≈ 4200 K)</a:t>
            </a:r>
            <a:r>
              <a:rPr lang="en-US" sz="2400" b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5311775" y="5334000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2000" b="0">
                <a:solidFill>
                  <a:schemeClr val="accent2"/>
                </a:solidFill>
              </a:rPr>
              <a:t>Parlak Güneş üzerinde karanlık lekeler olarak görülürler.</a:t>
            </a:r>
            <a:endParaRPr lang="en-US" sz="2000" b="0">
              <a:solidFill>
                <a:schemeClr val="accent2"/>
              </a:solidFill>
            </a:endParaRPr>
          </a:p>
        </p:txBody>
      </p:sp>
      <p:pic>
        <p:nvPicPr>
          <p:cNvPr id="3074" name="Picture 2" descr="sun spot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8525"/>
            <a:ext cx="3814291" cy="38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n spot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1558"/>
            <a:ext cx="3710887" cy="2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İçerik Yer Tutucusu"/>
          <p:cNvSpPr>
            <a:spLocks noGrp="1"/>
          </p:cNvSpPr>
          <p:nvPr>
            <p:ph sz="half" idx="2"/>
          </p:nvPr>
        </p:nvSpPr>
        <p:spPr>
          <a:xfrm>
            <a:off x="2786063" y="5786438"/>
            <a:ext cx="4038600" cy="768350"/>
          </a:xfrm>
        </p:spPr>
        <p:txBody>
          <a:bodyPr/>
          <a:lstStyle/>
          <a:p>
            <a:pPr>
              <a:buFontTx/>
              <a:buNone/>
            </a:pPr>
            <a:r>
              <a:rPr lang="tr-TR" smtClean="0"/>
              <a:t>21 Haziran 2015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71600" y="76200"/>
            <a:ext cx="7772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sz="4400" b="0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Güneş</a:t>
            </a:r>
            <a:r>
              <a:rPr lang="en-US" sz="4400" b="0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4400" b="0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Lekeleri (3)</a:t>
            </a:r>
            <a:endParaRPr lang="en-US" sz="4400" b="0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44" name="Line 3"/>
          <p:cNvSpPr>
            <a:spLocks noChangeShapeType="1"/>
          </p:cNvSpPr>
          <p:nvPr/>
        </p:nvSpPr>
        <p:spPr bwMode="auto">
          <a:xfrm>
            <a:off x="685800" y="838200"/>
            <a:ext cx="42672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45" name="5 Metin kutusu"/>
          <p:cNvSpPr txBox="1">
            <a:spLocks noChangeArrowheads="1"/>
          </p:cNvSpPr>
          <p:nvPr/>
        </p:nvSpPr>
        <p:spPr bwMode="auto">
          <a:xfrm>
            <a:off x="7929563" y="6488113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animasyon</a:t>
            </a:r>
          </a:p>
        </p:txBody>
      </p:sp>
      <p:pic>
        <p:nvPicPr>
          <p:cNvPr id="35846" name="Picture 7" descr="http://sohowww.nascom.nasa.gov/data/realtime/hmi_igr/1024/lat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143000"/>
            <a:ext cx="46434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828800" y="838200"/>
            <a:ext cx="5288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11-y</a:t>
            </a:r>
            <a:r>
              <a:rPr lang="tr-TR" sz="3600" dirty="0" err="1">
                <a:latin typeface="Arial" pitchFamily="34" charset="0"/>
                <a:cs typeface="Arial" pitchFamily="34" charset="0"/>
              </a:rPr>
              <a:t>ıllık</a:t>
            </a:r>
            <a:r>
              <a:rPr lang="tr-TR" sz="3600" dirty="0">
                <a:latin typeface="Arial" pitchFamily="34" charset="0"/>
                <a:cs typeface="Arial" pitchFamily="34" charset="0"/>
              </a:rPr>
              <a:t> Güneş etkinliği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sun spot diagram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531"/>
            <a:ext cx="6912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476250"/>
            <a:ext cx="3803650" cy="3816350"/>
          </a:xfrm>
          <a:noFill/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971550" y="5589588"/>
            <a:ext cx="2951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b="0"/>
              <a:t>Güneş etkinliği maksimum iken</a:t>
            </a:r>
          </a:p>
        </p:txBody>
      </p:sp>
      <p:pic>
        <p:nvPicPr>
          <p:cNvPr id="3789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2708275"/>
            <a:ext cx="3616325" cy="3746500"/>
          </a:xfrm>
          <a:noFill/>
        </p:spPr>
      </p:pic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5651500" y="1268413"/>
            <a:ext cx="315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0"/>
              <a:t>Güneş etkinliği minimum iken</a:t>
            </a: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195513" y="4797425"/>
            <a:ext cx="485775" cy="6477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eaLnBrk="1" hangingPunct="1"/>
            <a:endParaRPr lang="tr-TR"/>
          </a:p>
        </p:txBody>
      </p:sp>
      <p:sp>
        <p:nvSpPr>
          <p:cNvPr id="37895" name="AutoShape 12"/>
          <p:cNvSpPr>
            <a:spLocks noChangeArrowheads="1"/>
          </p:cNvSpPr>
          <p:nvPr/>
        </p:nvSpPr>
        <p:spPr bwMode="auto">
          <a:xfrm>
            <a:off x="7092950" y="1773238"/>
            <a:ext cx="485775" cy="719137"/>
          </a:xfrm>
          <a:prstGeom prst="downArrow">
            <a:avLst>
              <a:gd name="adj1" fmla="val 50000"/>
              <a:gd name="adj2" fmla="val 370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 eaLnBrk="1" hangingPunct="1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6650</TotalTime>
  <Words>135</Words>
  <Application>Microsoft Office PowerPoint</Application>
  <PresentationFormat>On-screen Show (4:3)</PresentationFormat>
  <Paragraphs>37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Modèle par défaut</vt:lpstr>
      <vt:lpstr>Default Design</vt:lpstr>
      <vt:lpstr>SUN</vt:lpstr>
      <vt:lpstr>PowerPoint Presentation</vt:lpstr>
      <vt:lpstr>PowerPoint Presentation</vt:lpstr>
      <vt:lpstr>PowerPoint Presentation</vt:lpstr>
      <vt:lpstr>PowerPoint Presentation</vt:lpstr>
      <vt:lpstr>Güneş Lekeleri</vt:lpstr>
      <vt:lpstr>PowerPoint Presentation</vt:lpstr>
      <vt:lpstr>PowerPoint Presentation</vt:lpstr>
      <vt:lpstr>PowerPoint Presentation</vt:lpstr>
      <vt:lpstr>Güneş’in Yaşamı</vt:lpstr>
    </vt:vector>
  </TitlesOfParts>
  <Company>Party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Ric</dc:creator>
  <cp:lastModifiedBy>unicorn</cp:lastModifiedBy>
  <cp:revision>234</cp:revision>
  <dcterms:created xsi:type="dcterms:W3CDTF">2008-05-06T17:35:57Z</dcterms:created>
  <dcterms:modified xsi:type="dcterms:W3CDTF">2019-11-15T09:54:09Z</dcterms:modified>
</cp:coreProperties>
</file>