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4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E36227-0B22-4C41-B830-D22A63E8B7E4}" type="datetimeFigureOut">
              <a:rPr lang="tr-TR" smtClean="0"/>
              <a:t>26.10.2021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9EB37B-F963-4EFB-8612-8559786563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9989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67B2E-2E35-4340-A112-201C8B2776C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7234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55680-A87A-1F42-BA1C-272E173152A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496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40998-5168-450A-A539-82DA4D4BAAB0}" type="datetime1">
              <a:rPr lang="tr-TR" smtClean="0"/>
              <a:t>26.10.2021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DOÇ.DR.İDİL BAŞTAN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8EB2A-48ED-421D-AF85-8A22C709A1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1556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337F8-311C-4367-B297-3328B97E9356}" type="datetime1">
              <a:rPr lang="tr-TR" smtClean="0"/>
              <a:t>26.10.2021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DOÇ.DR.İDİL BAŞTAN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8EB2A-48ED-421D-AF85-8A22C709A1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8985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5720-9CBF-4F8A-AFF6-77CA26160070}" type="datetime1">
              <a:rPr lang="tr-TR" smtClean="0"/>
              <a:t>26.10.2021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DOÇ.DR.İDİL BAŞTAN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8EB2A-48ED-421D-AF85-8A22C709A1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1259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F2BE-A622-4F1B-A1B5-70A77B33B401}" type="datetime1">
              <a:rPr lang="tr-TR" smtClean="0"/>
              <a:t>26.10.2021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DOÇ.DR.İDİL BAŞTAN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8EB2A-48ED-421D-AF85-8A22C709A1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3895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1D87A-E135-49FD-9D9B-A45E77BEBAD7}" type="datetime1">
              <a:rPr lang="tr-TR" smtClean="0"/>
              <a:t>26.10.2021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DOÇ.DR.İDİL BAŞTAN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8EB2A-48ED-421D-AF85-8A22C709A1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3003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31A5F-FFE7-4EFA-92FB-911DBAC386CB}" type="datetime1">
              <a:rPr lang="tr-TR" smtClean="0"/>
              <a:t>26.10.2021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DOÇ.DR.İDİL BAŞTAN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8EB2A-48ED-421D-AF85-8A22C709A1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6621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5F2BB-B47E-49A0-B2F6-6A5470184A2C}" type="datetime1">
              <a:rPr lang="tr-TR" smtClean="0"/>
              <a:t>26.10.2021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DOÇ.DR.İDİL BAŞTAN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8EB2A-48ED-421D-AF85-8A22C709A1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650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1866A-DF47-4488-B0F7-2AD4CA0DC942}" type="datetime1">
              <a:rPr lang="tr-TR" smtClean="0"/>
              <a:t>26.10.2021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DOÇ.DR.İDİL BAŞTAN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8EB2A-48ED-421D-AF85-8A22C709A1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2960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85C51-6E48-401B-972B-C6A9A71826FD}" type="datetime1">
              <a:rPr lang="tr-TR" smtClean="0"/>
              <a:t>26.10.2021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DOÇ.DR.İDİL BAŞTAN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8EB2A-48ED-421D-AF85-8A22C709A1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9314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99CA0-5C30-4F58-8CD3-7839D80F3A35}" type="datetime1">
              <a:rPr lang="tr-TR" smtClean="0"/>
              <a:t>26.10.2021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DOÇ.DR.İDİL BAŞTAN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8EB2A-48ED-421D-AF85-8A22C709A1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8530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4A75B-2712-4AD2-99B6-EFB5448A9005}" type="datetime1">
              <a:rPr lang="tr-TR" smtClean="0"/>
              <a:t>26.10.2021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DOÇ.DR.İDİL BAŞTAN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8EB2A-48ED-421D-AF85-8A22C709A1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2621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DD76C-130B-4A07-8DE5-95D0662506DD}" type="datetime1">
              <a:rPr lang="tr-TR" smtClean="0"/>
              <a:t>26.10.2021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DOÇ.DR.İDİL BAŞTAN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8EB2A-48ED-421D-AF85-8A22C709A1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3006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967" y="1706866"/>
            <a:ext cx="9144000" cy="23876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KÖPEKLERLE HİPERADRENOKORTİSİZM 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DOÇ.DR.İDİL BAŞTAN</a:t>
            </a:r>
            <a:endParaRPr lang="en-US"/>
          </a:p>
        </p:txBody>
      </p:sp>
      <p:sp>
        <p:nvSpPr>
          <p:cNvPr id="4" name="Footer Placeholder 1"/>
          <p:cNvSpPr txBox="1">
            <a:spLocks/>
          </p:cNvSpPr>
          <p:nvPr/>
        </p:nvSpPr>
        <p:spPr>
          <a:xfrm>
            <a:off x="6213167" y="4094466"/>
            <a:ext cx="4114800" cy="92529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7030A0"/>
                </a:solidFill>
              </a:rPr>
              <a:t>ANKARA ÜNİVERSİTESİ VETERİNER FAKÜLTESİ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İÇ HASTALIKLARI ANABİLİM DALI 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DOÇ.DR.İDİL BAŞTAN</a:t>
            </a:r>
            <a:endParaRPr lang="en-US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44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163BC0"/>
                </a:solidFill>
              </a:rPr>
              <a:t>Görüntüleme</a:t>
            </a:r>
            <a:r>
              <a:rPr lang="en-US" b="1" dirty="0" smtClean="0">
                <a:solidFill>
                  <a:srgbClr val="163BC0"/>
                </a:solidFill>
              </a:rPr>
              <a:t> </a:t>
            </a:r>
            <a:endParaRPr lang="en-US" b="1" dirty="0">
              <a:solidFill>
                <a:srgbClr val="163B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163BC0"/>
                </a:solidFill>
              </a:rPr>
              <a:t>Thoracic </a:t>
            </a:r>
            <a:r>
              <a:rPr lang="en-US" b="1" dirty="0" err="1" smtClean="0">
                <a:solidFill>
                  <a:srgbClr val="163BC0"/>
                </a:solidFill>
              </a:rPr>
              <a:t>radyografi</a:t>
            </a:r>
            <a:endParaRPr lang="en-US" b="1" dirty="0" smtClean="0">
              <a:solidFill>
                <a:srgbClr val="163BC0"/>
              </a:solidFill>
            </a:endParaRPr>
          </a:p>
          <a:p>
            <a:pPr lvl="1"/>
            <a:r>
              <a:rPr lang="en-US" dirty="0" smtClean="0">
                <a:solidFill>
                  <a:srgbClr val="163BC0"/>
                </a:solidFill>
              </a:rPr>
              <a:t>Trachea </a:t>
            </a:r>
            <a:r>
              <a:rPr lang="en-US" dirty="0" err="1" smtClean="0">
                <a:solidFill>
                  <a:srgbClr val="163BC0"/>
                </a:solidFill>
              </a:rPr>
              <a:t>ve</a:t>
            </a:r>
            <a:r>
              <a:rPr lang="en-US" dirty="0" smtClean="0">
                <a:solidFill>
                  <a:srgbClr val="163BC0"/>
                </a:solidFill>
              </a:rPr>
              <a:t> bronchi </a:t>
            </a:r>
            <a:r>
              <a:rPr lang="en-US" dirty="0" err="1" smtClean="0">
                <a:solidFill>
                  <a:srgbClr val="163BC0"/>
                </a:solidFill>
              </a:rPr>
              <a:t>lerde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mineralizasyon</a:t>
            </a:r>
            <a:endParaRPr lang="en-US" dirty="0" smtClean="0">
              <a:solidFill>
                <a:srgbClr val="163BC0"/>
              </a:solidFill>
            </a:endParaRPr>
          </a:p>
          <a:p>
            <a:pPr lvl="1"/>
            <a:r>
              <a:rPr lang="en-US" dirty="0" err="1" smtClean="0">
                <a:solidFill>
                  <a:srgbClr val="163BC0"/>
                </a:solidFill>
              </a:rPr>
              <a:t>Pulmoner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metastaz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</a:p>
          <a:p>
            <a:pPr lvl="1"/>
            <a:r>
              <a:rPr lang="en-US" dirty="0" err="1" smtClean="0">
                <a:solidFill>
                  <a:srgbClr val="163BC0"/>
                </a:solidFill>
              </a:rPr>
              <a:t>Pulmoner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tromboembolism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</a:p>
          <a:p>
            <a:pPr algn="just"/>
            <a:r>
              <a:rPr lang="en-US" dirty="0" smtClean="0">
                <a:solidFill>
                  <a:srgbClr val="163BC0"/>
                </a:solidFill>
              </a:rPr>
              <a:t>Abdominal </a:t>
            </a:r>
            <a:r>
              <a:rPr lang="en-US" dirty="0" err="1" smtClean="0">
                <a:solidFill>
                  <a:srgbClr val="163BC0"/>
                </a:solidFill>
              </a:rPr>
              <a:t>Radyografi</a:t>
            </a:r>
            <a:endParaRPr lang="en-US" dirty="0" smtClean="0">
              <a:solidFill>
                <a:srgbClr val="163BC0"/>
              </a:solidFill>
            </a:endParaRPr>
          </a:p>
          <a:p>
            <a:pPr lvl="1" algn="just"/>
            <a:r>
              <a:rPr lang="en-US" dirty="0" err="1" smtClean="0">
                <a:solidFill>
                  <a:srgbClr val="163BC0"/>
                </a:solidFill>
              </a:rPr>
              <a:t>Hepatomegali</a:t>
            </a:r>
            <a:endParaRPr lang="en-US" dirty="0" smtClean="0">
              <a:solidFill>
                <a:srgbClr val="163BC0"/>
              </a:solidFill>
            </a:endParaRPr>
          </a:p>
          <a:p>
            <a:pPr lvl="1" algn="just"/>
            <a:r>
              <a:rPr lang="en-US" dirty="0" smtClean="0">
                <a:solidFill>
                  <a:srgbClr val="163BC0"/>
                </a:solidFill>
              </a:rPr>
              <a:t>Adrenal glandular </a:t>
            </a:r>
            <a:r>
              <a:rPr lang="en-US" dirty="0" err="1" smtClean="0">
                <a:solidFill>
                  <a:srgbClr val="163BC0"/>
                </a:solidFill>
              </a:rPr>
              <a:t>mineralizasyon</a:t>
            </a:r>
            <a:endParaRPr lang="en-US" dirty="0" smtClean="0">
              <a:solidFill>
                <a:srgbClr val="163BC0"/>
              </a:solidFill>
            </a:endParaRPr>
          </a:p>
          <a:p>
            <a:pPr lvl="1" algn="just"/>
            <a:r>
              <a:rPr lang="en-US" dirty="0" err="1" smtClean="0">
                <a:solidFill>
                  <a:srgbClr val="163BC0"/>
                </a:solidFill>
              </a:rPr>
              <a:t>Kalsiyum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oksalat</a:t>
            </a:r>
            <a:r>
              <a:rPr lang="en-US" dirty="0" smtClean="0">
                <a:solidFill>
                  <a:srgbClr val="163BC0"/>
                </a:solidFill>
              </a:rPr>
              <a:t> calculi </a:t>
            </a:r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163BC0"/>
                </a:solidFill>
              </a:rPr>
              <a:t>USG</a:t>
            </a:r>
          </a:p>
          <a:p>
            <a:pPr lvl="1"/>
            <a:r>
              <a:rPr lang="en-US" dirty="0" smtClean="0">
                <a:solidFill>
                  <a:srgbClr val="163BC0"/>
                </a:solidFill>
              </a:rPr>
              <a:t>Adrenal </a:t>
            </a:r>
            <a:r>
              <a:rPr lang="en-US" dirty="0" err="1" smtClean="0">
                <a:solidFill>
                  <a:srgbClr val="163BC0"/>
                </a:solidFill>
              </a:rPr>
              <a:t>tümör</a:t>
            </a:r>
            <a:endParaRPr lang="en-US" dirty="0">
              <a:solidFill>
                <a:srgbClr val="163BC0"/>
              </a:solidFill>
            </a:endParaRPr>
          </a:p>
          <a:p>
            <a:r>
              <a:rPr lang="en-US" b="1" dirty="0" smtClean="0">
                <a:solidFill>
                  <a:srgbClr val="163BC0"/>
                </a:solidFill>
              </a:rPr>
              <a:t>MR</a:t>
            </a:r>
          </a:p>
          <a:p>
            <a:pPr lvl="1"/>
            <a:r>
              <a:rPr lang="en-US" dirty="0" err="1" smtClean="0">
                <a:solidFill>
                  <a:srgbClr val="163BC0"/>
                </a:solidFill>
              </a:rPr>
              <a:t>Hipofiz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adenomu</a:t>
            </a:r>
            <a:endParaRPr lang="en-US" dirty="0">
              <a:solidFill>
                <a:srgbClr val="163BC0"/>
              </a:solidFill>
            </a:endParaRPr>
          </a:p>
          <a:p>
            <a:endParaRPr lang="en-US" dirty="0" smtClean="0">
              <a:solidFill>
                <a:srgbClr val="163BC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DOÇ.DR.İDİL BAŞTAN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78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09600" y="233240"/>
            <a:ext cx="10515600" cy="707537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163BC0"/>
                </a:solidFill>
              </a:rPr>
              <a:t>ACTH </a:t>
            </a:r>
            <a:r>
              <a:rPr lang="en-US" sz="2800" b="1" dirty="0" err="1" smtClean="0">
                <a:solidFill>
                  <a:srgbClr val="163BC0"/>
                </a:solidFill>
              </a:rPr>
              <a:t>stimulasyon</a:t>
            </a:r>
            <a:r>
              <a:rPr lang="en-US" sz="2800" b="1" dirty="0" smtClean="0">
                <a:solidFill>
                  <a:srgbClr val="163BC0"/>
                </a:solidFill>
              </a:rPr>
              <a:t> </a:t>
            </a:r>
            <a:r>
              <a:rPr lang="en-US" sz="2800" b="1" dirty="0" err="1" smtClean="0">
                <a:solidFill>
                  <a:srgbClr val="163BC0"/>
                </a:solidFill>
              </a:rPr>
              <a:t>testi</a:t>
            </a:r>
            <a:endParaRPr lang="en-US" sz="2800" b="1" dirty="0">
              <a:solidFill>
                <a:srgbClr val="163BC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09600" y="800100"/>
            <a:ext cx="10515600" cy="2822331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>
              <a:lnSpc>
                <a:spcPct val="200000"/>
              </a:lnSpc>
            </a:pPr>
            <a:r>
              <a:rPr lang="en-US" sz="2400" dirty="0" err="1" smtClean="0">
                <a:solidFill>
                  <a:srgbClr val="163BC0"/>
                </a:solidFill>
              </a:rPr>
              <a:t>Tedavinin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etkinliginin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değerlendirilmesi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</a:p>
          <a:p>
            <a:pPr algn="just">
              <a:lnSpc>
                <a:spcPct val="200000"/>
              </a:lnSpc>
            </a:pPr>
            <a:r>
              <a:rPr lang="en-US" sz="2400" dirty="0" err="1" smtClean="0">
                <a:solidFill>
                  <a:srgbClr val="163BC0"/>
                </a:solidFill>
              </a:rPr>
              <a:t>Spontan</a:t>
            </a:r>
            <a:r>
              <a:rPr lang="en-US" sz="2400" dirty="0" smtClean="0">
                <a:solidFill>
                  <a:srgbClr val="163BC0"/>
                </a:solidFill>
              </a:rPr>
              <a:t>  </a:t>
            </a:r>
            <a:r>
              <a:rPr lang="en-US" sz="2400" dirty="0" err="1" smtClean="0">
                <a:solidFill>
                  <a:srgbClr val="163BC0"/>
                </a:solidFill>
              </a:rPr>
              <a:t>gelisen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hastalikla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iatrojenik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hiperadrenokortizm</a:t>
            </a:r>
            <a:r>
              <a:rPr lang="en-US" sz="2400" dirty="0" smtClean="0">
                <a:solidFill>
                  <a:srgbClr val="163BC0"/>
                </a:solidFill>
              </a:rPr>
              <a:t> in </a:t>
            </a:r>
            <a:r>
              <a:rPr lang="en-US" sz="2400" dirty="0" err="1" smtClean="0">
                <a:solidFill>
                  <a:srgbClr val="163BC0"/>
                </a:solidFill>
              </a:rPr>
              <a:t>ayriminin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yapılması</a:t>
            </a:r>
            <a:endParaRPr lang="en-US" sz="2400" dirty="0">
              <a:solidFill>
                <a:srgbClr val="163BC0"/>
              </a:solidFill>
            </a:endParaRPr>
          </a:p>
          <a:p>
            <a:pPr algn="just">
              <a:lnSpc>
                <a:spcPct val="200000"/>
              </a:lnSpc>
            </a:pPr>
            <a:r>
              <a:rPr lang="en-US" sz="2400" dirty="0" smtClean="0">
                <a:solidFill>
                  <a:srgbClr val="163BC0"/>
                </a:solidFill>
              </a:rPr>
              <a:t>Bu </a:t>
            </a:r>
            <a:r>
              <a:rPr lang="en-US" sz="2400" dirty="0" err="1" smtClean="0">
                <a:solidFill>
                  <a:srgbClr val="163BC0"/>
                </a:solidFill>
              </a:rPr>
              <a:t>testle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Hipofiz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bagimli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ya</a:t>
            </a:r>
            <a:r>
              <a:rPr lang="en-US" sz="2400" dirty="0" smtClean="0">
                <a:solidFill>
                  <a:srgbClr val="163BC0"/>
                </a:solidFill>
              </a:rPr>
              <a:t> da adrenal </a:t>
            </a:r>
            <a:r>
              <a:rPr lang="en-US" sz="2400" dirty="0" err="1" smtClean="0">
                <a:solidFill>
                  <a:srgbClr val="163BC0"/>
                </a:solidFill>
              </a:rPr>
              <a:t>bagimli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hiperadrenekortisizmin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ayrımı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yapılamaz</a:t>
            </a:r>
            <a:r>
              <a:rPr lang="en-US" sz="2400" dirty="0" smtClean="0">
                <a:solidFill>
                  <a:srgbClr val="163BC0"/>
                </a:solidFill>
              </a:rPr>
              <a:t>.</a:t>
            </a:r>
          </a:p>
          <a:p>
            <a:pPr algn="just">
              <a:lnSpc>
                <a:spcPct val="200000"/>
              </a:lnSpc>
            </a:pPr>
            <a:r>
              <a:rPr lang="en-US" sz="2400" dirty="0" smtClean="0">
                <a:solidFill>
                  <a:srgbClr val="163BC0"/>
                </a:solidFill>
              </a:rPr>
              <a:t>Bu test LDDST den </a:t>
            </a:r>
            <a:r>
              <a:rPr lang="en-US" sz="2400" dirty="0" err="1" smtClean="0">
                <a:solidFill>
                  <a:srgbClr val="163BC0"/>
                </a:solidFill>
              </a:rPr>
              <a:t>daha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fazla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spesifiktir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fakat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sensivitesi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daha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düşüktür</a:t>
            </a:r>
            <a:r>
              <a:rPr lang="en-US" sz="2400" dirty="0" smtClean="0">
                <a:solidFill>
                  <a:srgbClr val="163BC0"/>
                </a:solidFill>
              </a:rPr>
              <a:t>.</a:t>
            </a:r>
          </a:p>
          <a:p>
            <a:pPr algn="just">
              <a:lnSpc>
                <a:spcPct val="200000"/>
              </a:lnSpc>
            </a:pPr>
            <a:endParaRPr lang="en-US" dirty="0" smtClean="0"/>
          </a:p>
          <a:p>
            <a:pPr algn="just">
              <a:lnSpc>
                <a:spcPct val="200000"/>
              </a:lnSpc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98585" y="4000501"/>
            <a:ext cx="5360377" cy="214532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300" b="1" dirty="0" smtClean="0">
              <a:solidFill>
                <a:srgbClr val="163BC0"/>
              </a:solidFill>
              <a:latin typeface="+mn-lt"/>
            </a:endParaRPr>
          </a:p>
          <a:p>
            <a:r>
              <a:rPr lang="en-US" sz="3300" b="1" dirty="0" err="1" smtClean="0">
                <a:solidFill>
                  <a:srgbClr val="163BC0"/>
                </a:solidFill>
                <a:latin typeface="+mn-lt"/>
              </a:rPr>
              <a:t>Düşük</a:t>
            </a:r>
            <a:r>
              <a:rPr lang="en-US" sz="3300" b="1" dirty="0" smtClean="0">
                <a:solidFill>
                  <a:srgbClr val="163BC0"/>
                </a:solidFill>
                <a:latin typeface="+mn-lt"/>
              </a:rPr>
              <a:t> </a:t>
            </a:r>
            <a:r>
              <a:rPr lang="en-US" sz="3300" b="1" dirty="0" err="1" smtClean="0">
                <a:solidFill>
                  <a:srgbClr val="163BC0"/>
                </a:solidFill>
                <a:latin typeface="+mn-lt"/>
              </a:rPr>
              <a:t>Doz</a:t>
            </a:r>
            <a:r>
              <a:rPr lang="en-US" sz="3300" b="1" dirty="0" smtClean="0">
                <a:solidFill>
                  <a:srgbClr val="163BC0"/>
                </a:solidFill>
                <a:latin typeface="+mn-lt"/>
              </a:rPr>
              <a:t> </a:t>
            </a:r>
            <a:r>
              <a:rPr lang="en-US" sz="3300" b="1" dirty="0" err="1" smtClean="0">
                <a:solidFill>
                  <a:srgbClr val="163BC0"/>
                </a:solidFill>
                <a:latin typeface="+mn-lt"/>
              </a:rPr>
              <a:t>Deksametazon</a:t>
            </a:r>
            <a:r>
              <a:rPr lang="en-US" sz="3300" b="1" dirty="0" smtClean="0">
                <a:solidFill>
                  <a:srgbClr val="163BC0"/>
                </a:solidFill>
                <a:latin typeface="+mn-lt"/>
              </a:rPr>
              <a:t> </a:t>
            </a:r>
            <a:r>
              <a:rPr lang="en-US" sz="3300" b="1" dirty="0" err="1" smtClean="0">
                <a:solidFill>
                  <a:srgbClr val="163BC0"/>
                </a:solidFill>
                <a:latin typeface="+mn-lt"/>
              </a:rPr>
              <a:t>Testi</a:t>
            </a:r>
            <a:endParaRPr lang="en-US" sz="3300" b="1" dirty="0" smtClean="0">
              <a:solidFill>
                <a:srgbClr val="163BC0"/>
              </a:solidFill>
              <a:latin typeface="+mn-lt"/>
            </a:endParaRPr>
          </a:p>
          <a:p>
            <a:endParaRPr lang="en-US" sz="3600" b="1" dirty="0">
              <a:solidFill>
                <a:srgbClr val="163BC0"/>
              </a:solidFill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200" dirty="0" err="1">
                <a:solidFill>
                  <a:srgbClr val="163BC0"/>
                </a:solidFill>
              </a:rPr>
              <a:t>Sensitivitesi</a:t>
            </a:r>
            <a:r>
              <a:rPr lang="en-US" sz="2200" dirty="0">
                <a:solidFill>
                  <a:srgbClr val="163BC0"/>
                </a:solidFill>
              </a:rPr>
              <a:t> </a:t>
            </a:r>
            <a:r>
              <a:rPr lang="en-US" sz="2200" dirty="0" err="1">
                <a:solidFill>
                  <a:srgbClr val="163BC0"/>
                </a:solidFill>
              </a:rPr>
              <a:t>yüksek</a:t>
            </a:r>
            <a:endParaRPr lang="en-US" sz="2200" dirty="0">
              <a:solidFill>
                <a:srgbClr val="163BC0"/>
              </a:solidFill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200" dirty="0">
                <a:solidFill>
                  <a:srgbClr val="163BC0"/>
                </a:solidFill>
              </a:rPr>
              <a:t>		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200" dirty="0" err="1">
                <a:solidFill>
                  <a:srgbClr val="163BC0"/>
                </a:solidFill>
              </a:rPr>
              <a:t>Spesifitesi</a:t>
            </a:r>
            <a:r>
              <a:rPr lang="en-US" sz="2200" dirty="0">
                <a:solidFill>
                  <a:srgbClr val="163BC0"/>
                </a:solidFill>
              </a:rPr>
              <a:t> </a:t>
            </a:r>
            <a:r>
              <a:rPr lang="en-US" sz="2200" dirty="0" err="1">
                <a:solidFill>
                  <a:srgbClr val="163BC0"/>
                </a:solidFill>
              </a:rPr>
              <a:t>düşük</a:t>
            </a:r>
            <a:endParaRPr lang="en-US" sz="2200" dirty="0">
              <a:solidFill>
                <a:srgbClr val="163BC0"/>
              </a:solidFill>
            </a:endParaRPr>
          </a:p>
          <a:p>
            <a:endParaRPr lang="en-US" sz="3600" b="1" dirty="0">
              <a:solidFill>
                <a:srgbClr val="163BC0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315808" y="4000501"/>
            <a:ext cx="4894385" cy="214532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b="1" dirty="0" err="1" smtClean="0">
                <a:solidFill>
                  <a:srgbClr val="163BC0"/>
                </a:solidFill>
              </a:rPr>
              <a:t>İdrar</a:t>
            </a:r>
            <a:r>
              <a:rPr lang="en-US" b="1" dirty="0" smtClean="0">
                <a:solidFill>
                  <a:srgbClr val="163BC0"/>
                </a:solidFill>
              </a:rPr>
              <a:t> </a:t>
            </a:r>
            <a:r>
              <a:rPr lang="en-US" b="1" dirty="0" err="1" smtClean="0">
                <a:solidFill>
                  <a:srgbClr val="163BC0"/>
                </a:solidFill>
              </a:rPr>
              <a:t>Kortizol:Kreatinin</a:t>
            </a:r>
            <a:r>
              <a:rPr lang="en-US" b="1" dirty="0" smtClean="0">
                <a:solidFill>
                  <a:srgbClr val="163BC0"/>
                </a:solidFill>
              </a:rPr>
              <a:t> </a:t>
            </a:r>
            <a:r>
              <a:rPr lang="en-US" b="1" dirty="0" err="1" smtClean="0">
                <a:solidFill>
                  <a:srgbClr val="163BC0"/>
                </a:solidFill>
              </a:rPr>
              <a:t>oranı</a:t>
            </a:r>
            <a:endParaRPr lang="en-US" b="1" dirty="0" smtClean="0">
              <a:solidFill>
                <a:srgbClr val="163BC0"/>
              </a:solidFill>
            </a:endParaRPr>
          </a:p>
          <a:p>
            <a:pPr marL="0" indent="0">
              <a:buFont typeface="Arial"/>
              <a:buNone/>
            </a:pPr>
            <a:r>
              <a:rPr lang="en-US" sz="2000" dirty="0" smtClean="0">
                <a:solidFill>
                  <a:srgbClr val="163BC0"/>
                </a:solidFill>
              </a:rPr>
              <a:t/>
            </a:r>
            <a:br>
              <a:rPr lang="en-US" sz="2000" dirty="0" smtClean="0">
                <a:solidFill>
                  <a:srgbClr val="163BC0"/>
                </a:solidFill>
              </a:rPr>
            </a:br>
            <a:r>
              <a:rPr lang="en-US" sz="2000" dirty="0" err="1" smtClean="0">
                <a:solidFill>
                  <a:srgbClr val="163BC0"/>
                </a:solidFill>
              </a:rPr>
              <a:t>Sensivitesi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yüksek</a:t>
            </a:r>
            <a:r>
              <a:rPr lang="en-US" sz="2000" dirty="0" smtClean="0">
                <a:solidFill>
                  <a:srgbClr val="163BC0"/>
                </a:solidFill>
              </a:rPr>
              <a:t> (%90-100)</a:t>
            </a:r>
            <a:br>
              <a:rPr lang="en-US" sz="2000" dirty="0" smtClean="0">
                <a:solidFill>
                  <a:srgbClr val="163BC0"/>
                </a:solidFill>
              </a:rPr>
            </a:br>
            <a:r>
              <a:rPr lang="en-US" sz="2000" dirty="0" smtClean="0">
                <a:solidFill>
                  <a:srgbClr val="163BC0"/>
                </a:solidFill>
              </a:rPr>
              <a:t/>
            </a:r>
            <a:br>
              <a:rPr lang="en-US" sz="2000" dirty="0" smtClean="0">
                <a:solidFill>
                  <a:srgbClr val="163BC0"/>
                </a:solidFill>
              </a:rPr>
            </a:br>
            <a:r>
              <a:rPr lang="en-US" sz="2000" dirty="0" err="1" smtClean="0">
                <a:solidFill>
                  <a:srgbClr val="163BC0"/>
                </a:solidFill>
              </a:rPr>
              <a:t>Spesivitesi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düşük</a:t>
            </a:r>
            <a:endParaRPr lang="en-US" sz="2000" dirty="0">
              <a:solidFill>
                <a:srgbClr val="163BC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DOÇ.DR.İDİL BAŞTAN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27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74955" y="949569"/>
                <a:ext cx="10515600" cy="2729926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2000" dirty="0" smtClean="0">
                    <a:solidFill>
                      <a:srgbClr val="163BC0"/>
                    </a:solidFill>
                  </a:rPr>
                  <a:t>Serum </a:t>
                </a:r>
                <a:r>
                  <a:rPr lang="en-US" sz="2000" dirty="0" err="1">
                    <a:solidFill>
                      <a:srgbClr val="163BC0"/>
                    </a:solidFill>
                  </a:rPr>
                  <a:t>K</a:t>
                </a:r>
                <a:r>
                  <a:rPr lang="en-US" sz="2000" dirty="0" err="1" smtClean="0">
                    <a:solidFill>
                      <a:srgbClr val="163BC0"/>
                    </a:solidFill>
                  </a:rPr>
                  <a:t>ortizol</a:t>
                </a:r>
                <a:r>
                  <a:rPr lang="en-US" sz="2000" dirty="0" smtClean="0">
                    <a:solidFill>
                      <a:srgbClr val="163BC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163BC0"/>
                    </a:solidFill>
                  </a:rPr>
                  <a:t>S</a:t>
                </a:r>
                <a:r>
                  <a:rPr lang="en-US" sz="2000" dirty="0" err="1" smtClean="0">
                    <a:solidFill>
                      <a:srgbClr val="163BC0"/>
                    </a:solidFill>
                  </a:rPr>
                  <a:t>eviyesi</a:t>
                </a:r>
                <a:r>
                  <a:rPr lang="en-US" sz="2000" dirty="0" smtClean="0">
                    <a:solidFill>
                      <a:srgbClr val="163BC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163BC0"/>
                    </a:solidFill>
                  </a:rPr>
                  <a:t>Ö</a:t>
                </a:r>
                <a:r>
                  <a:rPr lang="en-US" sz="2000" dirty="0" err="1" smtClean="0">
                    <a:solidFill>
                      <a:srgbClr val="163BC0"/>
                    </a:solidFill>
                  </a:rPr>
                  <a:t>lçümü</a:t>
                </a:r>
                <a:r>
                  <a:rPr lang="en-US" sz="2000" dirty="0" smtClean="0">
                    <a:solidFill>
                      <a:srgbClr val="163BC0"/>
                    </a:solidFill>
                  </a:rPr>
                  <a:t> </a:t>
                </a:r>
              </a:p>
              <a:p>
                <a:pPr marL="0" indent="0" algn="ctr">
                  <a:buNone/>
                </a:pPr>
                <a:endParaRPr lang="en-US" sz="2000" dirty="0" smtClean="0">
                  <a:solidFill>
                    <a:srgbClr val="163BC0"/>
                  </a:solidFill>
                </a:endParaRPr>
              </a:p>
              <a:p>
                <a:pPr marL="0" indent="0" algn="ctr">
                  <a:buNone/>
                </a:pPr>
                <a:r>
                  <a:rPr lang="en-US" sz="2000" dirty="0">
                    <a:solidFill>
                      <a:srgbClr val="163BC0"/>
                    </a:solidFill>
                  </a:rPr>
                  <a:t>ACTH (IM) </a:t>
                </a:r>
                <a:endParaRPr lang="en-US" sz="2000" dirty="0" smtClean="0">
                  <a:solidFill>
                    <a:srgbClr val="163BC0"/>
                  </a:solidFill>
                </a:endParaRPr>
              </a:p>
              <a:p>
                <a:pPr marL="0" indent="0" algn="ctr">
                  <a:buNone/>
                </a:pPr>
                <a:r>
                  <a:rPr lang="en-US" sz="2000" dirty="0" smtClean="0">
                    <a:solidFill>
                      <a:srgbClr val="163BC0"/>
                    </a:solidFill>
                  </a:rPr>
                  <a:t>(</a:t>
                </a:r>
                <a:r>
                  <a:rPr lang="en-US" sz="2000" dirty="0">
                    <a:solidFill>
                      <a:srgbClr val="163BC0"/>
                    </a:solidFill>
                  </a:rPr>
                  <a:t>250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rgbClr val="163BC0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𝜇</m:t>
                    </m:r>
                  </m:oMath>
                </a14:m>
                <a:r>
                  <a:rPr lang="en-US" sz="2000" dirty="0" smtClean="0">
                    <a:solidFill>
                      <a:srgbClr val="163BC0"/>
                    </a:solidFill>
                  </a:rPr>
                  <a:t>g/kopek </a:t>
                </a:r>
                <a:r>
                  <a:rPr lang="en-US" sz="2000" dirty="0">
                    <a:solidFill>
                      <a:srgbClr val="163BC0"/>
                    </a:solidFill>
                  </a:rPr>
                  <a:t>5 kg </a:t>
                </a:r>
                <a:r>
                  <a:rPr lang="en-US" sz="2000" dirty="0" err="1" smtClean="0">
                    <a:solidFill>
                      <a:srgbClr val="163BC0"/>
                    </a:solidFill>
                  </a:rPr>
                  <a:t>üstünde</a:t>
                </a:r>
                <a:r>
                  <a:rPr lang="en-US" sz="2000" dirty="0">
                    <a:solidFill>
                      <a:srgbClr val="163BC0"/>
                    </a:solidFill>
                  </a:rPr>
                  <a:t>, </a:t>
                </a:r>
                <a:r>
                  <a:rPr lang="en-US" sz="2000" dirty="0" smtClean="0">
                    <a:solidFill>
                      <a:srgbClr val="163BC0"/>
                    </a:solidFill>
                  </a:rPr>
                  <a:t>125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rgbClr val="163BC0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𝜇</m:t>
                    </m:r>
                  </m:oMath>
                </a14:m>
                <a:r>
                  <a:rPr lang="en-US" sz="2000" dirty="0" smtClean="0">
                    <a:solidFill>
                      <a:srgbClr val="163BC0"/>
                    </a:solidFill>
                  </a:rPr>
                  <a:t>g/kopek </a:t>
                </a:r>
                <a:r>
                  <a:rPr lang="en-US" sz="2000" dirty="0">
                    <a:solidFill>
                      <a:srgbClr val="163BC0"/>
                    </a:solidFill>
                  </a:rPr>
                  <a:t>5 kg </a:t>
                </a:r>
                <a:r>
                  <a:rPr lang="en-US" sz="2000" dirty="0" err="1">
                    <a:solidFill>
                      <a:srgbClr val="163BC0"/>
                    </a:solidFill>
                  </a:rPr>
                  <a:t>altinda</a:t>
                </a:r>
                <a:r>
                  <a:rPr lang="en-US" sz="2000" dirty="0">
                    <a:solidFill>
                      <a:srgbClr val="163BC0"/>
                    </a:solidFill>
                  </a:rPr>
                  <a:t>)</a:t>
                </a:r>
              </a:p>
              <a:p>
                <a:pPr marL="0" indent="0" algn="ctr">
                  <a:buNone/>
                </a:pPr>
                <a:endParaRPr lang="en-US" sz="2000" dirty="0" smtClean="0">
                  <a:solidFill>
                    <a:srgbClr val="163BC0"/>
                  </a:solidFill>
                </a:endParaRPr>
              </a:p>
              <a:p>
                <a:pPr marL="0" indent="0" algn="ctr">
                  <a:buNone/>
                </a:pPr>
                <a:r>
                  <a:rPr lang="en-US" sz="2000" dirty="0">
                    <a:solidFill>
                      <a:srgbClr val="163BC0"/>
                    </a:solidFill>
                  </a:rPr>
                  <a:t>1 </a:t>
                </a:r>
                <a:r>
                  <a:rPr lang="en-US" sz="2000" dirty="0" err="1">
                    <a:solidFill>
                      <a:srgbClr val="163BC0"/>
                    </a:solidFill>
                  </a:rPr>
                  <a:t>saat</a:t>
                </a:r>
                <a:r>
                  <a:rPr lang="en-US" sz="2000" dirty="0">
                    <a:solidFill>
                      <a:srgbClr val="163BC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163BC0"/>
                    </a:solidFill>
                  </a:rPr>
                  <a:t>sonra</a:t>
                </a:r>
                <a:r>
                  <a:rPr lang="en-US" sz="2000" dirty="0">
                    <a:solidFill>
                      <a:srgbClr val="163BC0"/>
                    </a:solidFill>
                  </a:rPr>
                  <a:t> Serum </a:t>
                </a:r>
                <a:r>
                  <a:rPr lang="en-US" sz="2000" dirty="0" err="1">
                    <a:solidFill>
                      <a:srgbClr val="163BC0"/>
                    </a:solidFill>
                  </a:rPr>
                  <a:t>kortizol</a:t>
                </a:r>
                <a:r>
                  <a:rPr lang="en-US" sz="2000" dirty="0">
                    <a:solidFill>
                      <a:srgbClr val="163BC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163BC0"/>
                    </a:solidFill>
                  </a:rPr>
                  <a:t>seviyesi</a:t>
                </a:r>
                <a:r>
                  <a:rPr lang="en-US" sz="2000" dirty="0">
                    <a:solidFill>
                      <a:srgbClr val="163BC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163BC0"/>
                    </a:solidFill>
                  </a:rPr>
                  <a:t>ölçümü</a:t>
                </a:r>
                <a:r>
                  <a:rPr lang="en-US" sz="2000" dirty="0">
                    <a:solidFill>
                      <a:srgbClr val="163BC0"/>
                    </a:solidFill>
                  </a:rPr>
                  <a:t> </a:t>
                </a:r>
              </a:p>
              <a:p>
                <a:pPr marL="0" indent="0" algn="ctr">
                  <a:buNone/>
                </a:pPr>
                <a:endParaRPr lang="en-US" sz="2000" dirty="0" smtClean="0">
                  <a:solidFill>
                    <a:srgbClr val="163BC0"/>
                  </a:solidFill>
                </a:endParaRPr>
              </a:p>
              <a:p>
                <a:pPr marL="0" indent="0" algn="ctr">
                  <a:buNone/>
                </a:pPr>
                <a:endParaRPr lang="en-US" sz="2400" dirty="0" smtClean="0">
                  <a:solidFill>
                    <a:srgbClr val="163BC0"/>
                  </a:solidFill>
                </a:endParaRPr>
              </a:p>
              <a:p>
                <a:pPr marL="0" indent="0" algn="ctr">
                  <a:buNone/>
                </a:pPr>
                <a:endParaRPr lang="en-US" sz="2400" dirty="0" smtClean="0">
                  <a:solidFill>
                    <a:srgbClr val="163BC0"/>
                  </a:solidFill>
                </a:endParaRPr>
              </a:p>
              <a:p>
                <a:pPr marL="0" indent="0" algn="ctr">
                  <a:buNone/>
                </a:pPr>
                <a:endParaRPr lang="en-US" sz="2400" dirty="0" smtClean="0">
                  <a:solidFill>
                    <a:srgbClr val="163BC0"/>
                  </a:solidFill>
                </a:endParaRPr>
              </a:p>
              <a:p>
                <a:pPr marL="0" indent="0" algn="ctr">
                  <a:buNone/>
                </a:pPr>
                <a:endParaRPr lang="en-US" sz="2400" dirty="0" smtClean="0">
                  <a:solidFill>
                    <a:srgbClr val="163BC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4955" y="949569"/>
                <a:ext cx="10515600" cy="2729926"/>
              </a:xfrm>
              <a:blipFill rotWithShape="0">
                <a:blip r:embed="rId2"/>
                <a:stretch>
                  <a:fillRect t="-24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own Arrow 3"/>
          <p:cNvSpPr/>
          <p:nvPr/>
        </p:nvSpPr>
        <p:spPr>
          <a:xfrm>
            <a:off x="5490182" y="1358590"/>
            <a:ext cx="975084" cy="195930"/>
          </a:xfrm>
          <a:prstGeom prst="downArrow">
            <a:avLst>
              <a:gd name="adj1" fmla="val 64798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5491794" y="3298014"/>
            <a:ext cx="1011033" cy="167365"/>
          </a:xfrm>
          <a:prstGeom prst="downArrow">
            <a:avLst>
              <a:gd name="adj1" fmla="val 64798"/>
              <a:gd name="adj2" fmla="val 4727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811824" y="224448"/>
            <a:ext cx="10515600" cy="558067"/>
          </a:xfrm>
          <a:solidFill>
            <a:srgbClr val="FF0000"/>
          </a:solidFill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ACTH </a:t>
            </a:r>
            <a:r>
              <a:rPr lang="en-US" sz="3200" b="1" dirty="0" err="1" smtClean="0">
                <a:solidFill>
                  <a:schemeClr val="bg1"/>
                </a:solidFill>
              </a:rPr>
              <a:t>stimülasyon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testi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5491794" y="2531872"/>
            <a:ext cx="975084" cy="190067"/>
          </a:xfrm>
          <a:prstGeom prst="downArrow">
            <a:avLst>
              <a:gd name="adj1" fmla="val 64798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 flipH="1">
                <a:off x="285226" y="3632433"/>
                <a:ext cx="2407640" cy="584775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 dirty="0" smtClean="0">
                    <a:solidFill>
                      <a:srgbClr val="163BC0"/>
                    </a:solidFill>
                  </a:rPr>
                  <a:t>ACTH </a:t>
                </a:r>
                <a:r>
                  <a:rPr lang="en-US" sz="1600" b="1" dirty="0" err="1">
                    <a:solidFill>
                      <a:srgbClr val="163BC0"/>
                    </a:solidFill>
                  </a:rPr>
                  <a:t>ö</a:t>
                </a:r>
                <a:r>
                  <a:rPr lang="en-US" sz="1600" b="1" dirty="0" err="1" smtClean="0">
                    <a:solidFill>
                      <a:srgbClr val="163BC0"/>
                    </a:solidFill>
                  </a:rPr>
                  <a:t>ncesi</a:t>
                </a:r>
                <a:r>
                  <a:rPr lang="en-US" sz="1600" b="1" dirty="0" smtClean="0">
                    <a:solidFill>
                      <a:srgbClr val="163BC0"/>
                    </a:solidFill>
                  </a:rPr>
                  <a:t> </a:t>
                </a:r>
                <a:r>
                  <a:rPr lang="en-US" sz="1600" b="1" dirty="0" err="1" smtClean="0">
                    <a:solidFill>
                      <a:srgbClr val="163BC0"/>
                    </a:solidFill>
                  </a:rPr>
                  <a:t>ve</a:t>
                </a:r>
                <a:r>
                  <a:rPr lang="en-US" sz="1600" b="1" dirty="0" smtClean="0">
                    <a:solidFill>
                      <a:srgbClr val="163BC0"/>
                    </a:solidFill>
                  </a:rPr>
                  <a:t> </a:t>
                </a:r>
                <a:r>
                  <a:rPr lang="en-US" sz="1600" b="1" dirty="0" err="1" smtClean="0">
                    <a:solidFill>
                      <a:srgbClr val="163BC0"/>
                    </a:solidFill>
                  </a:rPr>
                  <a:t>sonrası</a:t>
                </a:r>
                <a:endParaRPr lang="en-US" sz="1600" b="1" dirty="0" smtClean="0">
                  <a:solidFill>
                    <a:srgbClr val="163BC0"/>
                  </a:solidFill>
                </a:endParaRPr>
              </a:p>
              <a:p>
                <a:pPr algn="ctr"/>
                <a:r>
                  <a:rPr lang="en-US" sz="1600" b="1" dirty="0" smtClean="0"/>
                  <a:t> </a:t>
                </a:r>
                <a14:m>
                  <m:oMath xmlns:m="http://schemas.openxmlformats.org/officeDocument/2006/math">
                    <m:r>
                      <a:rPr lang="mr-IN" sz="1600" b="1" i="1" smtClean="0">
                        <a:solidFill>
                          <a:srgbClr val="163BC0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&lt;</m:t>
                    </m:r>
                    <m:r>
                      <a:rPr lang="tr-TR" sz="1600" b="1" i="0" smtClean="0">
                        <a:solidFill>
                          <a:srgbClr val="163BC0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𝟐</m:t>
                    </m:r>
                    <m:r>
                      <a:rPr lang="en-US" sz="1600" b="1" i="1">
                        <a:solidFill>
                          <a:srgbClr val="163BC0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𝝁</m:t>
                    </m:r>
                  </m:oMath>
                </a14:m>
                <a:r>
                  <a:rPr lang="en-US" sz="1600" b="1" dirty="0" smtClean="0">
                    <a:solidFill>
                      <a:srgbClr val="163BC0"/>
                    </a:solidFill>
                  </a:rPr>
                  <a:t>g/dL</a:t>
                </a:r>
                <a:endParaRPr lang="en-US" sz="16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285226" y="3632433"/>
                <a:ext cx="2407640" cy="584775"/>
              </a:xfrm>
              <a:prstGeom prst="rect">
                <a:avLst/>
              </a:prstGeom>
              <a:blipFill rotWithShape="0">
                <a:blip r:embed="rId3"/>
                <a:stretch>
                  <a:fillRect t="-2041" b="-112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 flipH="1">
                <a:off x="2692866" y="3632432"/>
                <a:ext cx="1615293" cy="584775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 dirty="0" smtClean="0">
                    <a:solidFill>
                      <a:srgbClr val="163BC0"/>
                    </a:solidFill>
                  </a:rPr>
                  <a:t>ACTH </a:t>
                </a:r>
                <a:r>
                  <a:rPr lang="en-US" sz="1600" b="1" dirty="0" err="1" smtClean="0">
                    <a:solidFill>
                      <a:srgbClr val="163BC0"/>
                    </a:solidFill>
                  </a:rPr>
                  <a:t>sonrası</a:t>
                </a:r>
                <a:endParaRPr lang="en-US" sz="1600" b="1" dirty="0" smtClean="0">
                  <a:solidFill>
                    <a:srgbClr val="163BC0"/>
                  </a:solidFill>
                </a:endParaRPr>
              </a:p>
              <a:p>
                <a:pPr algn="ctr"/>
                <a:r>
                  <a:rPr lang="en-US" sz="1600" b="1" dirty="0" smtClean="0"/>
                  <a:t> </a:t>
                </a:r>
                <a14:m>
                  <m:oMath xmlns:m="http://schemas.openxmlformats.org/officeDocument/2006/math">
                    <m:r>
                      <a:rPr lang="tr-TR" sz="1600" b="1" i="0" smtClean="0">
                        <a:solidFill>
                          <a:srgbClr val="163BC0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𝟐</m:t>
                    </m:r>
                    <m:r>
                      <a:rPr lang="tr-TR" sz="1600" b="1" i="1" smtClean="0">
                        <a:solidFill>
                          <a:srgbClr val="163BC0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−</m:t>
                    </m:r>
                    <m:r>
                      <a:rPr lang="tr-TR" sz="1600" b="1" i="1" smtClean="0">
                        <a:solidFill>
                          <a:srgbClr val="163BC0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𝟔</m:t>
                    </m:r>
                    <m:r>
                      <a:rPr lang="tr-TR" sz="1600" b="1" i="1" smtClean="0">
                        <a:solidFill>
                          <a:srgbClr val="163BC0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 </m:t>
                    </m:r>
                    <m:r>
                      <a:rPr lang="en-US" sz="1600" b="1" i="1">
                        <a:solidFill>
                          <a:srgbClr val="163BC0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𝝁</m:t>
                    </m:r>
                  </m:oMath>
                </a14:m>
                <a:r>
                  <a:rPr lang="en-US" sz="1600" b="1" dirty="0" smtClean="0">
                    <a:solidFill>
                      <a:srgbClr val="163BC0"/>
                    </a:solidFill>
                  </a:rPr>
                  <a:t>g/dL</a:t>
                </a:r>
                <a:endParaRPr lang="en-US" sz="16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2692866" y="3632432"/>
                <a:ext cx="1615293" cy="584775"/>
              </a:xfrm>
              <a:prstGeom prst="rect">
                <a:avLst/>
              </a:prstGeom>
              <a:blipFill rotWithShape="0">
                <a:blip r:embed="rId4"/>
                <a:stretch>
                  <a:fillRect t="-9184" b="-62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 flipH="1">
                <a:off x="4372024" y="3632432"/>
                <a:ext cx="2407640" cy="584775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 dirty="0" smtClean="0">
                    <a:solidFill>
                      <a:srgbClr val="163BC0"/>
                    </a:solidFill>
                  </a:rPr>
                  <a:t>ACTH </a:t>
                </a:r>
                <a:r>
                  <a:rPr lang="en-US" sz="1600" b="1" dirty="0" err="1">
                    <a:solidFill>
                      <a:srgbClr val="163BC0"/>
                    </a:solidFill>
                  </a:rPr>
                  <a:t>ö</a:t>
                </a:r>
                <a:r>
                  <a:rPr lang="en-US" sz="1600" b="1" dirty="0" err="1" smtClean="0">
                    <a:solidFill>
                      <a:srgbClr val="163BC0"/>
                    </a:solidFill>
                  </a:rPr>
                  <a:t>ncesi</a:t>
                </a:r>
                <a:r>
                  <a:rPr lang="en-US" sz="1600" b="1" dirty="0" smtClean="0">
                    <a:solidFill>
                      <a:srgbClr val="163BC0"/>
                    </a:solidFill>
                  </a:rPr>
                  <a:t> 2-6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rgbClr val="163BC0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𝝁</m:t>
                    </m:r>
                  </m:oMath>
                </a14:m>
                <a:r>
                  <a:rPr lang="en-US" sz="1600" b="1" dirty="0">
                    <a:solidFill>
                      <a:srgbClr val="163BC0"/>
                    </a:solidFill>
                  </a:rPr>
                  <a:t>g/dL</a:t>
                </a:r>
                <a:endParaRPr lang="en-US" sz="1600" b="1" dirty="0" smtClean="0">
                  <a:solidFill>
                    <a:srgbClr val="163BC0"/>
                  </a:solidFill>
                </a:endParaRPr>
              </a:p>
              <a:p>
                <a:pPr algn="ctr"/>
                <a:r>
                  <a:rPr lang="en-US" sz="1600" b="1" dirty="0" smtClean="0">
                    <a:solidFill>
                      <a:srgbClr val="163BC0"/>
                    </a:solidFill>
                  </a:rPr>
                  <a:t> </a:t>
                </a:r>
                <a:r>
                  <a:rPr lang="en-US" sz="1600" b="1" dirty="0">
                    <a:solidFill>
                      <a:srgbClr val="163BC0"/>
                    </a:solidFill>
                  </a:rPr>
                  <a:t>ACTH </a:t>
                </a:r>
                <a:r>
                  <a:rPr lang="en-US" sz="1600" b="1" dirty="0" smtClean="0">
                    <a:solidFill>
                      <a:srgbClr val="163BC0"/>
                    </a:solidFill>
                  </a:rPr>
                  <a:t> </a:t>
                </a:r>
                <a:r>
                  <a:rPr lang="en-US" sz="1600" b="1" dirty="0" err="1" smtClean="0">
                    <a:solidFill>
                      <a:srgbClr val="163BC0"/>
                    </a:solidFill>
                  </a:rPr>
                  <a:t>sonrası</a:t>
                </a:r>
                <a:r>
                  <a:rPr lang="en-US" sz="1600" b="1" dirty="0">
                    <a:solidFill>
                      <a:srgbClr val="163BC0"/>
                    </a:solidFill>
                  </a:rPr>
                  <a:t> </a:t>
                </a:r>
                <a:r>
                  <a:rPr lang="en-US" sz="1600" b="1" dirty="0" smtClean="0">
                    <a:solidFill>
                      <a:srgbClr val="163BC0"/>
                    </a:solidFill>
                  </a:rPr>
                  <a:t>6-18 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rgbClr val="163BC0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𝝁</m:t>
                    </m:r>
                  </m:oMath>
                </a14:m>
                <a:r>
                  <a:rPr lang="en-US" sz="1600" b="1" dirty="0" smtClean="0">
                    <a:solidFill>
                      <a:srgbClr val="163BC0"/>
                    </a:solidFill>
                  </a:rPr>
                  <a:t>g/dL</a:t>
                </a:r>
                <a:endParaRPr lang="en-US" sz="16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4372024" y="3632432"/>
                <a:ext cx="2407640" cy="584775"/>
              </a:xfrm>
              <a:prstGeom prst="rect">
                <a:avLst/>
              </a:prstGeom>
              <a:blipFill rotWithShape="0">
                <a:blip r:embed="rId5"/>
                <a:stretch>
                  <a:fillRect t="-2041" b="-112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 flipH="1">
                <a:off x="6843529" y="3647574"/>
                <a:ext cx="2407640" cy="584775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 dirty="0" smtClean="0">
                    <a:solidFill>
                      <a:srgbClr val="163BC0"/>
                    </a:solidFill>
                  </a:rPr>
                  <a:t>ACTH  </a:t>
                </a:r>
                <a:r>
                  <a:rPr lang="en-US" sz="1600" b="1" dirty="0" err="1" smtClean="0">
                    <a:solidFill>
                      <a:srgbClr val="163BC0"/>
                    </a:solidFill>
                  </a:rPr>
                  <a:t>sonrası</a:t>
                </a:r>
                <a:r>
                  <a:rPr lang="en-US" sz="1600" b="1" dirty="0">
                    <a:solidFill>
                      <a:srgbClr val="163BC0"/>
                    </a:solidFill>
                  </a:rPr>
                  <a:t> </a:t>
                </a:r>
                <a:r>
                  <a:rPr lang="en-US" sz="1600" b="1" dirty="0" smtClean="0">
                    <a:solidFill>
                      <a:srgbClr val="163BC0"/>
                    </a:solidFill>
                  </a:rPr>
                  <a:t>18-22 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rgbClr val="163BC0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𝝁</m:t>
                    </m:r>
                  </m:oMath>
                </a14:m>
                <a:r>
                  <a:rPr lang="en-US" sz="1600" b="1" dirty="0" smtClean="0">
                    <a:solidFill>
                      <a:srgbClr val="163BC0"/>
                    </a:solidFill>
                  </a:rPr>
                  <a:t>g/dL</a:t>
                </a:r>
                <a:endParaRPr lang="en-US" sz="16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6843529" y="3647574"/>
                <a:ext cx="2407640" cy="584775"/>
              </a:xfrm>
              <a:prstGeom prst="rect">
                <a:avLst/>
              </a:prstGeom>
              <a:blipFill rotWithShape="0">
                <a:blip r:embed="rId6"/>
                <a:stretch>
                  <a:fillRect t="-2041" b="-112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 flipH="1">
                <a:off x="9291421" y="3647573"/>
                <a:ext cx="2407640" cy="584775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 dirty="0" smtClean="0">
                    <a:solidFill>
                      <a:srgbClr val="163BC0"/>
                    </a:solidFill>
                  </a:rPr>
                  <a:t>ACTH  </a:t>
                </a:r>
                <a:r>
                  <a:rPr lang="en-US" sz="1600" b="1" dirty="0" err="1" smtClean="0">
                    <a:solidFill>
                      <a:srgbClr val="163BC0"/>
                    </a:solidFill>
                  </a:rPr>
                  <a:t>sonrası</a:t>
                </a:r>
                <a:r>
                  <a:rPr lang="en-US" sz="1600" b="1" dirty="0">
                    <a:solidFill>
                      <a:srgbClr val="163B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mr-IN" sz="1600" b="1" i="1" smtClean="0">
                        <a:solidFill>
                          <a:srgbClr val="163BC0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&gt;</m:t>
                    </m:r>
                  </m:oMath>
                </a14:m>
                <a:r>
                  <a:rPr lang="en-US" sz="1600" b="1" dirty="0" smtClean="0">
                    <a:solidFill>
                      <a:srgbClr val="163BC0"/>
                    </a:solidFill>
                  </a:rPr>
                  <a:t>22 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rgbClr val="163BC0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𝝁</m:t>
                    </m:r>
                  </m:oMath>
                </a14:m>
                <a:r>
                  <a:rPr lang="en-US" sz="1600" b="1" dirty="0" smtClean="0">
                    <a:solidFill>
                      <a:srgbClr val="163BC0"/>
                    </a:solidFill>
                  </a:rPr>
                  <a:t>g/dL</a:t>
                </a:r>
              </a:p>
              <a:p>
                <a:pPr algn="ctr"/>
                <a:endParaRPr lang="en-US" sz="16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9291421" y="3647573"/>
                <a:ext cx="2407640" cy="584775"/>
              </a:xfrm>
              <a:prstGeom prst="rect">
                <a:avLst/>
              </a:prstGeom>
              <a:blipFill rotWithShape="0">
                <a:blip r:embed="rId7"/>
                <a:stretch>
                  <a:fillRect t="-20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 flipH="1">
            <a:off x="4372024" y="4589988"/>
            <a:ext cx="2407640" cy="5847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163BC0"/>
                </a:solidFill>
              </a:rPr>
              <a:t>NORMAL</a:t>
            </a:r>
          </a:p>
          <a:p>
            <a:pPr algn="ctr"/>
            <a:endParaRPr lang="en-US" sz="1600" b="1" dirty="0">
              <a:solidFill>
                <a:srgbClr val="163B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 flipH="1">
            <a:off x="6843529" y="4589988"/>
            <a:ext cx="2407640" cy="33855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163BC0"/>
                </a:solidFill>
              </a:rPr>
              <a:t>CUSHİNG OLABİLİR</a:t>
            </a:r>
            <a:endParaRPr lang="en-US" sz="1600" b="1" dirty="0"/>
          </a:p>
        </p:txBody>
      </p:sp>
      <p:sp>
        <p:nvSpPr>
          <p:cNvPr id="15" name="TextBox 14"/>
          <p:cNvSpPr txBox="1"/>
          <p:nvPr/>
        </p:nvSpPr>
        <p:spPr>
          <a:xfrm flipH="1">
            <a:off x="9315034" y="4589988"/>
            <a:ext cx="2407640" cy="33855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163BC0"/>
                </a:solidFill>
              </a:rPr>
              <a:t>CUSHİNG İLE UYUMLU</a:t>
            </a:r>
            <a:endParaRPr lang="en-US" sz="1600" b="1" dirty="0"/>
          </a:p>
        </p:txBody>
      </p:sp>
      <p:sp>
        <p:nvSpPr>
          <p:cNvPr id="16" name="TextBox 15"/>
          <p:cNvSpPr txBox="1"/>
          <p:nvPr/>
        </p:nvSpPr>
        <p:spPr>
          <a:xfrm flipH="1">
            <a:off x="9315034" y="5546502"/>
            <a:ext cx="2407640" cy="83099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163BC0"/>
                </a:solidFill>
              </a:rPr>
              <a:t>YUKSEK DOZ DEKSAMETAZON TESTİ </a:t>
            </a:r>
          </a:p>
          <a:p>
            <a:pPr algn="ctr"/>
            <a:r>
              <a:rPr lang="en-US" sz="1600" b="1" dirty="0" smtClean="0">
                <a:solidFill>
                  <a:srgbClr val="163BC0"/>
                </a:solidFill>
              </a:rPr>
              <a:t>ABDOMİNAL USG</a:t>
            </a:r>
            <a:endParaRPr lang="en-US" sz="1600" b="1" dirty="0"/>
          </a:p>
        </p:txBody>
      </p:sp>
      <p:sp>
        <p:nvSpPr>
          <p:cNvPr id="17" name="TextBox 16"/>
          <p:cNvSpPr txBox="1"/>
          <p:nvPr/>
        </p:nvSpPr>
        <p:spPr>
          <a:xfrm flipH="1">
            <a:off x="188511" y="4589988"/>
            <a:ext cx="2407640" cy="33855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163BC0"/>
                </a:solidFill>
              </a:rPr>
              <a:t>HİPOADRENOKORTİSİZM</a:t>
            </a:r>
            <a:endParaRPr lang="en-US" sz="1600" b="1" dirty="0"/>
          </a:p>
        </p:txBody>
      </p:sp>
      <p:sp>
        <p:nvSpPr>
          <p:cNvPr id="18" name="Down Arrow 17"/>
          <p:cNvSpPr/>
          <p:nvPr/>
        </p:nvSpPr>
        <p:spPr>
          <a:xfrm>
            <a:off x="874955" y="4327398"/>
            <a:ext cx="975084" cy="152400"/>
          </a:xfrm>
          <a:prstGeom prst="downArrow">
            <a:avLst>
              <a:gd name="adj1" fmla="val 64798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5094540" y="4327398"/>
            <a:ext cx="975084" cy="152400"/>
          </a:xfrm>
          <a:prstGeom prst="downArrow">
            <a:avLst>
              <a:gd name="adj1" fmla="val 64798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7559807" y="4403598"/>
            <a:ext cx="975084" cy="152400"/>
          </a:xfrm>
          <a:prstGeom prst="downArrow">
            <a:avLst>
              <a:gd name="adj1" fmla="val 64798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own Arrow 20"/>
          <p:cNvSpPr/>
          <p:nvPr/>
        </p:nvSpPr>
        <p:spPr>
          <a:xfrm>
            <a:off x="9854832" y="4388928"/>
            <a:ext cx="975084" cy="152400"/>
          </a:xfrm>
          <a:prstGeom prst="downArrow">
            <a:avLst>
              <a:gd name="adj1" fmla="val 64798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21"/>
          <p:cNvSpPr/>
          <p:nvPr/>
        </p:nvSpPr>
        <p:spPr>
          <a:xfrm>
            <a:off x="10007699" y="5209982"/>
            <a:ext cx="975084" cy="152400"/>
          </a:xfrm>
          <a:prstGeom prst="downArrow">
            <a:avLst>
              <a:gd name="adj1" fmla="val 64798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DOÇ.DR.İDİL BAŞTAN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86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4046" y="963979"/>
            <a:ext cx="10515600" cy="2315552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dirty="0" smtClean="0">
                <a:solidFill>
                  <a:srgbClr val="163BC0"/>
                </a:solidFill>
              </a:rPr>
              <a:t>Serum </a:t>
            </a:r>
            <a:r>
              <a:rPr lang="en-US" sz="2000" dirty="0" err="1" smtClean="0">
                <a:solidFill>
                  <a:srgbClr val="163BC0"/>
                </a:solidFill>
              </a:rPr>
              <a:t>Kortizol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seviyesi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ölçümü</a:t>
            </a:r>
            <a:endParaRPr lang="en-US" sz="2000" dirty="0" smtClean="0">
              <a:solidFill>
                <a:srgbClr val="163BC0"/>
              </a:solidFill>
            </a:endParaRPr>
          </a:p>
          <a:p>
            <a:pPr marL="0" indent="0" algn="ctr">
              <a:buNone/>
            </a:pPr>
            <a:endParaRPr lang="en-US" sz="2000" dirty="0">
              <a:solidFill>
                <a:srgbClr val="163BC0"/>
              </a:solidFill>
            </a:endParaRPr>
          </a:p>
          <a:p>
            <a:pPr marL="0" indent="0" algn="ctr">
              <a:buNone/>
            </a:pPr>
            <a:r>
              <a:rPr lang="en-US" sz="2000" dirty="0" err="1" smtClean="0">
                <a:solidFill>
                  <a:srgbClr val="163BC0"/>
                </a:solidFill>
              </a:rPr>
              <a:t>Deksametazone</a:t>
            </a:r>
            <a:r>
              <a:rPr lang="en-US" sz="2000" dirty="0" smtClean="0">
                <a:solidFill>
                  <a:srgbClr val="163BC0"/>
                </a:solidFill>
              </a:rPr>
              <a:t> 0,015 mg/kg (IV)</a:t>
            </a:r>
          </a:p>
          <a:p>
            <a:pPr marL="0" indent="0" algn="ctr">
              <a:buNone/>
            </a:pPr>
            <a:endParaRPr lang="en-US" sz="2000" dirty="0" smtClean="0">
              <a:solidFill>
                <a:srgbClr val="163BC0"/>
              </a:solidFill>
            </a:endParaRPr>
          </a:p>
          <a:p>
            <a:pPr marL="0" indent="0" algn="ctr">
              <a:buNone/>
            </a:pPr>
            <a:r>
              <a:rPr lang="en-US" sz="2000" dirty="0">
                <a:solidFill>
                  <a:srgbClr val="163BC0"/>
                </a:solidFill>
              </a:rPr>
              <a:t>4</a:t>
            </a:r>
            <a:r>
              <a:rPr lang="en-US" sz="2000" dirty="0" smtClean="0">
                <a:solidFill>
                  <a:srgbClr val="163BC0"/>
                </a:solidFill>
              </a:rPr>
              <a:t>. </a:t>
            </a:r>
            <a:r>
              <a:rPr lang="en-US" sz="2000" dirty="0" err="1" smtClean="0">
                <a:solidFill>
                  <a:srgbClr val="163BC0"/>
                </a:solidFill>
              </a:rPr>
              <a:t>ve</a:t>
            </a:r>
            <a:r>
              <a:rPr lang="en-US" sz="2000" dirty="0" smtClean="0">
                <a:solidFill>
                  <a:srgbClr val="163BC0"/>
                </a:solidFill>
              </a:rPr>
              <a:t> 8. </a:t>
            </a:r>
            <a:r>
              <a:rPr lang="en-US" sz="2000" dirty="0" err="1" smtClean="0">
                <a:solidFill>
                  <a:srgbClr val="163BC0"/>
                </a:solidFill>
              </a:rPr>
              <a:t>saatlerde</a:t>
            </a:r>
            <a:r>
              <a:rPr lang="en-US" sz="2000" dirty="0" smtClean="0">
                <a:solidFill>
                  <a:srgbClr val="163BC0"/>
                </a:solidFill>
              </a:rPr>
              <a:t> serum </a:t>
            </a:r>
            <a:r>
              <a:rPr lang="en-US" sz="2000" dirty="0" err="1" smtClean="0">
                <a:solidFill>
                  <a:srgbClr val="163BC0"/>
                </a:solidFill>
              </a:rPr>
              <a:t>kortizol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seviyesi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ölçümü</a:t>
            </a:r>
            <a:endParaRPr lang="en-US" sz="2000" dirty="0" smtClean="0">
              <a:solidFill>
                <a:srgbClr val="163BC0"/>
              </a:solidFill>
            </a:endParaRPr>
          </a:p>
          <a:p>
            <a:pPr marL="0" indent="0" algn="ctr">
              <a:buNone/>
            </a:pPr>
            <a:endParaRPr lang="en-US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482361" y="277605"/>
            <a:ext cx="7365023" cy="327645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2400" b="1" dirty="0" err="1" smtClean="0">
                <a:solidFill>
                  <a:schemeClr val="bg1"/>
                </a:solidFill>
              </a:rPr>
              <a:t>Düşük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</a:t>
            </a:r>
            <a:r>
              <a:rPr lang="en-US" sz="2400" b="1" dirty="0" err="1" smtClean="0">
                <a:solidFill>
                  <a:schemeClr val="bg1"/>
                </a:solidFill>
              </a:rPr>
              <a:t>oz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Deksametazon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Testi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5677330" y="1413334"/>
            <a:ext cx="975084" cy="195930"/>
          </a:xfrm>
          <a:prstGeom prst="downArrow">
            <a:avLst>
              <a:gd name="adj1" fmla="val 64798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5677330" y="2254549"/>
            <a:ext cx="975084" cy="195930"/>
          </a:xfrm>
          <a:prstGeom prst="downArrow">
            <a:avLst>
              <a:gd name="adj1" fmla="val 64798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463563" y="3638260"/>
            <a:ext cx="3757245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dirty="0">
                <a:solidFill>
                  <a:srgbClr val="163BC0"/>
                </a:solidFill>
              </a:rPr>
              <a:t>0hr:Cortisol=1-5mg/dl </a:t>
            </a:r>
            <a:endParaRPr lang="en-US" dirty="0" smtClean="0">
              <a:solidFill>
                <a:srgbClr val="163BC0"/>
              </a:solidFill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dirty="0" smtClean="0">
                <a:solidFill>
                  <a:srgbClr val="163BC0"/>
                </a:solidFill>
              </a:rPr>
              <a:t>4 </a:t>
            </a:r>
            <a:r>
              <a:rPr lang="en-US" dirty="0" err="1">
                <a:solidFill>
                  <a:srgbClr val="163BC0"/>
                </a:solidFill>
              </a:rPr>
              <a:t>hr</a:t>
            </a:r>
            <a:r>
              <a:rPr lang="en-US" dirty="0">
                <a:solidFill>
                  <a:srgbClr val="163BC0"/>
                </a:solidFill>
              </a:rPr>
              <a:t>: Cortisol &lt; 1.4 mg/dl </a:t>
            </a:r>
            <a:endParaRPr lang="en-US" dirty="0" smtClean="0">
              <a:solidFill>
                <a:srgbClr val="163BC0"/>
              </a:solidFill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dirty="0" smtClean="0">
                <a:solidFill>
                  <a:srgbClr val="163BC0"/>
                </a:solidFill>
              </a:rPr>
              <a:t>8 </a:t>
            </a:r>
            <a:r>
              <a:rPr lang="en-US" dirty="0" err="1">
                <a:solidFill>
                  <a:srgbClr val="163BC0"/>
                </a:solidFill>
              </a:rPr>
              <a:t>hr</a:t>
            </a:r>
            <a:r>
              <a:rPr lang="en-US" dirty="0">
                <a:solidFill>
                  <a:srgbClr val="163BC0"/>
                </a:solidFill>
              </a:rPr>
              <a:t>: Cortisol &lt; 1.4 mg/dl 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dirty="0" smtClean="0">
                <a:solidFill>
                  <a:srgbClr val="163BC0"/>
                </a:solidFill>
              </a:rPr>
              <a:t>Cushing  8 </a:t>
            </a:r>
            <a:r>
              <a:rPr lang="en-US" dirty="0" err="1">
                <a:solidFill>
                  <a:srgbClr val="163BC0"/>
                </a:solidFill>
              </a:rPr>
              <a:t>hr</a:t>
            </a:r>
            <a:r>
              <a:rPr lang="en-US" dirty="0">
                <a:solidFill>
                  <a:srgbClr val="163BC0"/>
                </a:solidFill>
              </a:rPr>
              <a:t>: Cortisol &gt; 1.5 </a:t>
            </a:r>
            <a:r>
              <a:rPr lang="en-US" dirty="0" smtClean="0">
                <a:solidFill>
                  <a:srgbClr val="163BC0"/>
                </a:solidFill>
              </a:rPr>
              <a:t>mg/dl</a:t>
            </a:r>
          </a:p>
          <a:p>
            <a:r>
              <a:rPr lang="en-US" b="1" dirty="0">
                <a:solidFill>
                  <a:srgbClr val="163BC0"/>
                </a:solidFill>
              </a:rPr>
              <a:t>AT: </a:t>
            </a:r>
          </a:p>
          <a:p>
            <a:r>
              <a:rPr lang="en-US" dirty="0">
                <a:solidFill>
                  <a:srgbClr val="163BC0"/>
                </a:solidFill>
              </a:rPr>
              <a:t>4 </a:t>
            </a:r>
            <a:r>
              <a:rPr lang="en-US" dirty="0" err="1">
                <a:solidFill>
                  <a:srgbClr val="163BC0"/>
                </a:solidFill>
              </a:rPr>
              <a:t>ya</a:t>
            </a:r>
            <a:r>
              <a:rPr lang="en-US" dirty="0">
                <a:solidFill>
                  <a:srgbClr val="163BC0"/>
                </a:solidFill>
              </a:rPr>
              <a:t> da  8. </a:t>
            </a:r>
            <a:r>
              <a:rPr lang="en-US" dirty="0" err="1">
                <a:solidFill>
                  <a:srgbClr val="163BC0"/>
                </a:solidFill>
              </a:rPr>
              <a:t>saatlerde</a:t>
            </a:r>
            <a:r>
              <a:rPr lang="en-US" dirty="0">
                <a:solidFill>
                  <a:srgbClr val="163BC0"/>
                </a:solidFill>
              </a:rPr>
              <a:t> </a:t>
            </a:r>
            <a:r>
              <a:rPr lang="en-US" dirty="0" err="1">
                <a:solidFill>
                  <a:srgbClr val="163BC0"/>
                </a:solidFill>
              </a:rPr>
              <a:t>supresyon</a:t>
            </a:r>
            <a:r>
              <a:rPr lang="en-US" dirty="0">
                <a:solidFill>
                  <a:srgbClr val="163BC0"/>
                </a:solidFill>
              </a:rPr>
              <a:t> </a:t>
            </a:r>
            <a:r>
              <a:rPr lang="en-US" dirty="0" err="1">
                <a:solidFill>
                  <a:srgbClr val="163BC0"/>
                </a:solidFill>
              </a:rPr>
              <a:t>olmaz</a:t>
            </a:r>
            <a:r>
              <a:rPr lang="en-US" dirty="0">
                <a:solidFill>
                  <a:srgbClr val="163BC0"/>
                </a:solidFill>
              </a:rPr>
              <a:t>  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endParaRPr lang="en-US" dirty="0">
              <a:solidFill>
                <a:srgbClr val="163BC0"/>
              </a:solidFill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5677330" y="3165000"/>
            <a:ext cx="975084" cy="195930"/>
          </a:xfrm>
          <a:prstGeom prst="downArrow">
            <a:avLst>
              <a:gd name="adj1" fmla="val 64798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DOÇ.DR.İDİL BAŞTAN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3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4046" y="963979"/>
            <a:ext cx="10515600" cy="2315552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dirty="0" smtClean="0">
                <a:solidFill>
                  <a:srgbClr val="163BC0"/>
                </a:solidFill>
              </a:rPr>
              <a:t>Serum </a:t>
            </a:r>
            <a:r>
              <a:rPr lang="en-US" sz="2000" dirty="0" err="1" smtClean="0">
                <a:solidFill>
                  <a:srgbClr val="163BC0"/>
                </a:solidFill>
              </a:rPr>
              <a:t>Kortizol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seviyesi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ölçümü</a:t>
            </a:r>
            <a:endParaRPr lang="en-US" sz="2000" dirty="0" smtClean="0">
              <a:solidFill>
                <a:srgbClr val="163BC0"/>
              </a:solidFill>
            </a:endParaRPr>
          </a:p>
          <a:p>
            <a:pPr marL="0" indent="0" algn="ctr">
              <a:buNone/>
            </a:pPr>
            <a:endParaRPr lang="en-US" sz="2000" dirty="0">
              <a:solidFill>
                <a:srgbClr val="163BC0"/>
              </a:solidFill>
            </a:endParaRPr>
          </a:p>
          <a:p>
            <a:pPr marL="0" indent="0" algn="ctr">
              <a:buNone/>
            </a:pPr>
            <a:r>
              <a:rPr lang="en-US" sz="2000" dirty="0" err="1" smtClean="0">
                <a:solidFill>
                  <a:srgbClr val="163BC0"/>
                </a:solidFill>
              </a:rPr>
              <a:t>Deksametazone</a:t>
            </a:r>
            <a:r>
              <a:rPr lang="en-US" sz="2000" dirty="0" smtClean="0">
                <a:solidFill>
                  <a:srgbClr val="163BC0"/>
                </a:solidFill>
              </a:rPr>
              <a:t> 0,1 mg/kg (IV)</a:t>
            </a:r>
          </a:p>
          <a:p>
            <a:pPr marL="0" indent="0" algn="ctr">
              <a:buNone/>
            </a:pPr>
            <a:endParaRPr lang="en-US" sz="2000" dirty="0" smtClean="0">
              <a:solidFill>
                <a:srgbClr val="163BC0"/>
              </a:solidFill>
            </a:endParaRPr>
          </a:p>
          <a:p>
            <a:pPr marL="0" indent="0" algn="ctr">
              <a:buNone/>
            </a:pPr>
            <a:r>
              <a:rPr lang="en-US" sz="2000" dirty="0">
                <a:solidFill>
                  <a:srgbClr val="163BC0"/>
                </a:solidFill>
              </a:rPr>
              <a:t>4</a:t>
            </a:r>
            <a:r>
              <a:rPr lang="en-US" sz="2000" dirty="0" smtClean="0">
                <a:solidFill>
                  <a:srgbClr val="163BC0"/>
                </a:solidFill>
              </a:rPr>
              <a:t>. </a:t>
            </a:r>
            <a:r>
              <a:rPr lang="en-US" sz="2000" dirty="0" err="1" smtClean="0">
                <a:solidFill>
                  <a:srgbClr val="163BC0"/>
                </a:solidFill>
              </a:rPr>
              <a:t>ve</a:t>
            </a:r>
            <a:r>
              <a:rPr lang="en-US" sz="2000" dirty="0" smtClean="0">
                <a:solidFill>
                  <a:srgbClr val="163BC0"/>
                </a:solidFill>
              </a:rPr>
              <a:t> 8. </a:t>
            </a:r>
            <a:r>
              <a:rPr lang="en-US" sz="2000" dirty="0" err="1" smtClean="0">
                <a:solidFill>
                  <a:srgbClr val="163BC0"/>
                </a:solidFill>
              </a:rPr>
              <a:t>saatlerde</a:t>
            </a:r>
            <a:r>
              <a:rPr lang="en-US" sz="2000" dirty="0" smtClean="0">
                <a:solidFill>
                  <a:srgbClr val="163BC0"/>
                </a:solidFill>
              </a:rPr>
              <a:t> serum </a:t>
            </a:r>
            <a:r>
              <a:rPr lang="en-US" sz="2000" dirty="0" err="1" smtClean="0">
                <a:solidFill>
                  <a:srgbClr val="163BC0"/>
                </a:solidFill>
              </a:rPr>
              <a:t>kortizol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seviyesi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ölçümü</a:t>
            </a:r>
            <a:endParaRPr lang="en-US" sz="2000" dirty="0" smtClean="0">
              <a:solidFill>
                <a:srgbClr val="163BC0"/>
              </a:solidFill>
            </a:endParaRPr>
          </a:p>
          <a:p>
            <a:pPr marL="0" indent="0" algn="ctr">
              <a:buNone/>
            </a:pPr>
            <a:endParaRPr lang="en-US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482361" y="277605"/>
            <a:ext cx="7365023" cy="327645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2400" b="1" dirty="0" err="1" smtClean="0">
                <a:solidFill>
                  <a:schemeClr val="bg1"/>
                </a:solidFill>
              </a:rPr>
              <a:t>Yüksek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Doz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Deksametazon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Testi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5677330" y="1413334"/>
            <a:ext cx="975084" cy="195930"/>
          </a:xfrm>
          <a:prstGeom prst="downArrow">
            <a:avLst>
              <a:gd name="adj1" fmla="val 64798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5677330" y="2254549"/>
            <a:ext cx="975084" cy="195930"/>
          </a:xfrm>
          <a:prstGeom prst="downArrow">
            <a:avLst>
              <a:gd name="adj1" fmla="val 64798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851030" y="3738626"/>
            <a:ext cx="4627683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>
                <a:solidFill>
                  <a:srgbClr val="163BC0"/>
                </a:solidFill>
              </a:rPr>
              <a:t>PDH: </a:t>
            </a:r>
          </a:p>
          <a:p>
            <a:r>
              <a:rPr lang="en-US" dirty="0" err="1" smtClean="0">
                <a:solidFill>
                  <a:srgbClr val="163BC0"/>
                </a:solidFill>
              </a:rPr>
              <a:t>Kortizol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>
                <a:solidFill>
                  <a:srgbClr val="163BC0"/>
                </a:solidFill>
              </a:rPr>
              <a:t>&lt; 1.4 mg/dl  </a:t>
            </a:r>
            <a:r>
              <a:rPr lang="en-US" dirty="0" smtClean="0">
                <a:solidFill>
                  <a:srgbClr val="163BC0"/>
                </a:solidFill>
              </a:rPr>
              <a:t>(4 </a:t>
            </a:r>
            <a:r>
              <a:rPr lang="en-US" dirty="0" err="1" smtClean="0">
                <a:solidFill>
                  <a:srgbClr val="163BC0"/>
                </a:solidFill>
              </a:rPr>
              <a:t>ya</a:t>
            </a:r>
            <a:r>
              <a:rPr lang="en-US" dirty="0" smtClean="0">
                <a:solidFill>
                  <a:srgbClr val="163BC0"/>
                </a:solidFill>
              </a:rPr>
              <a:t> da 8. </a:t>
            </a:r>
            <a:r>
              <a:rPr lang="en-US" dirty="0" err="1" smtClean="0">
                <a:solidFill>
                  <a:srgbClr val="163BC0"/>
                </a:solidFill>
              </a:rPr>
              <a:t>saate</a:t>
            </a:r>
            <a:r>
              <a:rPr lang="en-US" dirty="0" smtClean="0">
                <a:solidFill>
                  <a:srgbClr val="163BC0"/>
                </a:solidFill>
              </a:rPr>
              <a:t>)</a:t>
            </a:r>
            <a:r>
              <a:rPr lang="en-US" dirty="0">
                <a:solidFill>
                  <a:srgbClr val="163BC0"/>
                </a:solidFill>
              </a:rPr>
              <a:t/>
            </a:r>
            <a:br>
              <a:rPr lang="en-US" dirty="0">
                <a:solidFill>
                  <a:srgbClr val="163BC0"/>
                </a:solidFill>
              </a:rPr>
            </a:br>
            <a:r>
              <a:rPr lang="en-US" dirty="0" err="1" smtClean="0">
                <a:solidFill>
                  <a:srgbClr val="163BC0"/>
                </a:solidFill>
              </a:rPr>
              <a:t>Kortizol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>
                <a:solidFill>
                  <a:srgbClr val="163BC0"/>
                </a:solidFill>
              </a:rPr>
              <a:t>&lt; 50% baseline (4 </a:t>
            </a:r>
            <a:r>
              <a:rPr lang="en-US" dirty="0" err="1">
                <a:solidFill>
                  <a:srgbClr val="163BC0"/>
                </a:solidFill>
              </a:rPr>
              <a:t>ya</a:t>
            </a:r>
            <a:r>
              <a:rPr lang="en-US" dirty="0">
                <a:solidFill>
                  <a:srgbClr val="163BC0"/>
                </a:solidFill>
              </a:rPr>
              <a:t> da 8. </a:t>
            </a:r>
            <a:r>
              <a:rPr lang="en-US" dirty="0" err="1" smtClean="0">
                <a:solidFill>
                  <a:srgbClr val="163BC0"/>
                </a:solidFill>
              </a:rPr>
              <a:t>saate</a:t>
            </a:r>
            <a:r>
              <a:rPr lang="en-US" dirty="0" smtClean="0">
                <a:solidFill>
                  <a:srgbClr val="163BC0"/>
                </a:solidFill>
              </a:rPr>
              <a:t>)</a:t>
            </a:r>
          </a:p>
          <a:p>
            <a:r>
              <a:rPr lang="en-US" dirty="0" smtClean="0">
                <a:solidFill>
                  <a:srgbClr val="163BC0"/>
                </a:solidFill>
              </a:rPr>
              <a:t> 25</a:t>
            </a:r>
            <a:r>
              <a:rPr lang="en-US" dirty="0">
                <a:solidFill>
                  <a:srgbClr val="163BC0"/>
                </a:solidFill>
              </a:rPr>
              <a:t>% </a:t>
            </a:r>
            <a:r>
              <a:rPr lang="en-US" dirty="0" smtClean="0">
                <a:solidFill>
                  <a:srgbClr val="163BC0"/>
                </a:solidFill>
              </a:rPr>
              <a:t>PDH </a:t>
            </a:r>
            <a:r>
              <a:rPr lang="en-US" dirty="0" err="1" smtClean="0">
                <a:solidFill>
                  <a:srgbClr val="163BC0"/>
                </a:solidFill>
              </a:rPr>
              <a:t>supresyon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olmaz</a:t>
            </a:r>
            <a:endParaRPr lang="en-US" dirty="0" smtClean="0">
              <a:solidFill>
                <a:srgbClr val="163BC0"/>
              </a:solidFill>
            </a:endParaRPr>
          </a:p>
          <a:p>
            <a:r>
              <a:rPr lang="en-US" b="1" dirty="0">
                <a:solidFill>
                  <a:srgbClr val="163BC0"/>
                </a:solidFill>
              </a:rPr>
              <a:t>AT: </a:t>
            </a:r>
            <a:endParaRPr lang="en-US" b="1" dirty="0" smtClean="0">
              <a:solidFill>
                <a:srgbClr val="163BC0"/>
              </a:solidFill>
            </a:endParaRPr>
          </a:p>
          <a:p>
            <a:r>
              <a:rPr lang="en-US" dirty="0" smtClean="0">
                <a:solidFill>
                  <a:srgbClr val="163BC0"/>
                </a:solidFill>
              </a:rPr>
              <a:t>4 </a:t>
            </a:r>
            <a:r>
              <a:rPr lang="en-US" dirty="0" err="1" smtClean="0">
                <a:solidFill>
                  <a:srgbClr val="163BC0"/>
                </a:solidFill>
              </a:rPr>
              <a:t>ya</a:t>
            </a:r>
            <a:r>
              <a:rPr lang="en-US" dirty="0" smtClean="0">
                <a:solidFill>
                  <a:srgbClr val="163BC0"/>
                </a:solidFill>
              </a:rPr>
              <a:t> da  8. </a:t>
            </a:r>
            <a:r>
              <a:rPr lang="en-US" dirty="0" err="1" smtClean="0">
                <a:solidFill>
                  <a:srgbClr val="163BC0"/>
                </a:solidFill>
              </a:rPr>
              <a:t>saatlerde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supresyon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olmaz</a:t>
            </a:r>
            <a:r>
              <a:rPr lang="en-US" dirty="0" smtClean="0">
                <a:solidFill>
                  <a:srgbClr val="163BC0"/>
                </a:solidFill>
              </a:rPr>
              <a:t>  </a:t>
            </a:r>
            <a:endParaRPr lang="en-US" dirty="0">
              <a:solidFill>
                <a:srgbClr val="163BC0"/>
              </a:solidFill>
            </a:endParaRPr>
          </a:p>
          <a:p>
            <a:endParaRPr lang="en-US" dirty="0">
              <a:solidFill>
                <a:srgbClr val="163BC0"/>
              </a:solidFill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5677330" y="3165000"/>
            <a:ext cx="975084" cy="195930"/>
          </a:xfrm>
          <a:prstGeom prst="downArrow">
            <a:avLst>
              <a:gd name="adj1" fmla="val 64798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DOÇ.DR.İDİL BAŞTAN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42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 smtClean="0">
                <a:solidFill>
                  <a:srgbClr val="163BC0"/>
                </a:solidFill>
              </a:rPr>
              <a:t>Hipofiz</a:t>
            </a:r>
            <a:r>
              <a:rPr lang="en-US" sz="3600" b="1" dirty="0" smtClean="0">
                <a:solidFill>
                  <a:srgbClr val="163BC0"/>
                </a:solidFill>
              </a:rPr>
              <a:t> </a:t>
            </a:r>
            <a:r>
              <a:rPr lang="en-US" sz="3600" b="1" dirty="0" err="1" smtClean="0">
                <a:solidFill>
                  <a:srgbClr val="163BC0"/>
                </a:solidFill>
              </a:rPr>
              <a:t>bağımlı</a:t>
            </a:r>
            <a:r>
              <a:rPr lang="en-US" sz="3600" b="1" dirty="0" smtClean="0">
                <a:solidFill>
                  <a:srgbClr val="163BC0"/>
                </a:solidFill>
              </a:rPr>
              <a:t> </a:t>
            </a:r>
            <a:r>
              <a:rPr lang="en-US" sz="3600" b="1" dirty="0" err="1" smtClean="0">
                <a:solidFill>
                  <a:srgbClr val="163BC0"/>
                </a:solidFill>
              </a:rPr>
              <a:t>hiperadenokortisizm’in</a:t>
            </a:r>
            <a:r>
              <a:rPr lang="en-US" sz="3600" b="1" dirty="0" smtClean="0">
                <a:solidFill>
                  <a:srgbClr val="163BC0"/>
                </a:solidFill>
              </a:rPr>
              <a:t> </a:t>
            </a:r>
            <a:r>
              <a:rPr lang="en-US" sz="3600" b="1" dirty="0" err="1" smtClean="0">
                <a:solidFill>
                  <a:srgbClr val="163BC0"/>
                </a:solidFill>
              </a:rPr>
              <a:t>tedavisi</a:t>
            </a:r>
            <a:r>
              <a:rPr lang="en-US" sz="3600" b="1" dirty="0" smtClean="0">
                <a:solidFill>
                  <a:srgbClr val="163BC0"/>
                </a:solidFill>
              </a:rPr>
              <a:t> </a:t>
            </a:r>
            <a:endParaRPr lang="en-US" sz="3600" b="1" dirty="0">
              <a:solidFill>
                <a:srgbClr val="163B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680032" cy="4767680"/>
          </a:xfrm>
        </p:spPr>
        <p:txBody>
          <a:bodyPr>
            <a:normAutofit lnSpcReduction="10000"/>
          </a:bodyPr>
          <a:lstStyle/>
          <a:p>
            <a:r>
              <a:rPr lang="en-US" b="1" dirty="0" err="1" smtClean="0">
                <a:solidFill>
                  <a:srgbClr val="163BC0"/>
                </a:solidFill>
              </a:rPr>
              <a:t>Trilostane</a:t>
            </a:r>
            <a:r>
              <a:rPr lang="en-US" b="1" dirty="0" smtClean="0">
                <a:solidFill>
                  <a:srgbClr val="163BC0"/>
                </a:solidFill>
              </a:rPr>
              <a:t> </a:t>
            </a:r>
          </a:p>
          <a:p>
            <a:pPr lvl="1">
              <a:lnSpc>
                <a:spcPct val="150000"/>
              </a:lnSpc>
            </a:pPr>
            <a:r>
              <a:rPr lang="en-US" sz="2000" dirty="0" err="1" smtClean="0">
                <a:solidFill>
                  <a:srgbClr val="163BC0"/>
                </a:solidFill>
              </a:rPr>
              <a:t>Steroidlerin</a:t>
            </a:r>
            <a:r>
              <a:rPr lang="en-US" sz="2000" dirty="0" smtClean="0">
                <a:solidFill>
                  <a:srgbClr val="163BC0"/>
                </a:solidFill>
              </a:rPr>
              <a:t> (</a:t>
            </a:r>
            <a:r>
              <a:rPr lang="en-US" sz="2000" dirty="0" err="1" smtClean="0">
                <a:solidFill>
                  <a:srgbClr val="163BC0"/>
                </a:solidFill>
              </a:rPr>
              <a:t>kortizol</a:t>
            </a:r>
            <a:r>
              <a:rPr lang="en-US" sz="2000" dirty="0" smtClean="0">
                <a:solidFill>
                  <a:srgbClr val="163BC0"/>
                </a:solidFill>
              </a:rPr>
              <a:t>, </a:t>
            </a:r>
            <a:r>
              <a:rPr lang="en-US" sz="2000" dirty="0" err="1" smtClean="0">
                <a:solidFill>
                  <a:srgbClr val="163BC0"/>
                </a:solidFill>
              </a:rPr>
              <a:t>aldesteron</a:t>
            </a:r>
            <a:r>
              <a:rPr lang="en-US" sz="2000" dirty="0" smtClean="0">
                <a:solidFill>
                  <a:srgbClr val="163BC0"/>
                </a:solidFill>
              </a:rPr>
              <a:t>) adrenal </a:t>
            </a:r>
            <a:r>
              <a:rPr lang="en-US" sz="2000" dirty="0" err="1" smtClean="0">
                <a:solidFill>
                  <a:srgbClr val="163BC0"/>
                </a:solidFill>
              </a:rPr>
              <a:t>bezden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salınımını</a:t>
            </a:r>
            <a:r>
              <a:rPr lang="en-US" sz="2000" dirty="0" smtClean="0">
                <a:solidFill>
                  <a:srgbClr val="163BC0"/>
                </a:solidFill>
              </a:rPr>
              <a:t> bloke </a:t>
            </a:r>
            <a:r>
              <a:rPr lang="en-US" sz="2000" dirty="0" err="1" smtClean="0">
                <a:solidFill>
                  <a:srgbClr val="163BC0"/>
                </a:solidFill>
              </a:rPr>
              <a:t>eder</a:t>
            </a:r>
            <a:r>
              <a:rPr lang="en-US" sz="2000" dirty="0" smtClean="0">
                <a:solidFill>
                  <a:srgbClr val="163BC0"/>
                </a:solidFill>
              </a:rPr>
              <a:t>.</a:t>
            </a:r>
          </a:p>
          <a:p>
            <a:pPr lvl="1">
              <a:lnSpc>
                <a:spcPct val="150000"/>
              </a:lnSpc>
            </a:pPr>
            <a:r>
              <a:rPr lang="en-US" sz="2000" dirty="0" err="1" smtClean="0">
                <a:solidFill>
                  <a:srgbClr val="163BC0"/>
                </a:solidFill>
              </a:rPr>
              <a:t>Başlangıç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dozu</a:t>
            </a:r>
            <a:r>
              <a:rPr lang="en-US" sz="2000" dirty="0" smtClean="0">
                <a:solidFill>
                  <a:srgbClr val="163BC0"/>
                </a:solidFill>
              </a:rPr>
              <a:t> 2mg/kg /</a:t>
            </a:r>
            <a:r>
              <a:rPr lang="en-US" sz="2000" dirty="0" err="1" smtClean="0">
                <a:solidFill>
                  <a:srgbClr val="163BC0"/>
                </a:solidFill>
              </a:rPr>
              <a:t>gün</a:t>
            </a:r>
            <a:endParaRPr lang="en-US" sz="2000" dirty="0" smtClean="0">
              <a:solidFill>
                <a:srgbClr val="163BC0"/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sz="2000" dirty="0" smtClean="0">
                <a:solidFill>
                  <a:srgbClr val="163BC0"/>
                </a:solidFill>
              </a:rPr>
              <a:t>Bu </a:t>
            </a:r>
            <a:r>
              <a:rPr lang="en-US" sz="2000" dirty="0" err="1" smtClean="0">
                <a:solidFill>
                  <a:srgbClr val="163BC0"/>
                </a:solidFill>
              </a:rPr>
              <a:t>ilaç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karaciğerde</a:t>
            </a:r>
            <a:r>
              <a:rPr lang="en-US" sz="2000" dirty="0" smtClean="0">
                <a:solidFill>
                  <a:srgbClr val="163BC0"/>
                </a:solidFill>
              </a:rPr>
              <a:t> metabolize </a:t>
            </a:r>
            <a:r>
              <a:rPr lang="en-US" sz="2000" dirty="0" err="1" smtClean="0">
                <a:solidFill>
                  <a:srgbClr val="163BC0"/>
                </a:solidFill>
              </a:rPr>
              <a:t>edilir</a:t>
            </a:r>
            <a:r>
              <a:rPr lang="en-US" sz="2000" dirty="0" smtClean="0">
                <a:solidFill>
                  <a:srgbClr val="163BC0"/>
                </a:solidFill>
              </a:rPr>
              <a:t>. Primer </a:t>
            </a:r>
            <a:r>
              <a:rPr lang="en-US" sz="2000" dirty="0" err="1" smtClean="0">
                <a:solidFill>
                  <a:srgbClr val="163BC0"/>
                </a:solidFill>
              </a:rPr>
              <a:t>karaciğer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hastalarında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kullanılmamalıdır</a:t>
            </a:r>
            <a:r>
              <a:rPr lang="en-US" sz="2000" dirty="0" smtClean="0">
                <a:solidFill>
                  <a:srgbClr val="163BC0"/>
                </a:solidFill>
              </a:rPr>
              <a:t>.</a:t>
            </a:r>
          </a:p>
          <a:p>
            <a:pPr lvl="1">
              <a:lnSpc>
                <a:spcPct val="150000"/>
              </a:lnSpc>
            </a:pPr>
            <a:r>
              <a:rPr lang="en-US" sz="2000" dirty="0" err="1" smtClean="0">
                <a:solidFill>
                  <a:srgbClr val="163BC0"/>
                </a:solidFill>
              </a:rPr>
              <a:t>Ilaç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kullanımından</a:t>
            </a:r>
            <a:r>
              <a:rPr lang="en-US" sz="2000" dirty="0" smtClean="0">
                <a:solidFill>
                  <a:srgbClr val="163BC0"/>
                </a:solidFill>
              </a:rPr>
              <a:t> 2 </a:t>
            </a:r>
            <a:r>
              <a:rPr lang="en-US" sz="2000" dirty="0" err="1" smtClean="0">
                <a:solidFill>
                  <a:srgbClr val="163BC0"/>
                </a:solidFill>
              </a:rPr>
              <a:t>hafta</a:t>
            </a:r>
            <a:r>
              <a:rPr lang="en-US" sz="2000" dirty="0" smtClean="0">
                <a:solidFill>
                  <a:srgbClr val="163BC0"/>
                </a:solidFill>
              </a:rPr>
              <a:t>, 30 </a:t>
            </a:r>
            <a:r>
              <a:rPr lang="en-US" sz="2000" dirty="0" err="1" smtClean="0">
                <a:solidFill>
                  <a:srgbClr val="163BC0"/>
                </a:solidFill>
              </a:rPr>
              <a:t>gün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ve</a:t>
            </a:r>
            <a:r>
              <a:rPr lang="en-US" sz="2000" dirty="0" smtClean="0">
                <a:solidFill>
                  <a:srgbClr val="163BC0"/>
                </a:solidFill>
              </a:rPr>
              <a:t> 90 </a:t>
            </a:r>
            <a:r>
              <a:rPr lang="en-US" sz="2000" dirty="0" err="1" smtClean="0">
                <a:solidFill>
                  <a:srgbClr val="163BC0"/>
                </a:solidFill>
              </a:rPr>
              <a:t>gün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sonra</a:t>
            </a:r>
            <a:r>
              <a:rPr lang="en-US" sz="2000" dirty="0" smtClean="0">
                <a:solidFill>
                  <a:srgbClr val="163BC0"/>
                </a:solidFill>
              </a:rPr>
              <a:t> hasta </a:t>
            </a:r>
            <a:r>
              <a:rPr lang="en-US" sz="2000" dirty="0" err="1" smtClean="0">
                <a:solidFill>
                  <a:srgbClr val="163BC0"/>
                </a:solidFill>
              </a:rPr>
              <a:t>klinik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olarak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tekrar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değerlendirlimelidir</a:t>
            </a:r>
            <a:r>
              <a:rPr lang="en-US" sz="2000" dirty="0" smtClean="0">
                <a:solidFill>
                  <a:srgbClr val="163BC0"/>
                </a:solidFill>
              </a:rPr>
              <a:t>.</a:t>
            </a:r>
          </a:p>
          <a:p>
            <a:pPr lvl="2">
              <a:lnSpc>
                <a:spcPct val="150000"/>
              </a:lnSpc>
            </a:pPr>
            <a:r>
              <a:rPr lang="en-US" dirty="0" smtClean="0">
                <a:solidFill>
                  <a:srgbClr val="163BC0"/>
                </a:solidFill>
              </a:rPr>
              <a:t>ACTH </a:t>
            </a:r>
            <a:r>
              <a:rPr lang="en-US" dirty="0" err="1" smtClean="0">
                <a:solidFill>
                  <a:srgbClr val="163BC0"/>
                </a:solidFill>
              </a:rPr>
              <a:t>stimülasyon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testi</a:t>
            </a:r>
            <a:r>
              <a:rPr lang="en-US" dirty="0" smtClean="0">
                <a:solidFill>
                  <a:srgbClr val="163BC0"/>
                </a:solidFill>
              </a:rPr>
              <a:t> (</a:t>
            </a:r>
            <a:r>
              <a:rPr lang="en-US" dirty="0" err="1" smtClean="0">
                <a:solidFill>
                  <a:srgbClr val="163BC0"/>
                </a:solidFill>
              </a:rPr>
              <a:t>ilaç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veridikten</a:t>
            </a:r>
            <a:r>
              <a:rPr lang="en-US" dirty="0" smtClean="0">
                <a:solidFill>
                  <a:srgbClr val="163BC0"/>
                </a:solidFill>
              </a:rPr>
              <a:t> 4-8 </a:t>
            </a:r>
            <a:r>
              <a:rPr lang="en-US" dirty="0" err="1" smtClean="0">
                <a:solidFill>
                  <a:srgbClr val="163BC0"/>
                </a:solidFill>
              </a:rPr>
              <a:t>saat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sonra</a:t>
            </a:r>
            <a:r>
              <a:rPr lang="en-US" dirty="0" smtClean="0">
                <a:solidFill>
                  <a:srgbClr val="163BC0"/>
                </a:solidFill>
              </a:rPr>
              <a:t>) </a:t>
            </a:r>
          </a:p>
          <a:p>
            <a:pPr lvl="1">
              <a:lnSpc>
                <a:spcPct val="150000"/>
              </a:lnSpc>
            </a:pPr>
            <a:r>
              <a:rPr lang="en-US" sz="2000" dirty="0" err="1" smtClean="0">
                <a:solidFill>
                  <a:srgbClr val="163BC0"/>
                </a:solidFill>
              </a:rPr>
              <a:t>Hiponatremi</a:t>
            </a:r>
            <a:r>
              <a:rPr lang="en-US" sz="2000" dirty="0" smtClean="0">
                <a:solidFill>
                  <a:srgbClr val="163BC0"/>
                </a:solidFill>
              </a:rPr>
              <a:t> yada </a:t>
            </a:r>
            <a:r>
              <a:rPr lang="en-US" sz="2000" dirty="0" err="1" smtClean="0">
                <a:solidFill>
                  <a:srgbClr val="163BC0"/>
                </a:solidFill>
              </a:rPr>
              <a:t>hipokalemi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gelişirse</a:t>
            </a:r>
            <a:r>
              <a:rPr lang="en-US" sz="2000" dirty="0" smtClean="0">
                <a:solidFill>
                  <a:srgbClr val="163BC0"/>
                </a:solidFill>
              </a:rPr>
              <a:t>, </a:t>
            </a:r>
            <a:r>
              <a:rPr lang="en-US" sz="2000" dirty="0" err="1" smtClean="0">
                <a:solidFill>
                  <a:srgbClr val="163BC0"/>
                </a:solidFill>
              </a:rPr>
              <a:t>hipoadrenokortisizmden</a:t>
            </a:r>
            <a:r>
              <a:rPr lang="en-US" sz="2000" dirty="0" smtClean="0">
                <a:solidFill>
                  <a:srgbClr val="163BC0"/>
                </a:solidFill>
              </a:rPr>
              <a:t>(Addison’s) </a:t>
            </a:r>
            <a:r>
              <a:rPr lang="en-US" sz="2000" dirty="0" err="1" smtClean="0">
                <a:solidFill>
                  <a:srgbClr val="163BC0"/>
                </a:solidFill>
              </a:rPr>
              <a:t>şüphelenilmelidir</a:t>
            </a:r>
            <a:r>
              <a:rPr lang="en-US" sz="2000" dirty="0" smtClean="0">
                <a:solidFill>
                  <a:srgbClr val="163BC0"/>
                </a:solidFill>
              </a:rPr>
              <a:t>.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>
                <a:solidFill>
                  <a:srgbClr val="163BC0"/>
                </a:solidFill>
              </a:rPr>
              <a:t>Hasta </a:t>
            </a:r>
            <a:r>
              <a:rPr lang="en-US" sz="2000" dirty="0" err="1" smtClean="0">
                <a:solidFill>
                  <a:srgbClr val="163BC0"/>
                </a:solidFill>
              </a:rPr>
              <a:t>sahipleri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herhangi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bir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klinik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bulgu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gördükjleri</a:t>
            </a:r>
            <a:r>
              <a:rPr lang="en-US" sz="2000" dirty="0" smtClean="0">
                <a:solidFill>
                  <a:srgbClr val="163BC0"/>
                </a:solidFill>
              </a:rPr>
              <a:t> zaman </a:t>
            </a:r>
            <a:r>
              <a:rPr lang="en-US" sz="2000" dirty="0" err="1" smtClean="0">
                <a:solidFill>
                  <a:srgbClr val="163BC0"/>
                </a:solidFill>
              </a:rPr>
              <a:t>hekime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başvurmaları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gerektiği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yönünde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bilgilendirilmelidir</a:t>
            </a:r>
            <a:r>
              <a:rPr lang="en-US" sz="2000" dirty="0" smtClean="0">
                <a:solidFill>
                  <a:srgbClr val="163BC0"/>
                </a:solidFill>
              </a:rPr>
              <a:t>.</a:t>
            </a:r>
            <a:endParaRPr lang="en-US" sz="2000" dirty="0">
              <a:solidFill>
                <a:srgbClr val="163BC0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DOÇ.DR.İDİL BAŞTAN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20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DOÇ.DR.İDİL BAŞTAN</a:t>
            </a:r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3494" y="1142681"/>
            <a:ext cx="8145012" cy="4572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18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>
                <a:solidFill>
                  <a:srgbClr val="163BC0"/>
                </a:solidFill>
              </a:rPr>
              <a:t>Hipofiz</a:t>
            </a:r>
            <a:r>
              <a:rPr lang="en-US" sz="3600" b="1" dirty="0">
                <a:solidFill>
                  <a:srgbClr val="163BC0"/>
                </a:solidFill>
              </a:rPr>
              <a:t> </a:t>
            </a:r>
            <a:r>
              <a:rPr lang="en-US" sz="3600" b="1" dirty="0" err="1">
                <a:solidFill>
                  <a:srgbClr val="163BC0"/>
                </a:solidFill>
              </a:rPr>
              <a:t>bağımlı</a:t>
            </a:r>
            <a:r>
              <a:rPr lang="en-US" sz="3600" b="1" dirty="0">
                <a:solidFill>
                  <a:srgbClr val="163BC0"/>
                </a:solidFill>
              </a:rPr>
              <a:t> </a:t>
            </a:r>
            <a:r>
              <a:rPr lang="en-US" sz="3600" b="1" dirty="0" err="1">
                <a:solidFill>
                  <a:srgbClr val="163BC0"/>
                </a:solidFill>
              </a:rPr>
              <a:t>hiperadenokortisizm’in</a:t>
            </a:r>
            <a:r>
              <a:rPr lang="en-US" sz="3600" b="1" dirty="0">
                <a:solidFill>
                  <a:srgbClr val="163BC0"/>
                </a:solidFill>
              </a:rPr>
              <a:t> </a:t>
            </a:r>
            <a:r>
              <a:rPr lang="en-US" sz="3600" b="1" dirty="0" err="1">
                <a:solidFill>
                  <a:srgbClr val="163BC0"/>
                </a:solidFill>
              </a:rPr>
              <a:t>tedavisi</a:t>
            </a:r>
            <a:r>
              <a:rPr lang="en-US" sz="3600" b="1" dirty="0">
                <a:solidFill>
                  <a:srgbClr val="163BC0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 smtClean="0">
                <a:solidFill>
                  <a:srgbClr val="163BC0"/>
                </a:solidFill>
              </a:rPr>
              <a:t>Mitotane</a:t>
            </a:r>
            <a:r>
              <a:rPr lang="en-US" b="1" dirty="0" smtClean="0">
                <a:solidFill>
                  <a:srgbClr val="163BC0"/>
                </a:solidFill>
              </a:rPr>
              <a:t> 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>
                <a:solidFill>
                  <a:srgbClr val="163BC0"/>
                </a:solidFill>
              </a:rPr>
              <a:t>Selektif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olarak</a:t>
            </a:r>
            <a:r>
              <a:rPr lang="en-US" dirty="0" smtClean="0">
                <a:solidFill>
                  <a:srgbClr val="163BC0"/>
                </a:solidFill>
              </a:rPr>
              <a:t> zona </a:t>
            </a:r>
            <a:r>
              <a:rPr lang="en-US" dirty="0" err="1" smtClean="0">
                <a:solidFill>
                  <a:srgbClr val="163BC0"/>
                </a:solidFill>
              </a:rPr>
              <a:t>fasciculata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ve</a:t>
            </a:r>
            <a:r>
              <a:rPr lang="en-US" dirty="0" smtClean="0">
                <a:solidFill>
                  <a:srgbClr val="163BC0"/>
                </a:solidFill>
              </a:rPr>
              <a:t> zona </a:t>
            </a:r>
            <a:r>
              <a:rPr lang="en-US" dirty="0" err="1" smtClean="0">
                <a:solidFill>
                  <a:srgbClr val="163BC0"/>
                </a:solidFill>
              </a:rPr>
              <a:t>reticularis’i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tahrip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ederken</a:t>
            </a:r>
            <a:r>
              <a:rPr lang="en-US" dirty="0" smtClean="0">
                <a:solidFill>
                  <a:srgbClr val="163BC0"/>
                </a:solidFill>
              </a:rPr>
              <a:t> zona </a:t>
            </a:r>
            <a:r>
              <a:rPr lang="en-US" dirty="0" err="1" smtClean="0">
                <a:solidFill>
                  <a:srgbClr val="163BC0"/>
                </a:solidFill>
              </a:rPr>
              <a:t>glomerulosa’da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hasara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neden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olmaz</a:t>
            </a:r>
            <a:r>
              <a:rPr lang="en-US" dirty="0" smtClean="0">
                <a:solidFill>
                  <a:srgbClr val="163BC0"/>
                </a:solidFill>
              </a:rPr>
              <a:t>.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>
                <a:solidFill>
                  <a:srgbClr val="163BC0"/>
                </a:solidFill>
              </a:rPr>
              <a:t>Trilostane’ın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etki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etmediği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hastalarda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tercih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edilmelidir</a:t>
            </a:r>
            <a:r>
              <a:rPr lang="en-US" dirty="0" smtClean="0">
                <a:solidFill>
                  <a:srgbClr val="163BC0"/>
                </a:solidFill>
              </a:rPr>
              <a:t>.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>
                <a:solidFill>
                  <a:srgbClr val="163BC0"/>
                </a:solidFill>
              </a:rPr>
              <a:t>Başlangıç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dozu</a:t>
            </a:r>
            <a:r>
              <a:rPr lang="en-US" dirty="0" smtClean="0">
                <a:solidFill>
                  <a:srgbClr val="163BC0"/>
                </a:solidFill>
              </a:rPr>
              <a:t> 50 mg/kg/</a:t>
            </a:r>
            <a:r>
              <a:rPr lang="en-US" dirty="0" err="1" smtClean="0">
                <a:solidFill>
                  <a:srgbClr val="163BC0"/>
                </a:solidFill>
              </a:rPr>
              <a:t>gün</a:t>
            </a:r>
            <a:r>
              <a:rPr lang="en-US" dirty="0">
                <a:solidFill>
                  <a:srgbClr val="163BC0"/>
                </a:solidFill>
              </a:rPr>
              <a:t> </a:t>
            </a:r>
            <a:r>
              <a:rPr lang="en-US" dirty="0" smtClean="0">
                <a:solidFill>
                  <a:srgbClr val="163BC0"/>
                </a:solidFill>
              </a:rPr>
              <a:t>(</a:t>
            </a:r>
            <a:r>
              <a:rPr lang="en-US" dirty="0" err="1" smtClean="0">
                <a:solidFill>
                  <a:srgbClr val="163BC0"/>
                </a:solidFill>
              </a:rPr>
              <a:t>gıda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ile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birlikte</a:t>
            </a:r>
            <a:r>
              <a:rPr lang="en-US" dirty="0" smtClean="0">
                <a:solidFill>
                  <a:srgbClr val="163BC0"/>
                </a:solidFill>
              </a:rPr>
              <a:t>) 12 </a:t>
            </a:r>
            <a:r>
              <a:rPr lang="en-US" dirty="0" err="1" smtClean="0">
                <a:solidFill>
                  <a:srgbClr val="163BC0"/>
                </a:solidFill>
              </a:rPr>
              <a:t>saat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arayla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doz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ikiye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bölünebilir</a:t>
            </a:r>
            <a:r>
              <a:rPr lang="en-US" dirty="0" smtClean="0">
                <a:solidFill>
                  <a:srgbClr val="163BC0"/>
                </a:solidFill>
              </a:rPr>
              <a:t>.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>
                <a:solidFill>
                  <a:srgbClr val="163BC0"/>
                </a:solidFill>
              </a:rPr>
              <a:t>Ilaç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yağda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çözünür</a:t>
            </a:r>
            <a:r>
              <a:rPr lang="en-US" dirty="0" smtClean="0">
                <a:solidFill>
                  <a:srgbClr val="163BC0"/>
                </a:solidFill>
              </a:rPr>
              <a:t>.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>
                <a:solidFill>
                  <a:srgbClr val="163BC0"/>
                </a:solidFill>
              </a:rPr>
              <a:t>Adipoz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dokuda</a:t>
            </a:r>
            <a:r>
              <a:rPr lang="en-US" dirty="0" smtClean="0">
                <a:solidFill>
                  <a:srgbClr val="163BC0"/>
                </a:solidFill>
              </a:rPr>
              <a:t> </a:t>
            </a:r>
            <a:r>
              <a:rPr lang="en-US" dirty="0" err="1" smtClean="0">
                <a:solidFill>
                  <a:srgbClr val="163BC0"/>
                </a:solidFill>
              </a:rPr>
              <a:t>depolanır</a:t>
            </a:r>
            <a:endParaRPr lang="en-US" dirty="0" smtClean="0">
              <a:solidFill>
                <a:srgbClr val="163BC0"/>
              </a:solidFill>
            </a:endParaRP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DOÇ.DR.İDİL BAŞTAN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75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850232"/>
            <a:ext cx="10741269" cy="5326731"/>
          </a:xfrm>
        </p:spPr>
        <p:txBody>
          <a:bodyPr>
            <a:normAutofit/>
          </a:bodyPr>
          <a:lstStyle/>
          <a:p>
            <a:pPr algn="just"/>
            <a:r>
              <a:rPr lang="en-US" sz="2000" dirty="0" err="1" smtClean="0">
                <a:solidFill>
                  <a:srgbClr val="163BC0"/>
                </a:solidFill>
              </a:rPr>
              <a:t>Mitotane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hastanın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>
                <a:solidFill>
                  <a:srgbClr val="163BC0"/>
                </a:solidFill>
              </a:rPr>
              <a:t>klinik</a:t>
            </a:r>
            <a:r>
              <a:rPr lang="en-US" sz="2000" dirty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semptomları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>
                <a:solidFill>
                  <a:srgbClr val="163BC0"/>
                </a:solidFill>
              </a:rPr>
              <a:t>düzelinceye</a:t>
            </a:r>
            <a:r>
              <a:rPr lang="en-US" sz="2000" dirty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kadar</a:t>
            </a:r>
            <a:r>
              <a:rPr lang="en-US" sz="2000" dirty="0" smtClean="0">
                <a:solidFill>
                  <a:srgbClr val="163BC0"/>
                </a:solidFill>
              </a:rPr>
              <a:t>(PU/PD) yada 7-10 </a:t>
            </a:r>
            <a:r>
              <a:rPr lang="en-US" sz="2000" dirty="0" err="1" smtClean="0">
                <a:solidFill>
                  <a:srgbClr val="163BC0"/>
                </a:solidFill>
              </a:rPr>
              <a:t>günkullanılır</a:t>
            </a:r>
            <a:r>
              <a:rPr lang="en-US" sz="2000" dirty="0" smtClean="0">
                <a:solidFill>
                  <a:srgbClr val="163BC0"/>
                </a:solidFill>
              </a:rPr>
              <a:t>.</a:t>
            </a:r>
          </a:p>
          <a:p>
            <a:pPr algn="just"/>
            <a:r>
              <a:rPr lang="en-US" sz="2000" dirty="0" smtClean="0">
                <a:solidFill>
                  <a:srgbClr val="163BC0"/>
                </a:solidFill>
              </a:rPr>
              <a:t>ACTH </a:t>
            </a:r>
            <a:r>
              <a:rPr lang="en-US" sz="2000" dirty="0" err="1" smtClean="0">
                <a:solidFill>
                  <a:srgbClr val="163BC0"/>
                </a:solidFill>
              </a:rPr>
              <a:t>stimülasyon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testi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</a:p>
          <a:p>
            <a:pPr lvl="1" algn="just"/>
            <a:r>
              <a:rPr lang="en-US" sz="2000" dirty="0" err="1" smtClean="0">
                <a:solidFill>
                  <a:srgbClr val="163BC0"/>
                </a:solidFill>
              </a:rPr>
              <a:t>tedavinin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etkinliğini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değerlendirmek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endParaRPr lang="en-US" sz="2000" dirty="0">
              <a:solidFill>
                <a:srgbClr val="163BC0"/>
              </a:solidFill>
            </a:endParaRPr>
          </a:p>
          <a:p>
            <a:pPr lvl="1" algn="just"/>
            <a:r>
              <a:rPr lang="en-US" sz="2000" dirty="0" err="1" smtClean="0">
                <a:solidFill>
                  <a:srgbClr val="163BC0"/>
                </a:solidFill>
              </a:rPr>
              <a:t>Kortizol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seviyesi</a:t>
            </a:r>
            <a:r>
              <a:rPr lang="en-US" sz="2000" dirty="0" smtClean="0">
                <a:solidFill>
                  <a:srgbClr val="163BC0"/>
                </a:solidFill>
              </a:rPr>
              <a:t> (1-5 </a:t>
            </a:r>
            <a:r>
              <a:rPr lang="en-US" sz="2000" dirty="0" err="1">
                <a:solidFill>
                  <a:srgbClr val="163BC0"/>
                </a:solidFill>
              </a:rPr>
              <a:t>u</a:t>
            </a:r>
            <a:r>
              <a:rPr lang="en-US" sz="2000" dirty="0" err="1" smtClean="0">
                <a:solidFill>
                  <a:srgbClr val="163BC0"/>
                </a:solidFill>
              </a:rPr>
              <a:t>g</a:t>
            </a:r>
            <a:r>
              <a:rPr lang="en-US" sz="2000" dirty="0" smtClean="0">
                <a:solidFill>
                  <a:srgbClr val="163BC0"/>
                </a:solidFill>
              </a:rPr>
              <a:t>/</a:t>
            </a:r>
            <a:r>
              <a:rPr lang="en-US" sz="2000" dirty="0" err="1" smtClean="0">
                <a:solidFill>
                  <a:srgbClr val="163BC0"/>
                </a:solidFill>
              </a:rPr>
              <a:t>dL</a:t>
            </a:r>
            <a:r>
              <a:rPr lang="en-US" sz="2000" dirty="0" smtClean="0">
                <a:solidFill>
                  <a:srgbClr val="163BC0"/>
                </a:solidFill>
              </a:rPr>
              <a:t>)</a:t>
            </a:r>
          </a:p>
          <a:p>
            <a:pPr lvl="1" algn="just"/>
            <a:endParaRPr lang="en-US" sz="2000" dirty="0">
              <a:solidFill>
                <a:srgbClr val="163BC0"/>
              </a:solidFill>
            </a:endParaRPr>
          </a:p>
          <a:p>
            <a:pPr algn="just"/>
            <a:r>
              <a:rPr lang="en-US" sz="2000" dirty="0" err="1" smtClean="0">
                <a:solidFill>
                  <a:srgbClr val="163BC0"/>
                </a:solidFill>
              </a:rPr>
              <a:t>Tedavi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etkili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ise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günlük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kullanılan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doz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haftalık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idame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dozu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olarak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aynı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miktarda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kullanır</a:t>
            </a:r>
            <a:r>
              <a:rPr lang="en-US" sz="2000" dirty="0" smtClean="0">
                <a:solidFill>
                  <a:srgbClr val="163BC0"/>
                </a:solidFill>
              </a:rPr>
              <a:t>. Bu </a:t>
            </a:r>
            <a:r>
              <a:rPr lang="en-US" sz="2000" dirty="0" err="1" smtClean="0">
                <a:solidFill>
                  <a:srgbClr val="163BC0"/>
                </a:solidFill>
              </a:rPr>
              <a:t>doz</a:t>
            </a:r>
            <a:r>
              <a:rPr lang="en-US" sz="2000" dirty="0" smtClean="0">
                <a:solidFill>
                  <a:srgbClr val="163BC0"/>
                </a:solidFill>
              </a:rPr>
              <a:t> her </a:t>
            </a:r>
            <a:r>
              <a:rPr lang="en-US" sz="2000" dirty="0" err="1" smtClean="0">
                <a:solidFill>
                  <a:srgbClr val="163BC0"/>
                </a:solidFill>
              </a:rPr>
              <a:t>hafta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için</a:t>
            </a:r>
            <a:r>
              <a:rPr lang="en-US" sz="2000" dirty="0" smtClean="0">
                <a:solidFill>
                  <a:srgbClr val="163BC0"/>
                </a:solidFill>
              </a:rPr>
              <a:t>  3-4 </a:t>
            </a:r>
            <a:r>
              <a:rPr lang="en-US" sz="2000" dirty="0" err="1" smtClean="0">
                <a:solidFill>
                  <a:srgbClr val="163BC0"/>
                </a:solidFill>
              </a:rPr>
              <a:t>güne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bülünebilir</a:t>
            </a:r>
            <a:r>
              <a:rPr lang="en-US" sz="2000" dirty="0" smtClean="0">
                <a:solidFill>
                  <a:srgbClr val="163BC0"/>
                </a:solidFill>
              </a:rPr>
              <a:t>.</a:t>
            </a:r>
          </a:p>
          <a:p>
            <a:pPr algn="just"/>
            <a:endParaRPr lang="en-US" sz="2000" dirty="0">
              <a:solidFill>
                <a:srgbClr val="163BC0"/>
              </a:solidFill>
            </a:endParaRPr>
          </a:p>
          <a:p>
            <a:pPr algn="just"/>
            <a:r>
              <a:rPr lang="en-US" sz="2000" dirty="0" err="1" smtClean="0">
                <a:solidFill>
                  <a:srgbClr val="163BC0"/>
                </a:solidFill>
              </a:rPr>
              <a:t>İdame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doz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kullanımından</a:t>
            </a:r>
            <a:r>
              <a:rPr lang="en-US" sz="2000" dirty="0" smtClean="0">
                <a:solidFill>
                  <a:srgbClr val="163BC0"/>
                </a:solidFill>
              </a:rPr>
              <a:t> 4 </a:t>
            </a:r>
            <a:r>
              <a:rPr lang="en-US" sz="2000" dirty="0" err="1" smtClean="0">
                <a:solidFill>
                  <a:srgbClr val="163BC0"/>
                </a:solidFill>
              </a:rPr>
              <a:t>hafa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sonra</a:t>
            </a:r>
            <a:r>
              <a:rPr lang="en-US" sz="2000" dirty="0" smtClean="0">
                <a:solidFill>
                  <a:srgbClr val="163BC0"/>
                </a:solidFill>
              </a:rPr>
              <a:t> ACTH </a:t>
            </a:r>
            <a:r>
              <a:rPr lang="en-US" sz="2000" dirty="0" err="1" smtClean="0">
                <a:solidFill>
                  <a:srgbClr val="163BC0"/>
                </a:solidFill>
              </a:rPr>
              <a:t>sitimülasyon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testi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tekrarlanmalıdır</a:t>
            </a:r>
            <a:r>
              <a:rPr lang="en-US" sz="2000" dirty="0" smtClean="0">
                <a:solidFill>
                  <a:srgbClr val="163BC0"/>
                </a:solidFill>
              </a:rPr>
              <a:t>.</a:t>
            </a:r>
          </a:p>
          <a:p>
            <a:pPr algn="just"/>
            <a:endParaRPr lang="en-US" sz="2000" dirty="0" smtClean="0">
              <a:solidFill>
                <a:srgbClr val="163BC0"/>
              </a:solidFill>
            </a:endParaRPr>
          </a:p>
          <a:p>
            <a:pPr algn="just"/>
            <a:r>
              <a:rPr lang="en-US" sz="2000" dirty="0" err="1">
                <a:solidFill>
                  <a:srgbClr val="163BC0"/>
                </a:solidFill>
              </a:rPr>
              <a:t>Mitotan</a:t>
            </a:r>
            <a:r>
              <a:rPr lang="en-US" sz="2000" dirty="0">
                <a:solidFill>
                  <a:srgbClr val="163BC0"/>
                </a:solidFill>
              </a:rPr>
              <a:t> </a:t>
            </a:r>
            <a:r>
              <a:rPr lang="en-US" sz="2000" dirty="0" err="1">
                <a:solidFill>
                  <a:srgbClr val="163BC0"/>
                </a:solidFill>
              </a:rPr>
              <a:t>kulanan</a:t>
            </a:r>
            <a:r>
              <a:rPr lang="en-US" sz="2000" dirty="0">
                <a:solidFill>
                  <a:srgbClr val="163BC0"/>
                </a:solidFill>
              </a:rPr>
              <a:t> </a:t>
            </a:r>
            <a:r>
              <a:rPr lang="en-US" sz="2000" dirty="0" err="1">
                <a:solidFill>
                  <a:srgbClr val="163BC0"/>
                </a:solidFill>
              </a:rPr>
              <a:t>hastalar</a:t>
            </a:r>
            <a:r>
              <a:rPr lang="en-US" sz="2000" dirty="0">
                <a:solidFill>
                  <a:srgbClr val="163BC0"/>
                </a:solidFill>
              </a:rPr>
              <a:t> </a:t>
            </a:r>
            <a:r>
              <a:rPr lang="en-US" sz="2000" b="1" dirty="0" err="1" smtClean="0">
                <a:solidFill>
                  <a:srgbClr val="163BC0"/>
                </a:solidFill>
              </a:rPr>
              <a:t>Kusma</a:t>
            </a:r>
            <a:r>
              <a:rPr lang="en-US" sz="2000" b="1" dirty="0" smtClean="0">
                <a:solidFill>
                  <a:srgbClr val="163BC0"/>
                </a:solidFill>
              </a:rPr>
              <a:t>, </a:t>
            </a:r>
            <a:r>
              <a:rPr lang="en-US" sz="2000" b="1" dirty="0" err="1" smtClean="0">
                <a:solidFill>
                  <a:srgbClr val="163BC0"/>
                </a:solidFill>
              </a:rPr>
              <a:t>İshal</a:t>
            </a:r>
            <a:r>
              <a:rPr lang="en-US" sz="2000" b="1" dirty="0" smtClean="0">
                <a:solidFill>
                  <a:srgbClr val="163BC0"/>
                </a:solidFill>
              </a:rPr>
              <a:t>, </a:t>
            </a:r>
            <a:r>
              <a:rPr lang="en-US" sz="2000" b="1" dirty="0" err="1" smtClean="0">
                <a:solidFill>
                  <a:srgbClr val="163BC0"/>
                </a:solidFill>
              </a:rPr>
              <a:t>Letarji</a:t>
            </a:r>
            <a:r>
              <a:rPr lang="en-US" sz="2000" b="1" dirty="0" smtClean="0">
                <a:solidFill>
                  <a:srgbClr val="163BC0"/>
                </a:solidFill>
              </a:rPr>
              <a:t>, </a:t>
            </a:r>
            <a:r>
              <a:rPr lang="en-US" sz="2000" b="1" dirty="0" err="1" smtClean="0">
                <a:solidFill>
                  <a:srgbClr val="163BC0"/>
                </a:solidFill>
              </a:rPr>
              <a:t>Depresyon</a:t>
            </a:r>
            <a:r>
              <a:rPr lang="en-US" sz="2000" b="1" dirty="0" smtClean="0">
                <a:solidFill>
                  <a:srgbClr val="163BC0"/>
                </a:solidFill>
              </a:rPr>
              <a:t>, </a:t>
            </a:r>
            <a:r>
              <a:rPr lang="en-US" sz="2000" b="1" dirty="0" err="1" smtClean="0">
                <a:solidFill>
                  <a:srgbClr val="163BC0"/>
                </a:solidFill>
              </a:rPr>
              <a:t>Anoreksi</a:t>
            </a:r>
            <a:r>
              <a:rPr lang="en-US" sz="2000" b="1" dirty="0" smtClean="0">
                <a:solidFill>
                  <a:srgbClr val="163BC0"/>
                </a:solidFill>
              </a:rPr>
              <a:t>, </a:t>
            </a:r>
            <a:r>
              <a:rPr lang="en-US" sz="2000" b="1" dirty="0" err="1" smtClean="0">
                <a:solidFill>
                  <a:srgbClr val="163BC0"/>
                </a:solidFill>
              </a:rPr>
              <a:t>Nörolojik</a:t>
            </a:r>
            <a:r>
              <a:rPr lang="en-US" sz="2000" b="1" dirty="0" smtClean="0">
                <a:solidFill>
                  <a:srgbClr val="163BC0"/>
                </a:solidFill>
              </a:rPr>
              <a:t> </a:t>
            </a:r>
            <a:r>
              <a:rPr lang="en-US" sz="2000" b="1" dirty="0" err="1" smtClean="0">
                <a:solidFill>
                  <a:srgbClr val="163BC0"/>
                </a:solidFill>
              </a:rPr>
              <a:t>semptomlar</a:t>
            </a:r>
            <a:r>
              <a:rPr lang="en-US" sz="2000" b="1" dirty="0" smtClean="0">
                <a:solidFill>
                  <a:srgbClr val="163BC0"/>
                </a:solidFill>
              </a:rPr>
              <a:t> </a:t>
            </a:r>
            <a:r>
              <a:rPr lang="en-US" sz="2000" dirty="0" err="1">
                <a:solidFill>
                  <a:srgbClr val="163BC0"/>
                </a:solidFill>
              </a:rPr>
              <a:t>yönünden</a:t>
            </a:r>
            <a:r>
              <a:rPr lang="en-US" sz="2000" dirty="0">
                <a:solidFill>
                  <a:srgbClr val="163BC0"/>
                </a:solidFill>
              </a:rPr>
              <a:t> </a:t>
            </a:r>
            <a:r>
              <a:rPr lang="en-US" sz="2000" dirty="0" err="1">
                <a:solidFill>
                  <a:srgbClr val="163BC0"/>
                </a:solidFill>
              </a:rPr>
              <a:t>yakından</a:t>
            </a:r>
            <a:r>
              <a:rPr lang="en-US" sz="2000" dirty="0">
                <a:solidFill>
                  <a:srgbClr val="163BC0"/>
                </a:solidFill>
              </a:rPr>
              <a:t> </a:t>
            </a:r>
            <a:r>
              <a:rPr lang="en-US" sz="2000" dirty="0" err="1">
                <a:solidFill>
                  <a:srgbClr val="163BC0"/>
                </a:solidFill>
              </a:rPr>
              <a:t>takip</a:t>
            </a:r>
            <a:r>
              <a:rPr lang="en-US" sz="2000" dirty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edilmelidir</a:t>
            </a:r>
            <a:endParaRPr lang="en-US" sz="2000" dirty="0" smtClean="0">
              <a:solidFill>
                <a:srgbClr val="163BC0"/>
              </a:solidFill>
            </a:endParaRPr>
          </a:p>
          <a:p>
            <a:pPr algn="just"/>
            <a:endParaRPr lang="en-US" sz="2000" dirty="0">
              <a:solidFill>
                <a:srgbClr val="163BC0"/>
              </a:solidFill>
            </a:endParaRPr>
          </a:p>
          <a:p>
            <a:pPr algn="just"/>
            <a:endParaRPr lang="en-US" sz="2000" dirty="0" smtClean="0">
              <a:solidFill>
                <a:srgbClr val="163BC0"/>
              </a:solidFill>
            </a:endParaRP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DOÇ.DR.İDİL BAŞTAN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65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163BC0"/>
                </a:solidFill>
                <a:latin typeface="+mn-lt"/>
              </a:rPr>
              <a:t>Adrenal </a:t>
            </a:r>
            <a:r>
              <a:rPr lang="en-US" sz="2400" b="1" dirty="0" err="1" smtClean="0">
                <a:solidFill>
                  <a:srgbClr val="163BC0"/>
                </a:solidFill>
                <a:latin typeface="+mn-lt"/>
              </a:rPr>
              <a:t>Bağımlı</a:t>
            </a:r>
            <a:r>
              <a:rPr lang="en-US" sz="2400" b="1" dirty="0" smtClean="0">
                <a:solidFill>
                  <a:srgbClr val="163BC0"/>
                </a:solidFill>
                <a:latin typeface="+mn-lt"/>
              </a:rPr>
              <a:t> </a:t>
            </a:r>
            <a:r>
              <a:rPr lang="en-US" sz="2400" b="1" dirty="0" err="1" smtClean="0">
                <a:solidFill>
                  <a:srgbClr val="163BC0"/>
                </a:solidFill>
                <a:latin typeface="+mn-lt"/>
              </a:rPr>
              <a:t>Hiperaderokortisizm</a:t>
            </a:r>
            <a:r>
              <a:rPr lang="en-US" sz="2400" b="1" dirty="0" smtClean="0">
                <a:solidFill>
                  <a:srgbClr val="163BC0"/>
                </a:solidFill>
                <a:latin typeface="+mn-lt"/>
              </a:rPr>
              <a:t> </a:t>
            </a:r>
            <a:r>
              <a:rPr lang="en-US" sz="2400" b="1" dirty="0" err="1" smtClean="0">
                <a:solidFill>
                  <a:srgbClr val="163BC0"/>
                </a:solidFill>
                <a:latin typeface="+mn-lt"/>
              </a:rPr>
              <a:t>Tedavisi</a:t>
            </a:r>
            <a:endParaRPr lang="en-US" sz="2400" b="1" dirty="0">
              <a:solidFill>
                <a:srgbClr val="163BC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821" y="1989221"/>
            <a:ext cx="10515600" cy="3641558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rgbClr val="163BC0"/>
                </a:solidFill>
              </a:rPr>
              <a:t>Adrenalectomy </a:t>
            </a:r>
          </a:p>
          <a:p>
            <a:endParaRPr lang="en-US" sz="2000" dirty="0" smtClean="0">
              <a:solidFill>
                <a:srgbClr val="163BC0"/>
              </a:solidFill>
            </a:endParaRPr>
          </a:p>
          <a:p>
            <a:pPr lvl="1"/>
            <a:r>
              <a:rPr lang="en-US" sz="2000" dirty="0" err="1" smtClean="0">
                <a:solidFill>
                  <a:srgbClr val="163BC0"/>
                </a:solidFill>
              </a:rPr>
              <a:t>Hastalığın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tedavisinde</a:t>
            </a:r>
            <a:r>
              <a:rPr lang="en-US" sz="2000" dirty="0" smtClean="0">
                <a:solidFill>
                  <a:srgbClr val="163BC0"/>
                </a:solidFill>
              </a:rPr>
              <a:t> ilk </a:t>
            </a:r>
            <a:r>
              <a:rPr lang="en-US" sz="2000" dirty="0" err="1" smtClean="0">
                <a:solidFill>
                  <a:srgbClr val="163BC0"/>
                </a:solidFill>
              </a:rPr>
              <a:t>seçenek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olmalıdır</a:t>
            </a:r>
            <a:r>
              <a:rPr lang="en-US" sz="2000" dirty="0" smtClean="0">
                <a:solidFill>
                  <a:srgbClr val="163BC0"/>
                </a:solidFill>
              </a:rPr>
              <a:t>.</a:t>
            </a:r>
          </a:p>
          <a:p>
            <a:pPr lvl="1"/>
            <a:endParaRPr lang="en-US" sz="2000" dirty="0">
              <a:solidFill>
                <a:srgbClr val="163BC0"/>
              </a:solidFill>
            </a:endParaRPr>
          </a:p>
          <a:p>
            <a:r>
              <a:rPr lang="en-US" sz="2000" dirty="0" err="1" smtClean="0">
                <a:solidFill>
                  <a:srgbClr val="163BC0"/>
                </a:solidFill>
              </a:rPr>
              <a:t>Hypophysectomy</a:t>
            </a:r>
            <a:r>
              <a:rPr lang="en-US" sz="2000" dirty="0" smtClean="0">
                <a:solidFill>
                  <a:srgbClr val="163BC0"/>
                </a:solidFill>
              </a:rPr>
              <a:t>  </a:t>
            </a:r>
          </a:p>
          <a:p>
            <a:pPr lvl="1"/>
            <a:r>
              <a:rPr lang="en-US" sz="2000" dirty="0" err="1" smtClean="0">
                <a:solidFill>
                  <a:srgbClr val="163BC0"/>
                </a:solidFill>
              </a:rPr>
              <a:t>Kalıcı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ve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uzun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süreli</a:t>
            </a:r>
            <a:r>
              <a:rPr lang="en-US" sz="2000" dirty="0" smtClean="0">
                <a:solidFill>
                  <a:srgbClr val="163BC0"/>
                </a:solidFill>
              </a:rPr>
              <a:t> diabetes </a:t>
            </a:r>
            <a:r>
              <a:rPr lang="en-US" sz="2000" dirty="0" err="1" smtClean="0">
                <a:solidFill>
                  <a:srgbClr val="163BC0"/>
                </a:solidFill>
              </a:rPr>
              <a:t>mellitusa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neden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olmaktadır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</a:p>
          <a:p>
            <a:pPr lvl="1"/>
            <a:r>
              <a:rPr lang="en-US" sz="2000" dirty="0" err="1" smtClean="0">
                <a:solidFill>
                  <a:srgbClr val="163BC0"/>
                </a:solidFill>
              </a:rPr>
              <a:t>Sekonder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olarak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hipotroidizme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neden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olabilir</a:t>
            </a:r>
            <a:r>
              <a:rPr lang="en-US" sz="2000" dirty="0" smtClean="0">
                <a:solidFill>
                  <a:srgbClr val="163BC0"/>
                </a:solidFill>
              </a:rPr>
              <a:t>. </a:t>
            </a:r>
          </a:p>
          <a:p>
            <a:endParaRPr lang="en-US" sz="2000" dirty="0">
              <a:solidFill>
                <a:srgbClr val="163BC0"/>
              </a:solidFill>
            </a:endParaRPr>
          </a:p>
          <a:p>
            <a:pPr lvl="1"/>
            <a:endParaRPr lang="en-US" sz="2000" dirty="0">
              <a:solidFill>
                <a:srgbClr val="163B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DOÇ.DR.İDİL BAŞTAN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67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1716" y="188286"/>
            <a:ext cx="12030635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b="1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HİPOTALAMUS</a:t>
            </a:r>
            <a:endParaRPr lang="tr-TR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03883" y="791580"/>
            <a:ext cx="73129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b="1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GnRH</a:t>
            </a:r>
            <a:endParaRPr lang="tr-TR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43874" y="782301"/>
            <a:ext cx="58381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</a:t>
            </a:r>
            <a:r>
              <a:rPr lang="tr-TR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RH</a:t>
            </a:r>
            <a:endParaRPr lang="tr-TR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87971" y="794788"/>
            <a:ext cx="577402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  <a:r>
              <a:rPr lang="tr-TR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RH</a:t>
            </a:r>
            <a:endParaRPr lang="tr-TR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9937" y="776931"/>
            <a:ext cx="57419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TRH</a:t>
            </a:r>
            <a:endParaRPr lang="tr-TR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282027" y="740722"/>
            <a:ext cx="61587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b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</a:t>
            </a:r>
            <a:r>
              <a:rPr lang="tr-TR" b="1" cap="none" spc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</a:t>
            </a:r>
            <a:endParaRPr lang="tr-TR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505884" y="740722"/>
            <a:ext cx="753732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GH</a:t>
            </a:r>
            <a:r>
              <a:rPr lang="tr-TR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RH</a:t>
            </a:r>
            <a:endParaRPr lang="tr-TR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 rot="10800000" flipV="1">
            <a:off x="9661413" y="723990"/>
            <a:ext cx="1466697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b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Oxytocin</a:t>
            </a:r>
            <a:endParaRPr lang="tr-TR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568391" y="2103020"/>
            <a:ext cx="4748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GH</a:t>
            </a:r>
            <a:endParaRPr lang="tr-TR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898568" y="2164100"/>
            <a:ext cx="104983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Prolaktin</a:t>
            </a:r>
            <a:endParaRPr lang="tr-TR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66023" y="2190677"/>
            <a:ext cx="8853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FSH/LH</a:t>
            </a:r>
            <a:endParaRPr lang="tr-TR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884717" y="2165200"/>
            <a:ext cx="70397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ACT</a:t>
            </a:r>
            <a:r>
              <a:rPr lang="tr-TR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</a:t>
            </a:r>
            <a:endParaRPr lang="tr-TR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75925" y="2144622"/>
            <a:ext cx="55245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TS</a:t>
            </a:r>
            <a:r>
              <a:rPr lang="tr-TR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</a:t>
            </a:r>
            <a:endParaRPr lang="tr-TR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251989" y="3083422"/>
            <a:ext cx="103996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Ovaryum</a:t>
            </a:r>
            <a:endParaRPr lang="tr-TR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Testis  </a:t>
            </a:r>
            <a:endParaRPr lang="tr-T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751539" y="3047925"/>
            <a:ext cx="97033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Adrenal </a:t>
            </a:r>
          </a:p>
          <a:p>
            <a:pPr algn="ctr"/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Korteks</a:t>
            </a:r>
            <a:endParaRPr lang="tr-T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91371" y="3091368"/>
            <a:ext cx="722762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Tiroid</a:t>
            </a:r>
            <a:endParaRPr lang="tr-T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9803022" y="3023613"/>
            <a:ext cx="88402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Meme </a:t>
            </a:r>
          </a:p>
          <a:p>
            <a:pPr algn="ctr"/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Dokusu</a:t>
            </a:r>
            <a:endParaRPr lang="tr-T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7" name="AutoShape 3"/>
          <p:cNvSpPr>
            <a:spLocks noChangeArrowheads="1"/>
          </p:cNvSpPr>
          <p:nvPr/>
        </p:nvSpPr>
        <p:spPr bwMode="auto">
          <a:xfrm rot="10800000">
            <a:off x="717856" y="1258730"/>
            <a:ext cx="242890" cy="889057"/>
          </a:xfrm>
          <a:prstGeom prst="upArrow">
            <a:avLst>
              <a:gd name="adj1" fmla="val 50000"/>
              <a:gd name="adj2" fmla="val 50245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" name="AutoShape 3"/>
          <p:cNvSpPr>
            <a:spLocks noChangeArrowheads="1"/>
          </p:cNvSpPr>
          <p:nvPr/>
        </p:nvSpPr>
        <p:spPr bwMode="auto">
          <a:xfrm rot="10800000">
            <a:off x="5261440" y="1198494"/>
            <a:ext cx="242890" cy="889057"/>
          </a:xfrm>
          <a:prstGeom prst="upArrow">
            <a:avLst>
              <a:gd name="adj1" fmla="val 50000"/>
              <a:gd name="adj2" fmla="val 50245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4" name="AutoShape 3"/>
          <p:cNvSpPr>
            <a:spLocks noChangeArrowheads="1"/>
          </p:cNvSpPr>
          <p:nvPr/>
        </p:nvSpPr>
        <p:spPr bwMode="auto">
          <a:xfrm rot="10800000">
            <a:off x="3623397" y="1240014"/>
            <a:ext cx="242890" cy="889057"/>
          </a:xfrm>
          <a:prstGeom prst="upArrow">
            <a:avLst>
              <a:gd name="adj1" fmla="val 50000"/>
              <a:gd name="adj2" fmla="val 50245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5" name="AutoShape 3"/>
          <p:cNvSpPr>
            <a:spLocks noChangeArrowheads="1"/>
          </p:cNvSpPr>
          <p:nvPr/>
        </p:nvSpPr>
        <p:spPr bwMode="auto">
          <a:xfrm rot="10800000">
            <a:off x="2170836" y="1279307"/>
            <a:ext cx="242890" cy="889057"/>
          </a:xfrm>
          <a:prstGeom prst="upArrow">
            <a:avLst>
              <a:gd name="adj1" fmla="val 50000"/>
              <a:gd name="adj2" fmla="val 50245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" name="AutoShape 3"/>
          <p:cNvSpPr>
            <a:spLocks noChangeArrowheads="1"/>
          </p:cNvSpPr>
          <p:nvPr/>
        </p:nvSpPr>
        <p:spPr bwMode="auto">
          <a:xfrm rot="10800000">
            <a:off x="6648577" y="1156893"/>
            <a:ext cx="242890" cy="889057"/>
          </a:xfrm>
          <a:prstGeom prst="upArrow">
            <a:avLst>
              <a:gd name="adj1" fmla="val 50000"/>
              <a:gd name="adj2" fmla="val 50245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6" name="Rectangle 25"/>
          <p:cNvSpPr/>
          <p:nvPr/>
        </p:nvSpPr>
        <p:spPr>
          <a:xfrm>
            <a:off x="479131" y="1319698"/>
            <a:ext cx="679465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Adenohypopyhsis</a:t>
            </a:r>
            <a:endParaRPr lang="tr-T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AutoShape 3"/>
          <p:cNvSpPr>
            <a:spLocks noChangeArrowheads="1"/>
          </p:cNvSpPr>
          <p:nvPr/>
        </p:nvSpPr>
        <p:spPr bwMode="auto">
          <a:xfrm rot="10800000">
            <a:off x="717856" y="2545293"/>
            <a:ext cx="181716" cy="459405"/>
          </a:xfrm>
          <a:prstGeom prst="upArrow">
            <a:avLst>
              <a:gd name="adj1" fmla="val 50000"/>
              <a:gd name="adj2" fmla="val 50245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1" name="AutoShape 3"/>
          <p:cNvSpPr>
            <a:spLocks noChangeArrowheads="1"/>
          </p:cNvSpPr>
          <p:nvPr/>
        </p:nvSpPr>
        <p:spPr bwMode="auto">
          <a:xfrm rot="10800000">
            <a:off x="5297043" y="2545292"/>
            <a:ext cx="181716" cy="459405"/>
          </a:xfrm>
          <a:prstGeom prst="upArrow">
            <a:avLst>
              <a:gd name="adj1" fmla="val 50000"/>
              <a:gd name="adj2" fmla="val 50245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2" name="AutoShape 3"/>
          <p:cNvSpPr>
            <a:spLocks noChangeArrowheads="1"/>
          </p:cNvSpPr>
          <p:nvPr/>
        </p:nvSpPr>
        <p:spPr bwMode="auto">
          <a:xfrm rot="10800000">
            <a:off x="2170835" y="2554780"/>
            <a:ext cx="181716" cy="459405"/>
          </a:xfrm>
          <a:prstGeom prst="upArrow">
            <a:avLst>
              <a:gd name="adj1" fmla="val 50000"/>
              <a:gd name="adj2" fmla="val 50245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3" name="AutoShape 3"/>
          <p:cNvSpPr>
            <a:spLocks noChangeArrowheads="1"/>
          </p:cNvSpPr>
          <p:nvPr/>
        </p:nvSpPr>
        <p:spPr bwMode="auto">
          <a:xfrm rot="10800000">
            <a:off x="3659039" y="2516665"/>
            <a:ext cx="181716" cy="459405"/>
          </a:xfrm>
          <a:prstGeom prst="upArrow">
            <a:avLst>
              <a:gd name="adj1" fmla="val 50000"/>
              <a:gd name="adj2" fmla="val 50245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4" name="AutoShape 3"/>
          <p:cNvSpPr>
            <a:spLocks noChangeArrowheads="1"/>
          </p:cNvSpPr>
          <p:nvPr/>
        </p:nvSpPr>
        <p:spPr bwMode="auto">
          <a:xfrm rot="10800000">
            <a:off x="6701034" y="2493085"/>
            <a:ext cx="181716" cy="459405"/>
          </a:xfrm>
          <a:prstGeom prst="upArrow">
            <a:avLst>
              <a:gd name="adj1" fmla="val 50000"/>
              <a:gd name="adj2" fmla="val 50245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5" name="Rectangle 44"/>
          <p:cNvSpPr/>
          <p:nvPr/>
        </p:nvSpPr>
        <p:spPr>
          <a:xfrm>
            <a:off x="4676063" y="3041443"/>
            <a:ext cx="124196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Meme </a:t>
            </a:r>
          </a:p>
          <a:p>
            <a:pPr algn="ctr"/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dokusu </a:t>
            </a:r>
            <a:endParaRPr lang="tr-T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7714804" y="3041443"/>
            <a:ext cx="1556476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Adrenal </a:t>
            </a:r>
            <a:r>
              <a:rPr lang="tr-TR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Gland</a:t>
            </a:r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tr-T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8" name="AutoShape 3"/>
          <p:cNvSpPr>
            <a:spLocks noChangeArrowheads="1"/>
          </p:cNvSpPr>
          <p:nvPr/>
        </p:nvSpPr>
        <p:spPr bwMode="auto">
          <a:xfrm rot="10800000">
            <a:off x="10122324" y="1278134"/>
            <a:ext cx="379268" cy="1727613"/>
          </a:xfrm>
          <a:prstGeom prst="upArrow">
            <a:avLst>
              <a:gd name="adj1" fmla="val 50000"/>
              <a:gd name="adj2" fmla="val 50245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9" name="AutoShape 3"/>
          <p:cNvSpPr>
            <a:spLocks noChangeArrowheads="1"/>
          </p:cNvSpPr>
          <p:nvPr/>
        </p:nvSpPr>
        <p:spPr bwMode="auto">
          <a:xfrm rot="10800000">
            <a:off x="8306308" y="1244648"/>
            <a:ext cx="379268" cy="1727613"/>
          </a:xfrm>
          <a:prstGeom prst="upArrow">
            <a:avLst>
              <a:gd name="adj1" fmla="val 50000"/>
              <a:gd name="adj2" fmla="val 50245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8" name="Rectangle 27"/>
          <p:cNvSpPr/>
          <p:nvPr/>
        </p:nvSpPr>
        <p:spPr>
          <a:xfrm>
            <a:off x="7843222" y="1295999"/>
            <a:ext cx="39196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Neurohypophysis</a:t>
            </a:r>
            <a:endParaRPr lang="tr-T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235394" y="3041443"/>
            <a:ext cx="1140801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Karaciğer</a:t>
            </a:r>
            <a:endParaRPr lang="tr-T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268427" y="3923916"/>
            <a:ext cx="1892316" cy="646331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b="1" dirty="0" err="1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Glikokortikoid</a:t>
            </a:r>
            <a:endParaRPr lang="tr-TR" b="1" dirty="0" smtClean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tr-TR" b="1" cap="none" spc="0" dirty="0" err="1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Minetalokortikoid</a:t>
            </a:r>
            <a:r>
              <a:rPr lang="tr-TR" b="1" cap="none" spc="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tr-TR" b="1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2" name="AutoShape 3"/>
          <p:cNvSpPr>
            <a:spLocks noChangeArrowheads="1"/>
          </p:cNvSpPr>
          <p:nvPr/>
        </p:nvSpPr>
        <p:spPr bwMode="auto">
          <a:xfrm rot="10800000">
            <a:off x="1856583" y="3687774"/>
            <a:ext cx="716005" cy="236141"/>
          </a:xfrm>
          <a:prstGeom prst="upArrow">
            <a:avLst>
              <a:gd name="adj1" fmla="val 50000"/>
              <a:gd name="adj2" fmla="val 50245"/>
            </a:avLst>
          </a:prstGeom>
          <a:solidFill>
            <a:srgbClr val="7030A0"/>
          </a:solidFill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3" name="AutoShape 3"/>
          <p:cNvSpPr>
            <a:spLocks noChangeArrowheads="1"/>
          </p:cNvSpPr>
          <p:nvPr/>
        </p:nvSpPr>
        <p:spPr bwMode="auto">
          <a:xfrm rot="10800000">
            <a:off x="592292" y="3598771"/>
            <a:ext cx="251128" cy="1584591"/>
          </a:xfrm>
          <a:prstGeom prst="upArrow">
            <a:avLst>
              <a:gd name="adj1" fmla="val 50000"/>
              <a:gd name="adj2" fmla="val 50245"/>
            </a:avLst>
          </a:prstGeom>
          <a:solidFill>
            <a:schemeClr val="accent6"/>
          </a:solidFill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4" name="Rectangle 53"/>
          <p:cNvSpPr/>
          <p:nvPr/>
        </p:nvSpPr>
        <p:spPr>
          <a:xfrm>
            <a:off x="44997" y="5321433"/>
            <a:ext cx="1345716" cy="64633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b="1" dirty="0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T4,T3, </a:t>
            </a:r>
            <a:r>
              <a:rPr lang="tr-TR" b="1" dirty="0" err="1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Calsitonin</a:t>
            </a:r>
            <a:endParaRPr lang="tr-TR" b="1" cap="none" spc="0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7546884" y="4062415"/>
            <a:ext cx="1892316" cy="36933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b="1" dirty="0" err="1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Aldesteron</a:t>
            </a:r>
            <a:r>
              <a:rPr lang="tr-TR" b="1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tr-TR" b="1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6" name="AutoShape 3"/>
          <p:cNvSpPr>
            <a:spLocks noChangeArrowheads="1"/>
          </p:cNvSpPr>
          <p:nvPr/>
        </p:nvSpPr>
        <p:spPr bwMode="auto">
          <a:xfrm rot="10800000">
            <a:off x="8135040" y="3571612"/>
            <a:ext cx="716005" cy="348320"/>
          </a:xfrm>
          <a:prstGeom prst="upArrow">
            <a:avLst>
              <a:gd name="adj1" fmla="val 50000"/>
              <a:gd name="adj2" fmla="val 50245"/>
            </a:avLst>
          </a:prstGeom>
          <a:solidFill>
            <a:srgbClr val="7030A0"/>
          </a:solidFill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DOÇ.DR.İDİL BAŞTAN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69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n-lt"/>
              </a:rPr>
              <a:t>Adrenal </a:t>
            </a:r>
            <a:r>
              <a:rPr lang="en-US" b="1" dirty="0" err="1" smtClean="0">
                <a:latin typeface="+mn-lt"/>
              </a:rPr>
              <a:t>Korteks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Hormonları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ü"/>
            </a:pPr>
            <a:r>
              <a:rPr lang="en-US" b="1" dirty="0" err="1" smtClean="0">
                <a:solidFill>
                  <a:srgbClr val="7030A0"/>
                </a:solidFill>
              </a:rPr>
              <a:t>Aldosteron</a:t>
            </a:r>
            <a:r>
              <a:rPr lang="en-US" b="1" dirty="0" smtClean="0">
                <a:solidFill>
                  <a:srgbClr val="7030A0"/>
                </a:solidFill>
              </a:rPr>
              <a:t> (</a:t>
            </a:r>
            <a:r>
              <a:rPr lang="en-US" b="1" dirty="0" err="1" smtClean="0">
                <a:solidFill>
                  <a:srgbClr val="7030A0"/>
                </a:solidFill>
              </a:rPr>
              <a:t>Mineralokortikoid</a:t>
            </a:r>
            <a:r>
              <a:rPr lang="en-US" b="1" dirty="0" smtClean="0">
                <a:solidFill>
                  <a:srgbClr val="7030A0"/>
                </a:solidFill>
              </a:rPr>
              <a:t>) </a:t>
            </a:r>
          </a:p>
          <a:p>
            <a:pPr lvl="1">
              <a:buFont typeface="Wingdings" charset="2"/>
              <a:buChar char="ü"/>
            </a:pPr>
            <a:r>
              <a:rPr lang="en-US" dirty="0" err="1" smtClean="0"/>
              <a:t>plazma</a:t>
            </a:r>
            <a:r>
              <a:rPr lang="en-US" dirty="0" smtClean="0"/>
              <a:t> </a:t>
            </a:r>
            <a:r>
              <a:rPr lang="en-US" dirty="0" err="1" smtClean="0"/>
              <a:t>düzeyi</a:t>
            </a:r>
            <a:r>
              <a:rPr lang="en-US" dirty="0" smtClean="0"/>
              <a:t> </a:t>
            </a:r>
            <a:r>
              <a:rPr lang="tr-TR" dirty="0" smtClean="0"/>
              <a:t>gün</a:t>
            </a:r>
            <a:r>
              <a:rPr lang="en-US" dirty="0" smtClean="0"/>
              <a:t> </a:t>
            </a:r>
            <a:r>
              <a:rPr lang="en-US" dirty="0" err="1" smtClean="0"/>
              <a:t>içi</a:t>
            </a:r>
            <a:r>
              <a:rPr lang="en-US" dirty="0" smtClean="0"/>
              <a:t> </a:t>
            </a:r>
            <a:r>
              <a:rPr lang="en-US" dirty="0" err="1" smtClean="0"/>
              <a:t>ritim</a:t>
            </a:r>
            <a:r>
              <a:rPr lang="en-US" dirty="0" smtClean="0"/>
              <a:t> </a:t>
            </a:r>
            <a:r>
              <a:rPr lang="en-US" dirty="0" err="1" smtClean="0"/>
              <a:t>göstermez</a:t>
            </a:r>
            <a:endParaRPr lang="en-US" dirty="0" smtClean="0"/>
          </a:p>
          <a:p>
            <a:pPr lvl="1">
              <a:buFont typeface="Wingdings" charset="2"/>
              <a:buChar char="ü"/>
            </a:pPr>
            <a:endParaRPr lang="en-US" dirty="0" smtClean="0"/>
          </a:p>
          <a:p>
            <a:pPr>
              <a:buFont typeface="Wingdings" charset="2"/>
              <a:buChar char="ü"/>
            </a:pPr>
            <a:r>
              <a:rPr lang="en-US" b="1" dirty="0" err="1" smtClean="0">
                <a:solidFill>
                  <a:srgbClr val="7030A0"/>
                </a:solidFill>
              </a:rPr>
              <a:t>Kortizol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</a:p>
          <a:p>
            <a:pPr lvl="1">
              <a:buFont typeface="Wingdings" charset="2"/>
              <a:buChar char="ü"/>
            </a:pPr>
            <a:r>
              <a:rPr lang="en-US" dirty="0" err="1" smtClean="0"/>
              <a:t>Gün</a:t>
            </a:r>
            <a:r>
              <a:rPr lang="en-US" dirty="0" smtClean="0"/>
              <a:t> </a:t>
            </a:r>
            <a:r>
              <a:rPr lang="en-US" dirty="0" err="1" smtClean="0"/>
              <a:t>içi</a:t>
            </a:r>
            <a:r>
              <a:rPr lang="en-US" dirty="0" smtClean="0"/>
              <a:t>  </a:t>
            </a:r>
            <a:r>
              <a:rPr lang="en-US" dirty="0" err="1" smtClean="0"/>
              <a:t>ritim</a:t>
            </a:r>
            <a:r>
              <a:rPr lang="en-US" dirty="0" smtClean="0"/>
              <a:t> </a:t>
            </a:r>
            <a:r>
              <a:rPr lang="en-US" dirty="0" err="1" smtClean="0"/>
              <a:t>gosterir</a:t>
            </a:r>
            <a:r>
              <a:rPr lang="en-US" dirty="0"/>
              <a:t> </a:t>
            </a:r>
            <a:endParaRPr lang="en-US" dirty="0" smtClean="0"/>
          </a:p>
          <a:p>
            <a:pPr lvl="1">
              <a:buFont typeface="Wingdings" charset="2"/>
              <a:buChar char="ü"/>
            </a:pPr>
            <a:r>
              <a:rPr lang="en-US" dirty="0" err="1" smtClean="0"/>
              <a:t>Salınımı</a:t>
            </a:r>
            <a:r>
              <a:rPr lang="en-US" dirty="0" smtClean="0"/>
              <a:t> </a:t>
            </a:r>
            <a:r>
              <a:rPr lang="en-US" dirty="0" err="1" smtClean="0"/>
              <a:t>sabaha</a:t>
            </a:r>
            <a:r>
              <a:rPr lang="en-US" dirty="0" smtClean="0"/>
              <a:t> </a:t>
            </a:r>
            <a:r>
              <a:rPr lang="en-US" dirty="0" err="1" smtClean="0"/>
              <a:t>karşı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düzeye</a:t>
            </a:r>
            <a:r>
              <a:rPr lang="en-US" dirty="0" smtClean="0"/>
              <a:t> </a:t>
            </a:r>
            <a:r>
              <a:rPr lang="en-US" dirty="0" err="1" smtClean="0"/>
              <a:t>çıkar</a:t>
            </a:r>
            <a:r>
              <a:rPr lang="en-US" dirty="0" smtClean="0"/>
              <a:t> </a:t>
            </a:r>
          </a:p>
          <a:p>
            <a:pPr lvl="1">
              <a:buFont typeface="Wingdings" charset="2"/>
              <a:buChar char="ü"/>
            </a:pPr>
            <a:endParaRPr lang="en-US" dirty="0" smtClean="0"/>
          </a:p>
          <a:p>
            <a:pPr>
              <a:buFont typeface="Wingdings" charset="2"/>
              <a:buChar char="ü"/>
            </a:pPr>
            <a:r>
              <a:rPr lang="en-US" b="1" dirty="0" err="1" smtClean="0">
                <a:solidFill>
                  <a:srgbClr val="7030A0"/>
                </a:solidFill>
              </a:rPr>
              <a:t>Androjenler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DOÇ.DR.İDİL BAŞTAN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38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806824"/>
            <a:ext cx="11013141" cy="5370139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HIPOTALAMUS</a:t>
            </a:r>
          </a:p>
          <a:p>
            <a:pPr marL="0" indent="0" algn="ctr">
              <a:buNone/>
            </a:pPr>
            <a:r>
              <a:rPr lang="en-US" sz="3200" b="1" dirty="0" smtClean="0">
                <a:solidFill>
                  <a:srgbClr val="002060"/>
                </a:solidFill>
              </a:rPr>
              <a:t>CRH </a:t>
            </a:r>
          </a:p>
          <a:p>
            <a:pPr marL="0" indent="0" algn="ctr">
              <a:buNone/>
            </a:pPr>
            <a:r>
              <a:rPr lang="en-US" sz="2600" dirty="0" smtClean="0">
                <a:solidFill>
                  <a:srgbClr val="002060"/>
                </a:solidFill>
              </a:rPr>
              <a:t>(</a:t>
            </a:r>
            <a:r>
              <a:rPr lang="en-US" sz="2600" dirty="0" err="1" smtClean="0"/>
              <a:t>Corticotropin</a:t>
            </a:r>
            <a:r>
              <a:rPr lang="en-US" sz="2600" dirty="0" smtClean="0"/>
              <a:t>-releasing hormone)</a:t>
            </a:r>
            <a:endParaRPr lang="en-US" sz="26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en-US" sz="26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en-US" sz="3200" b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en-US" sz="32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ÖN HIPOFIZ</a:t>
            </a:r>
            <a:endParaRPr lang="en-US" sz="32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3200" b="1" dirty="0" smtClean="0">
                <a:solidFill>
                  <a:srgbClr val="002060"/>
                </a:solidFill>
              </a:rPr>
              <a:t>ACTH </a:t>
            </a:r>
          </a:p>
          <a:p>
            <a:pPr marL="0" indent="0" algn="ctr">
              <a:buNone/>
            </a:pPr>
            <a:r>
              <a:rPr lang="en-US" sz="2600" dirty="0" smtClean="0">
                <a:solidFill>
                  <a:srgbClr val="002060"/>
                </a:solidFill>
              </a:rPr>
              <a:t>(</a:t>
            </a:r>
            <a:r>
              <a:rPr lang="en-US" sz="2600" dirty="0"/>
              <a:t>Adrenocorticotropic hormone</a:t>
            </a:r>
            <a:r>
              <a:rPr lang="en-US" sz="2600" dirty="0" smtClean="0">
                <a:solidFill>
                  <a:srgbClr val="002060"/>
                </a:solidFill>
              </a:rPr>
              <a:t>)</a:t>
            </a:r>
          </a:p>
          <a:p>
            <a:pPr marL="0" indent="0" algn="ctr">
              <a:buNone/>
            </a:pPr>
            <a:endParaRPr lang="en-US" sz="32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3200" b="1" dirty="0" smtClean="0">
                <a:solidFill>
                  <a:srgbClr val="002060"/>
                </a:solidFill>
              </a:rPr>
              <a:t>                                         </a:t>
            </a:r>
            <a:r>
              <a:rPr lang="en-US" sz="2200" dirty="0" smtClean="0">
                <a:solidFill>
                  <a:srgbClr val="002060"/>
                </a:solidFill>
              </a:rPr>
              <a:t>(- Feedback)</a:t>
            </a:r>
          </a:p>
          <a:p>
            <a:pPr marL="0" indent="0" algn="ctr">
              <a:buNone/>
            </a:pPr>
            <a:endParaRPr lang="en-US" sz="32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ADRENAL KORTEKS</a:t>
            </a:r>
            <a:endParaRPr lang="en-US" sz="3200" b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3200" b="1" dirty="0" smtClean="0">
                <a:solidFill>
                  <a:srgbClr val="002060"/>
                </a:solidFill>
              </a:rPr>
              <a:t>KORTIKOSTEROIDLER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5656328" y="2300221"/>
            <a:ext cx="1226862" cy="58521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 rot="10800000">
            <a:off x="6639752" y="4263364"/>
            <a:ext cx="486876" cy="78342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5500814" y="4263364"/>
            <a:ext cx="486876" cy="75923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DOÇ.DR.İDİL BAŞTAN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1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</a:rPr>
              <a:t>Hipofiz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bagımlı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hiperadrenokortisim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solidFill>
                  <a:srgbClr val="163BC0"/>
                </a:solidFill>
              </a:rPr>
              <a:t>Hiperadrenokorsizm’li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köpeklerin</a:t>
            </a:r>
            <a:r>
              <a:rPr lang="en-US" sz="2400" dirty="0" smtClean="0">
                <a:solidFill>
                  <a:srgbClr val="163BC0"/>
                </a:solidFill>
              </a:rPr>
              <a:t> % 80 </a:t>
            </a:r>
            <a:r>
              <a:rPr lang="en-US" sz="2400" dirty="0" err="1" smtClean="0">
                <a:solidFill>
                  <a:srgbClr val="163BC0"/>
                </a:solidFill>
              </a:rPr>
              <a:t>inden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fazlasında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hastalığın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bu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formu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görülür</a:t>
            </a:r>
            <a:r>
              <a:rPr lang="en-US" sz="2400" dirty="0" smtClean="0">
                <a:solidFill>
                  <a:srgbClr val="163BC0"/>
                </a:solidFill>
              </a:rPr>
              <a:t>.</a:t>
            </a:r>
          </a:p>
          <a:p>
            <a:endParaRPr lang="en-US" sz="2400" dirty="0" smtClean="0">
              <a:solidFill>
                <a:srgbClr val="163BC0"/>
              </a:solidFill>
            </a:endParaRPr>
          </a:p>
          <a:p>
            <a:r>
              <a:rPr lang="en-US" sz="2400" dirty="0" err="1" smtClean="0">
                <a:solidFill>
                  <a:srgbClr val="163BC0"/>
                </a:solidFill>
              </a:rPr>
              <a:t>Genellikle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yavaş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büyüyen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hipofiz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tümörleri</a:t>
            </a:r>
            <a:r>
              <a:rPr lang="en-US" sz="2400" dirty="0" smtClean="0">
                <a:solidFill>
                  <a:srgbClr val="163BC0"/>
                </a:solidFill>
              </a:rPr>
              <a:t> (</a:t>
            </a:r>
            <a:r>
              <a:rPr lang="en-US" sz="2400" dirty="0" err="1" smtClean="0">
                <a:solidFill>
                  <a:srgbClr val="163BC0"/>
                </a:solidFill>
              </a:rPr>
              <a:t>adenom</a:t>
            </a:r>
            <a:r>
              <a:rPr lang="en-US" sz="2400" dirty="0" smtClean="0">
                <a:solidFill>
                  <a:srgbClr val="163BC0"/>
                </a:solidFill>
              </a:rPr>
              <a:t>) </a:t>
            </a:r>
            <a:r>
              <a:rPr lang="en-US" sz="2400" dirty="0" err="1" smtClean="0">
                <a:solidFill>
                  <a:srgbClr val="163BC0"/>
                </a:solidFill>
              </a:rPr>
              <a:t>fazla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miktarda</a:t>
            </a:r>
            <a:r>
              <a:rPr lang="en-US" sz="2400" dirty="0" smtClean="0">
                <a:solidFill>
                  <a:srgbClr val="163BC0"/>
                </a:solidFill>
              </a:rPr>
              <a:t> ACTH </a:t>
            </a:r>
            <a:r>
              <a:rPr lang="tr-TR" sz="2400" dirty="0" smtClean="0">
                <a:solidFill>
                  <a:srgbClr val="163BC0"/>
                </a:solidFill>
              </a:rPr>
              <a:t>salınımına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neden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olur</a:t>
            </a:r>
            <a:r>
              <a:rPr lang="en-US" sz="2400" dirty="0" smtClean="0">
                <a:solidFill>
                  <a:srgbClr val="163BC0"/>
                </a:solidFill>
              </a:rPr>
              <a:t>.</a:t>
            </a:r>
          </a:p>
          <a:p>
            <a:endParaRPr lang="en-US" sz="2400" dirty="0" smtClean="0">
              <a:solidFill>
                <a:srgbClr val="163BC0"/>
              </a:solidFill>
            </a:endParaRPr>
          </a:p>
          <a:p>
            <a:r>
              <a:rPr lang="en-US" sz="2400" dirty="0" smtClean="0">
                <a:solidFill>
                  <a:srgbClr val="163BC0"/>
                </a:solidFill>
              </a:rPr>
              <a:t>Adrenal </a:t>
            </a:r>
            <a:r>
              <a:rPr lang="en-US" sz="2400" dirty="0" err="1" smtClean="0">
                <a:solidFill>
                  <a:srgbClr val="163BC0"/>
                </a:solidFill>
              </a:rPr>
              <a:t>bezin</a:t>
            </a:r>
            <a:r>
              <a:rPr lang="en-US" sz="2400" dirty="0" smtClean="0">
                <a:solidFill>
                  <a:srgbClr val="163BC0"/>
                </a:solidFill>
              </a:rPr>
              <a:t> zona </a:t>
            </a:r>
            <a:r>
              <a:rPr lang="en-US" sz="2400" dirty="0" err="1" smtClean="0">
                <a:solidFill>
                  <a:srgbClr val="163BC0"/>
                </a:solidFill>
              </a:rPr>
              <a:t>fasciculata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bölgesindeki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hücreler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fazla</a:t>
            </a:r>
            <a:r>
              <a:rPr lang="en-US" sz="2400" dirty="0" smtClean="0">
                <a:solidFill>
                  <a:srgbClr val="163BC0"/>
                </a:solidFill>
              </a:rPr>
              <a:t> ACTH </a:t>
            </a:r>
            <a:r>
              <a:rPr lang="en-US" sz="2400" dirty="0" err="1" smtClean="0">
                <a:solidFill>
                  <a:srgbClr val="163BC0"/>
                </a:solidFill>
              </a:rPr>
              <a:t>salınımına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aşırı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kortizol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salarak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cevap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verir</a:t>
            </a:r>
            <a:r>
              <a:rPr lang="en-US" sz="2400" dirty="0" smtClean="0">
                <a:solidFill>
                  <a:srgbClr val="163BC0"/>
                </a:solidFill>
              </a:rPr>
              <a:t>.</a:t>
            </a:r>
          </a:p>
          <a:p>
            <a:endParaRPr lang="en-US" sz="2400" dirty="0" smtClean="0">
              <a:solidFill>
                <a:srgbClr val="163BC0"/>
              </a:solidFill>
            </a:endParaRPr>
          </a:p>
          <a:p>
            <a:r>
              <a:rPr lang="en-US" sz="2400" dirty="0" err="1" smtClean="0">
                <a:solidFill>
                  <a:srgbClr val="163BC0"/>
                </a:solidFill>
              </a:rPr>
              <a:t>Dolaşıma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yüksek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oranda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salınan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kortizol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hastalığın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semptomlarına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neden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olur</a:t>
            </a:r>
            <a:r>
              <a:rPr lang="en-US" sz="2400" dirty="0" smtClean="0">
                <a:solidFill>
                  <a:srgbClr val="163BC0"/>
                </a:solidFill>
              </a:rPr>
              <a:t>. </a:t>
            </a:r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DOÇ.DR.İDİL BAŞTAN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12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185" y="559532"/>
            <a:ext cx="10515600" cy="21045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163BC0"/>
                </a:solidFill>
              </a:rPr>
              <a:t>ADRENAL BAĞIMLI HIPERADRENOKORTISIZM </a:t>
            </a:r>
            <a:endParaRPr lang="en-US" sz="2400" dirty="0" smtClean="0">
              <a:solidFill>
                <a:srgbClr val="163BC0"/>
              </a:solidFill>
            </a:endParaRPr>
          </a:p>
          <a:p>
            <a:endParaRPr lang="en-US" sz="2400" dirty="0">
              <a:solidFill>
                <a:srgbClr val="163BC0"/>
              </a:solidFill>
            </a:endParaRPr>
          </a:p>
          <a:p>
            <a:r>
              <a:rPr lang="en-US" sz="2400" dirty="0" err="1" smtClean="0">
                <a:solidFill>
                  <a:srgbClr val="163BC0"/>
                </a:solidFill>
              </a:rPr>
              <a:t>Aşırı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miktarda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kortizol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>
                <a:solidFill>
                  <a:srgbClr val="163BC0"/>
                </a:solidFill>
              </a:rPr>
              <a:t>ü</a:t>
            </a:r>
            <a:r>
              <a:rPr lang="en-US" sz="2400" dirty="0" err="1" smtClean="0">
                <a:solidFill>
                  <a:srgbClr val="163BC0"/>
                </a:solidFill>
              </a:rPr>
              <a:t>retimine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neden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olan</a:t>
            </a:r>
            <a:r>
              <a:rPr lang="en-US" sz="2400" dirty="0" smtClean="0">
                <a:solidFill>
                  <a:srgbClr val="163BC0"/>
                </a:solidFill>
              </a:rPr>
              <a:t> Adrenal </a:t>
            </a:r>
            <a:r>
              <a:rPr lang="en-US" sz="2400" dirty="0" err="1" smtClean="0">
                <a:solidFill>
                  <a:srgbClr val="163BC0"/>
                </a:solidFill>
              </a:rPr>
              <a:t>Tümörler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hastaligin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bu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formun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gelisiminde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etkilidir</a:t>
            </a:r>
            <a:r>
              <a:rPr lang="en-US" sz="2400" dirty="0" smtClean="0">
                <a:solidFill>
                  <a:srgbClr val="163BC0"/>
                </a:solidFill>
              </a:rPr>
              <a:t>.</a:t>
            </a:r>
          </a:p>
          <a:p>
            <a:endParaRPr lang="en-US" sz="2400" dirty="0" smtClean="0">
              <a:solidFill>
                <a:srgbClr val="163BC0"/>
              </a:solidFill>
            </a:endParaRPr>
          </a:p>
          <a:p>
            <a:r>
              <a:rPr lang="en-US" sz="2400" dirty="0" err="1" smtClean="0">
                <a:solidFill>
                  <a:srgbClr val="163BC0"/>
                </a:solidFill>
              </a:rPr>
              <a:t>Hiperadrenokortisim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gelişen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köpeklerin</a:t>
            </a:r>
            <a:r>
              <a:rPr lang="en-US" sz="2400" dirty="0" smtClean="0">
                <a:solidFill>
                  <a:srgbClr val="163BC0"/>
                </a:solidFill>
              </a:rPr>
              <a:t>  %20 </a:t>
            </a:r>
            <a:r>
              <a:rPr lang="en-US" sz="2400" dirty="0" err="1" smtClean="0">
                <a:solidFill>
                  <a:srgbClr val="163BC0"/>
                </a:solidFill>
              </a:rPr>
              <a:t>sinde</a:t>
            </a:r>
            <a:r>
              <a:rPr lang="en-US" sz="2400" dirty="0" smtClean="0">
                <a:solidFill>
                  <a:srgbClr val="163BC0"/>
                </a:solidFill>
              </a:rPr>
              <a:t> </a:t>
            </a:r>
            <a:r>
              <a:rPr lang="en-US" sz="2400" dirty="0" err="1" smtClean="0">
                <a:solidFill>
                  <a:srgbClr val="163BC0"/>
                </a:solidFill>
              </a:rPr>
              <a:t>bu</a:t>
            </a:r>
            <a:r>
              <a:rPr lang="en-US" sz="2400" dirty="0">
                <a:solidFill>
                  <a:srgbClr val="163BC0"/>
                </a:solidFill>
              </a:rPr>
              <a:t> </a:t>
            </a:r>
            <a:r>
              <a:rPr lang="en-US" sz="2400" dirty="0" smtClean="0">
                <a:solidFill>
                  <a:srgbClr val="163BC0"/>
                </a:solidFill>
              </a:rPr>
              <a:t>form </a:t>
            </a:r>
            <a:r>
              <a:rPr lang="en-US" sz="2400" dirty="0" err="1" smtClean="0">
                <a:solidFill>
                  <a:srgbClr val="163BC0"/>
                </a:solidFill>
              </a:rPr>
              <a:t>görülür</a:t>
            </a:r>
            <a:r>
              <a:rPr lang="en-US" sz="2400" dirty="0" smtClean="0">
                <a:solidFill>
                  <a:srgbClr val="163BC0"/>
                </a:solidFill>
              </a:rPr>
              <a:t>.</a:t>
            </a:r>
          </a:p>
          <a:p>
            <a:endParaRPr lang="en-US" sz="2400" dirty="0">
              <a:solidFill>
                <a:srgbClr val="163BC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15815" y="3077063"/>
            <a:ext cx="10515600" cy="23565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>
                <a:solidFill>
                  <a:srgbClr val="163BC0"/>
                </a:solidFill>
              </a:rPr>
              <a:t>IATROJENIK CUSHING</a:t>
            </a:r>
          </a:p>
          <a:p>
            <a:pPr marL="0" indent="0">
              <a:buNone/>
            </a:pPr>
            <a:endParaRPr lang="en-US" sz="2400" dirty="0" smtClean="0">
              <a:solidFill>
                <a:srgbClr val="163BC0"/>
              </a:solidFill>
            </a:endParaRPr>
          </a:p>
          <a:p>
            <a:r>
              <a:rPr lang="en-US" sz="2400" dirty="0" err="1">
                <a:solidFill>
                  <a:srgbClr val="163BC0"/>
                </a:solidFill>
              </a:rPr>
              <a:t>Steroidlerin</a:t>
            </a:r>
            <a:r>
              <a:rPr lang="en-US" sz="2400" dirty="0">
                <a:solidFill>
                  <a:srgbClr val="163BC0"/>
                </a:solidFill>
              </a:rPr>
              <a:t> </a:t>
            </a:r>
            <a:r>
              <a:rPr lang="en-US" sz="2400" dirty="0" err="1">
                <a:solidFill>
                  <a:srgbClr val="163BC0"/>
                </a:solidFill>
              </a:rPr>
              <a:t>uzun</a:t>
            </a:r>
            <a:r>
              <a:rPr lang="en-US" sz="2400" dirty="0">
                <a:solidFill>
                  <a:srgbClr val="163BC0"/>
                </a:solidFill>
              </a:rPr>
              <a:t> </a:t>
            </a:r>
            <a:r>
              <a:rPr lang="en-US" sz="2400" dirty="0" err="1">
                <a:solidFill>
                  <a:srgbClr val="163BC0"/>
                </a:solidFill>
              </a:rPr>
              <a:t>sureli</a:t>
            </a:r>
            <a:r>
              <a:rPr lang="en-US" sz="2400" dirty="0">
                <a:solidFill>
                  <a:srgbClr val="163BC0"/>
                </a:solidFill>
              </a:rPr>
              <a:t> </a:t>
            </a:r>
            <a:r>
              <a:rPr lang="en-US" sz="2400" dirty="0" err="1">
                <a:solidFill>
                  <a:srgbClr val="163BC0"/>
                </a:solidFill>
              </a:rPr>
              <a:t>kullanilmasi</a:t>
            </a:r>
            <a:r>
              <a:rPr lang="en-US" sz="2400" dirty="0">
                <a:solidFill>
                  <a:srgbClr val="163BC0"/>
                </a:solidFill>
              </a:rPr>
              <a:t> 	</a:t>
            </a:r>
          </a:p>
          <a:p>
            <a:pPr lvl="1"/>
            <a:r>
              <a:rPr lang="en-US" sz="2000" dirty="0">
                <a:solidFill>
                  <a:srgbClr val="163BC0"/>
                </a:solidFill>
              </a:rPr>
              <a:t>Atopic dermatitis</a:t>
            </a:r>
          </a:p>
          <a:p>
            <a:pPr lvl="1"/>
            <a:r>
              <a:rPr lang="en-US" sz="2000" dirty="0">
                <a:solidFill>
                  <a:srgbClr val="163BC0"/>
                </a:solidFill>
              </a:rPr>
              <a:t>IBD</a:t>
            </a:r>
          </a:p>
          <a:p>
            <a:pPr lvl="1"/>
            <a:r>
              <a:rPr lang="en-US" sz="2000" dirty="0" err="1">
                <a:solidFill>
                  <a:srgbClr val="163BC0"/>
                </a:solidFill>
              </a:rPr>
              <a:t>Artritis</a:t>
            </a:r>
            <a:endParaRPr lang="en-US" sz="2000" dirty="0">
              <a:solidFill>
                <a:srgbClr val="163BC0"/>
              </a:solidFill>
            </a:endParaRPr>
          </a:p>
          <a:p>
            <a:endParaRPr lang="en-US" sz="2400" dirty="0">
              <a:solidFill>
                <a:srgbClr val="163BC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DOÇ.DR.İDİL BAŞTAN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211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163BC0"/>
                </a:solidFill>
              </a:rPr>
              <a:t>KLINIK BULGULAR</a:t>
            </a:r>
            <a:endParaRPr lang="en-US" sz="3600" b="1" dirty="0">
              <a:solidFill>
                <a:srgbClr val="163B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§"/>
            </a:pPr>
            <a:r>
              <a:rPr lang="en-US" sz="2400" b="1" dirty="0" err="1" smtClean="0">
                <a:solidFill>
                  <a:srgbClr val="163BC0"/>
                </a:solidFill>
              </a:rPr>
              <a:t>Poliüri</a:t>
            </a:r>
            <a:r>
              <a:rPr lang="en-US" sz="2400" b="1" dirty="0" smtClean="0">
                <a:solidFill>
                  <a:srgbClr val="163BC0"/>
                </a:solidFill>
              </a:rPr>
              <a:t> /</a:t>
            </a:r>
            <a:r>
              <a:rPr lang="en-US" sz="2400" b="1" dirty="0" err="1" smtClean="0">
                <a:solidFill>
                  <a:srgbClr val="163BC0"/>
                </a:solidFill>
              </a:rPr>
              <a:t>Polidipsi</a:t>
            </a:r>
            <a:r>
              <a:rPr lang="en-US" sz="2400" b="1" dirty="0" smtClean="0">
                <a:solidFill>
                  <a:srgbClr val="163BC0"/>
                </a:solidFill>
              </a:rPr>
              <a:t> </a:t>
            </a:r>
          </a:p>
          <a:p>
            <a:pPr lvl="1">
              <a:buFont typeface="Wingdings" charset="2"/>
              <a:buChar char="§"/>
            </a:pPr>
            <a:r>
              <a:rPr lang="en-US" sz="2000" dirty="0" smtClean="0">
                <a:solidFill>
                  <a:srgbClr val="163BC0"/>
                </a:solidFill>
              </a:rPr>
              <a:t>(</a:t>
            </a:r>
            <a:r>
              <a:rPr lang="en-US" sz="2000" dirty="0" err="1" smtClean="0">
                <a:solidFill>
                  <a:srgbClr val="163BC0"/>
                </a:solidFill>
              </a:rPr>
              <a:t>genellikle</a:t>
            </a:r>
            <a:r>
              <a:rPr lang="en-US" sz="2000" dirty="0" smtClean="0">
                <a:solidFill>
                  <a:srgbClr val="163BC0"/>
                </a:solidFill>
              </a:rPr>
              <a:t> 100 mg/kg </a:t>
            </a:r>
            <a:r>
              <a:rPr lang="en-US" sz="2000" dirty="0" err="1" smtClean="0">
                <a:solidFill>
                  <a:srgbClr val="163BC0"/>
                </a:solidFill>
              </a:rPr>
              <a:t>üzerinde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su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tüketimi</a:t>
            </a:r>
            <a:r>
              <a:rPr lang="en-US" sz="2000" dirty="0" smtClean="0">
                <a:solidFill>
                  <a:srgbClr val="163BC0"/>
                </a:solidFill>
              </a:rPr>
              <a:t>)</a:t>
            </a:r>
          </a:p>
          <a:p>
            <a:pPr>
              <a:buFont typeface="Wingdings" charset="2"/>
              <a:buChar char="§"/>
            </a:pPr>
            <a:r>
              <a:rPr lang="en-US" sz="2400" b="1" dirty="0" err="1" smtClean="0">
                <a:solidFill>
                  <a:srgbClr val="163BC0"/>
                </a:solidFill>
              </a:rPr>
              <a:t>Polifaji</a:t>
            </a:r>
            <a:endParaRPr lang="en-US" sz="2400" b="1" dirty="0" smtClean="0">
              <a:solidFill>
                <a:srgbClr val="163BC0"/>
              </a:solidFill>
            </a:endParaRPr>
          </a:p>
          <a:p>
            <a:pPr>
              <a:buFont typeface="Wingdings" charset="2"/>
              <a:buChar char="§"/>
            </a:pPr>
            <a:r>
              <a:rPr lang="en-US" sz="2400" b="1" dirty="0" err="1" smtClean="0">
                <a:solidFill>
                  <a:srgbClr val="163BC0"/>
                </a:solidFill>
              </a:rPr>
              <a:t>Abdomende</a:t>
            </a:r>
            <a:r>
              <a:rPr lang="en-US" sz="2400" b="1" dirty="0" smtClean="0">
                <a:solidFill>
                  <a:srgbClr val="163BC0"/>
                </a:solidFill>
              </a:rPr>
              <a:t> </a:t>
            </a:r>
            <a:r>
              <a:rPr lang="en-US" sz="2400" b="1" dirty="0" err="1" smtClean="0">
                <a:solidFill>
                  <a:srgbClr val="163BC0"/>
                </a:solidFill>
              </a:rPr>
              <a:t>genişleme</a:t>
            </a:r>
            <a:r>
              <a:rPr lang="en-US" sz="2400" b="1" dirty="0" smtClean="0">
                <a:solidFill>
                  <a:srgbClr val="163BC0"/>
                </a:solidFill>
              </a:rPr>
              <a:t> </a:t>
            </a:r>
            <a:endParaRPr lang="en-US" sz="2400" b="1" dirty="0">
              <a:solidFill>
                <a:srgbClr val="163BC0"/>
              </a:solidFill>
            </a:endParaRPr>
          </a:p>
          <a:p>
            <a:pPr lvl="1">
              <a:buFont typeface="Wingdings" charset="2"/>
              <a:buChar char="§"/>
            </a:pPr>
            <a:r>
              <a:rPr lang="en-US" sz="2000" dirty="0" err="1" smtClean="0">
                <a:solidFill>
                  <a:srgbClr val="163BC0"/>
                </a:solidFill>
              </a:rPr>
              <a:t>Yaglarin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abdonemde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tekar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dağılımı</a:t>
            </a:r>
            <a:endParaRPr lang="en-US" sz="2000" dirty="0" smtClean="0">
              <a:solidFill>
                <a:srgbClr val="163BC0"/>
              </a:solidFill>
            </a:endParaRPr>
          </a:p>
          <a:p>
            <a:pPr lvl="1">
              <a:buFont typeface="Wingdings" charset="2"/>
              <a:buChar char="§"/>
            </a:pPr>
            <a:r>
              <a:rPr lang="en-US" sz="2000" dirty="0" err="1" smtClean="0">
                <a:solidFill>
                  <a:srgbClr val="163BC0"/>
                </a:solidFill>
              </a:rPr>
              <a:t>Karaciğerde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büyüme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endParaRPr lang="en-US" sz="2000" dirty="0">
              <a:solidFill>
                <a:srgbClr val="163BC0"/>
              </a:solidFill>
            </a:endParaRPr>
          </a:p>
          <a:p>
            <a:pPr lvl="1">
              <a:buFont typeface="Wingdings" charset="2"/>
              <a:buChar char="§"/>
            </a:pPr>
            <a:r>
              <a:rPr lang="en-US" sz="2000" dirty="0" smtClean="0">
                <a:solidFill>
                  <a:srgbClr val="163BC0"/>
                </a:solidFill>
              </a:rPr>
              <a:t>Karın </a:t>
            </a:r>
            <a:r>
              <a:rPr lang="en-US" sz="2000" dirty="0" err="1" smtClean="0">
                <a:solidFill>
                  <a:srgbClr val="163BC0"/>
                </a:solidFill>
              </a:rPr>
              <a:t>kaslarında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zayıflık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</a:p>
          <a:p>
            <a:pPr>
              <a:buFont typeface="Wingdings" charset="2"/>
              <a:buChar char="§"/>
            </a:pPr>
            <a:r>
              <a:rPr lang="en-US" sz="2400" b="1" dirty="0">
                <a:solidFill>
                  <a:srgbClr val="163BC0"/>
                </a:solidFill>
              </a:rPr>
              <a:t>Bilateral </a:t>
            </a:r>
            <a:r>
              <a:rPr lang="en-US" sz="2400" b="1" dirty="0" err="1">
                <a:solidFill>
                  <a:srgbClr val="163BC0"/>
                </a:solidFill>
              </a:rPr>
              <a:t>simetrik</a:t>
            </a:r>
            <a:r>
              <a:rPr lang="en-US" sz="2400" b="1" dirty="0">
                <a:solidFill>
                  <a:srgbClr val="163BC0"/>
                </a:solidFill>
              </a:rPr>
              <a:t> </a:t>
            </a:r>
            <a:r>
              <a:rPr lang="en-US" sz="2400" b="1" dirty="0" err="1">
                <a:solidFill>
                  <a:srgbClr val="163BC0"/>
                </a:solidFill>
              </a:rPr>
              <a:t>allopesi</a:t>
            </a:r>
            <a:endParaRPr lang="en-US" sz="2400" b="1" dirty="0">
              <a:solidFill>
                <a:srgbClr val="163BC0"/>
              </a:solidFill>
            </a:endParaRPr>
          </a:p>
          <a:p>
            <a:pPr lvl="1">
              <a:buFont typeface="Wingdings" charset="2"/>
              <a:buChar char="§"/>
            </a:pPr>
            <a:r>
              <a:rPr lang="en-US" sz="2000" dirty="0" err="1">
                <a:solidFill>
                  <a:srgbClr val="163BC0"/>
                </a:solidFill>
              </a:rPr>
              <a:t>pruritik</a:t>
            </a:r>
            <a:r>
              <a:rPr lang="en-US" sz="2000" dirty="0">
                <a:solidFill>
                  <a:srgbClr val="163BC0"/>
                </a:solidFill>
              </a:rPr>
              <a:t> </a:t>
            </a:r>
            <a:r>
              <a:rPr lang="en-US" sz="2000" dirty="0" err="1">
                <a:solidFill>
                  <a:srgbClr val="163BC0"/>
                </a:solidFill>
              </a:rPr>
              <a:t>olamayan</a:t>
            </a:r>
            <a:r>
              <a:rPr lang="en-US" sz="2000" dirty="0">
                <a:solidFill>
                  <a:srgbClr val="163BC0"/>
                </a:solidFill>
              </a:rPr>
              <a:t>, ventral </a:t>
            </a:r>
            <a:r>
              <a:rPr lang="en-US" sz="2000" dirty="0" smtClean="0">
                <a:solidFill>
                  <a:srgbClr val="163BC0"/>
                </a:solidFill>
              </a:rPr>
              <a:t>abdomen, perineum </a:t>
            </a:r>
            <a:r>
              <a:rPr lang="en-US" sz="2000" dirty="0" err="1">
                <a:solidFill>
                  <a:srgbClr val="163BC0"/>
                </a:solidFill>
              </a:rPr>
              <a:t>ve</a:t>
            </a:r>
            <a:r>
              <a:rPr lang="en-US" sz="2000" dirty="0">
                <a:solidFill>
                  <a:srgbClr val="163BC0"/>
                </a:solidFill>
              </a:rPr>
              <a:t> </a:t>
            </a:r>
            <a:r>
              <a:rPr lang="en-US" sz="2000" dirty="0" err="1">
                <a:solidFill>
                  <a:srgbClr val="163BC0"/>
                </a:solidFill>
              </a:rPr>
              <a:t>boyun</a:t>
            </a:r>
            <a:r>
              <a:rPr lang="en-US" sz="2000" dirty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bölgesini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içeren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>
                <a:solidFill>
                  <a:srgbClr val="163BC0"/>
                </a:solidFill>
              </a:rPr>
              <a:t>allopesi</a:t>
            </a:r>
            <a:endParaRPr lang="en-US" sz="2000" dirty="0">
              <a:solidFill>
                <a:srgbClr val="163BC0"/>
              </a:solidFill>
            </a:endParaRPr>
          </a:p>
          <a:p>
            <a:pPr>
              <a:buFont typeface="Wingdings" charset="2"/>
              <a:buChar char="§"/>
            </a:pPr>
            <a:endParaRPr lang="en-US" dirty="0">
              <a:solidFill>
                <a:srgbClr val="163BC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DOÇ.DR.İDİL BAŞTAN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84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63388"/>
            <a:ext cx="10515600" cy="5513575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en-US" sz="2400" b="1" dirty="0">
                <a:solidFill>
                  <a:srgbClr val="163BC0"/>
                </a:solidFill>
              </a:rPr>
              <a:t>Calcinosis </a:t>
            </a:r>
            <a:r>
              <a:rPr lang="en-US" sz="2400" b="1" dirty="0" smtClean="0">
                <a:solidFill>
                  <a:srgbClr val="163BC0"/>
                </a:solidFill>
              </a:rPr>
              <a:t>cutis</a:t>
            </a:r>
          </a:p>
          <a:p>
            <a:pPr lvl="1">
              <a:buFont typeface="Wingdings" charset="2"/>
              <a:buChar char="§"/>
            </a:pPr>
            <a:r>
              <a:rPr lang="en-US" sz="2000" dirty="0" err="1" smtClean="0">
                <a:solidFill>
                  <a:srgbClr val="163BC0"/>
                </a:solidFill>
              </a:rPr>
              <a:t>Kalsiyum</a:t>
            </a:r>
            <a:r>
              <a:rPr lang="en-US" sz="2000" dirty="0" smtClean="0">
                <a:solidFill>
                  <a:srgbClr val="163BC0"/>
                </a:solidFill>
              </a:rPr>
              <a:t> deride </a:t>
            </a:r>
            <a:r>
              <a:rPr lang="en-US" sz="2000" dirty="0" err="1" smtClean="0">
                <a:solidFill>
                  <a:srgbClr val="163BC0"/>
                </a:solidFill>
              </a:rPr>
              <a:t>kucuk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noduller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icinde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birikebilir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</a:p>
          <a:p>
            <a:pPr lvl="1">
              <a:buFont typeface="Wingdings" charset="2"/>
              <a:buChar char="§"/>
            </a:pPr>
            <a:endParaRPr lang="en-US" sz="2000" dirty="0" smtClean="0">
              <a:solidFill>
                <a:srgbClr val="163BC0"/>
              </a:solidFill>
            </a:endParaRPr>
          </a:p>
          <a:p>
            <a:pPr>
              <a:buFont typeface="Wingdings" charset="2"/>
              <a:buChar char="§"/>
            </a:pPr>
            <a:r>
              <a:rPr lang="en-US" sz="2400" b="1" dirty="0" err="1" smtClean="0">
                <a:solidFill>
                  <a:srgbClr val="163BC0"/>
                </a:solidFill>
              </a:rPr>
              <a:t>Solunum</a:t>
            </a:r>
            <a:r>
              <a:rPr lang="en-US" sz="2400" b="1" dirty="0" smtClean="0">
                <a:solidFill>
                  <a:srgbClr val="163BC0"/>
                </a:solidFill>
              </a:rPr>
              <a:t> </a:t>
            </a:r>
            <a:r>
              <a:rPr lang="en-US" sz="2400" b="1" dirty="0" err="1" smtClean="0">
                <a:solidFill>
                  <a:srgbClr val="163BC0"/>
                </a:solidFill>
              </a:rPr>
              <a:t>güçlüğü</a:t>
            </a:r>
            <a:endParaRPr lang="en-US" sz="2400" b="1" dirty="0" smtClean="0">
              <a:solidFill>
                <a:srgbClr val="163BC0"/>
              </a:solidFill>
            </a:endParaRPr>
          </a:p>
          <a:p>
            <a:pPr>
              <a:buFont typeface="Wingdings" charset="2"/>
              <a:buChar char="§"/>
            </a:pPr>
            <a:r>
              <a:rPr lang="en-US" sz="2400" b="1" dirty="0" err="1" smtClean="0">
                <a:solidFill>
                  <a:srgbClr val="163BC0"/>
                </a:solidFill>
              </a:rPr>
              <a:t>Hipertansiyon</a:t>
            </a:r>
            <a:r>
              <a:rPr lang="en-US" sz="2400" b="1" dirty="0" smtClean="0">
                <a:solidFill>
                  <a:srgbClr val="163BC0"/>
                </a:solidFill>
              </a:rPr>
              <a:t> </a:t>
            </a:r>
          </a:p>
          <a:p>
            <a:pPr>
              <a:buFont typeface="Wingdings" charset="2"/>
              <a:buChar char="§"/>
            </a:pPr>
            <a:r>
              <a:rPr lang="en-US" sz="2400" b="1" dirty="0" err="1" smtClean="0">
                <a:solidFill>
                  <a:srgbClr val="163BC0"/>
                </a:solidFill>
              </a:rPr>
              <a:t>Nörolojik</a:t>
            </a:r>
            <a:r>
              <a:rPr lang="en-US" sz="2400" b="1" dirty="0" smtClean="0">
                <a:solidFill>
                  <a:srgbClr val="163BC0"/>
                </a:solidFill>
              </a:rPr>
              <a:t> </a:t>
            </a:r>
            <a:r>
              <a:rPr lang="en-US" sz="2400" b="1" dirty="0" err="1" smtClean="0">
                <a:solidFill>
                  <a:srgbClr val="163BC0"/>
                </a:solidFill>
              </a:rPr>
              <a:t>bulgular</a:t>
            </a:r>
            <a:r>
              <a:rPr lang="en-US" sz="2400" b="1" dirty="0" smtClean="0">
                <a:solidFill>
                  <a:srgbClr val="163BC0"/>
                </a:solidFill>
              </a:rPr>
              <a:t> </a:t>
            </a:r>
          </a:p>
          <a:p>
            <a:pPr lvl="1">
              <a:buFont typeface="Wingdings" charset="2"/>
              <a:buChar char="§"/>
            </a:pPr>
            <a:r>
              <a:rPr lang="en-US" sz="2000" dirty="0" err="1" smtClean="0">
                <a:solidFill>
                  <a:srgbClr val="163BC0"/>
                </a:solidFill>
              </a:rPr>
              <a:t>Körlük</a:t>
            </a:r>
            <a:endParaRPr lang="en-US" sz="2000" dirty="0" smtClean="0">
              <a:solidFill>
                <a:srgbClr val="163BC0"/>
              </a:solidFill>
            </a:endParaRPr>
          </a:p>
          <a:p>
            <a:pPr lvl="1">
              <a:buFont typeface="Wingdings" charset="2"/>
              <a:buChar char="§"/>
            </a:pPr>
            <a:r>
              <a:rPr lang="en-US" sz="2000" dirty="0" err="1" smtClean="0">
                <a:solidFill>
                  <a:srgbClr val="163BC0"/>
                </a:solidFill>
              </a:rPr>
              <a:t>Depresyon</a:t>
            </a:r>
            <a:endParaRPr lang="en-US" sz="2000" dirty="0" smtClean="0">
              <a:solidFill>
                <a:srgbClr val="163BC0"/>
              </a:solidFill>
            </a:endParaRPr>
          </a:p>
          <a:p>
            <a:pPr lvl="1">
              <a:buFont typeface="Wingdings" charset="2"/>
              <a:buChar char="§"/>
            </a:pPr>
            <a:r>
              <a:rPr lang="en-US" sz="2000" dirty="0" err="1" smtClean="0">
                <a:solidFill>
                  <a:srgbClr val="163BC0"/>
                </a:solidFill>
              </a:rPr>
              <a:t>Disoryantasyon</a:t>
            </a:r>
            <a:endParaRPr lang="en-US" sz="2000" dirty="0" smtClean="0">
              <a:solidFill>
                <a:srgbClr val="163BC0"/>
              </a:solidFill>
            </a:endParaRPr>
          </a:p>
          <a:p>
            <a:pPr lvl="1">
              <a:buFont typeface="Wingdings" charset="2"/>
              <a:buChar char="§"/>
            </a:pPr>
            <a:r>
              <a:rPr lang="en-US" sz="2000" dirty="0" err="1" smtClean="0">
                <a:solidFill>
                  <a:srgbClr val="163BC0"/>
                </a:solidFill>
              </a:rPr>
              <a:t>Öğrenilmiş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davranışların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kaybı</a:t>
            </a:r>
            <a:endParaRPr lang="en-US" sz="2000" dirty="0" smtClean="0">
              <a:solidFill>
                <a:srgbClr val="163BC0"/>
              </a:solidFill>
            </a:endParaRP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DOÇ.DR.İDİL BAŞTAN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31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163BC0"/>
                </a:solidFill>
              </a:rPr>
              <a:t>Laboratuvar</a:t>
            </a:r>
            <a:r>
              <a:rPr lang="en-US" b="1" dirty="0" smtClean="0">
                <a:solidFill>
                  <a:srgbClr val="163BC0"/>
                </a:solidFill>
              </a:rPr>
              <a:t> </a:t>
            </a:r>
            <a:r>
              <a:rPr lang="en-US" b="1" dirty="0" err="1" smtClean="0">
                <a:solidFill>
                  <a:srgbClr val="163BC0"/>
                </a:solidFill>
              </a:rPr>
              <a:t>Bulguları</a:t>
            </a:r>
            <a:endParaRPr lang="en-US" b="1" dirty="0">
              <a:solidFill>
                <a:srgbClr val="163B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b="1" dirty="0" smtClean="0">
                <a:solidFill>
                  <a:srgbClr val="163BC0"/>
                </a:solidFill>
              </a:rPr>
              <a:t>Tam </a:t>
            </a:r>
            <a:r>
              <a:rPr lang="en-US" sz="2400" b="1" dirty="0" err="1" smtClean="0">
                <a:solidFill>
                  <a:srgbClr val="163BC0"/>
                </a:solidFill>
              </a:rPr>
              <a:t>kan</a:t>
            </a:r>
            <a:r>
              <a:rPr lang="en-US" sz="2400" b="1" dirty="0" smtClean="0">
                <a:solidFill>
                  <a:srgbClr val="163BC0"/>
                </a:solidFill>
              </a:rPr>
              <a:t> </a:t>
            </a:r>
            <a:r>
              <a:rPr lang="en-US" sz="2400" b="1" dirty="0" err="1" smtClean="0">
                <a:solidFill>
                  <a:srgbClr val="163BC0"/>
                </a:solidFill>
              </a:rPr>
              <a:t>sayimi</a:t>
            </a:r>
            <a:endParaRPr lang="en-US" sz="2400" b="1" dirty="0" smtClean="0">
              <a:solidFill>
                <a:srgbClr val="163BC0"/>
              </a:solidFill>
            </a:endParaRPr>
          </a:p>
          <a:p>
            <a:pPr lvl="1"/>
            <a:r>
              <a:rPr lang="en-US" sz="2000" dirty="0" err="1" smtClean="0">
                <a:solidFill>
                  <a:srgbClr val="163BC0"/>
                </a:solidFill>
              </a:rPr>
              <a:t>Stres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lekogram</a:t>
            </a:r>
            <a:endParaRPr lang="en-US" sz="2000" dirty="0" smtClean="0">
              <a:solidFill>
                <a:srgbClr val="163BC0"/>
              </a:solidFill>
            </a:endParaRPr>
          </a:p>
          <a:p>
            <a:pPr lvl="1"/>
            <a:r>
              <a:rPr lang="en-US" sz="2000" dirty="0" smtClean="0">
                <a:solidFill>
                  <a:srgbClr val="163BC0"/>
                </a:solidFill>
              </a:rPr>
              <a:t>Thrombocytosis</a:t>
            </a:r>
          </a:p>
          <a:p>
            <a:r>
              <a:rPr lang="en-US" b="1" dirty="0" smtClean="0">
                <a:solidFill>
                  <a:srgbClr val="163BC0"/>
                </a:solidFill>
              </a:rPr>
              <a:t>Serum </a:t>
            </a:r>
            <a:r>
              <a:rPr lang="en-US" b="1" dirty="0" err="1" smtClean="0">
                <a:solidFill>
                  <a:srgbClr val="163BC0"/>
                </a:solidFill>
              </a:rPr>
              <a:t>Biyokimyası</a:t>
            </a:r>
            <a:endParaRPr lang="en-US" b="1" dirty="0" smtClean="0">
              <a:solidFill>
                <a:srgbClr val="163BC0"/>
              </a:solidFill>
            </a:endParaRPr>
          </a:p>
          <a:p>
            <a:pPr lvl="1"/>
            <a:r>
              <a:rPr lang="en-US" sz="2000" dirty="0" smtClean="0">
                <a:solidFill>
                  <a:srgbClr val="163BC0"/>
                </a:solidFill>
              </a:rPr>
              <a:t>Alanine </a:t>
            </a:r>
            <a:r>
              <a:rPr lang="en-US" sz="2000" dirty="0" err="1" smtClean="0">
                <a:solidFill>
                  <a:srgbClr val="163BC0"/>
                </a:solidFill>
              </a:rPr>
              <a:t>aminotransferaz</a:t>
            </a:r>
            <a:r>
              <a:rPr lang="en-US" sz="2000" dirty="0" smtClean="0">
                <a:solidFill>
                  <a:srgbClr val="163BC0"/>
                </a:solidFill>
              </a:rPr>
              <a:t> (ALT) </a:t>
            </a:r>
            <a:r>
              <a:rPr lang="en-US" sz="2000" dirty="0" err="1" smtClean="0">
                <a:solidFill>
                  <a:srgbClr val="163BC0"/>
                </a:solidFill>
              </a:rPr>
              <a:t>artış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</a:p>
          <a:p>
            <a:pPr lvl="1"/>
            <a:r>
              <a:rPr lang="en-US" sz="2000" dirty="0" err="1" smtClean="0">
                <a:solidFill>
                  <a:srgbClr val="163BC0"/>
                </a:solidFill>
              </a:rPr>
              <a:t>Hiperlipidemi</a:t>
            </a:r>
            <a:endParaRPr lang="en-US" sz="2000" dirty="0" smtClean="0">
              <a:solidFill>
                <a:srgbClr val="163BC0"/>
              </a:solidFill>
            </a:endParaRPr>
          </a:p>
          <a:p>
            <a:pPr lvl="1"/>
            <a:r>
              <a:rPr lang="en-US" sz="2000" dirty="0" err="1" smtClean="0">
                <a:solidFill>
                  <a:srgbClr val="163BC0"/>
                </a:solidFill>
              </a:rPr>
              <a:t>Hiperglisemi</a:t>
            </a:r>
            <a:endParaRPr lang="en-US" sz="2000" dirty="0" smtClean="0">
              <a:solidFill>
                <a:srgbClr val="163BC0"/>
              </a:solidFill>
            </a:endParaRPr>
          </a:p>
          <a:p>
            <a:pPr lvl="1"/>
            <a:r>
              <a:rPr lang="en-US" sz="2000" dirty="0" err="1" smtClean="0">
                <a:solidFill>
                  <a:srgbClr val="163BC0"/>
                </a:solidFill>
              </a:rPr>
              <a:t>Kan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>
                <a:solidFill>
                  <a:srgbClr val="163BC0"/>
                </a:solidFill>
              </a:rPr>
              <a:t>ü</a:t>
            </a:r>
            <a:r>
              <a:rPr lang="en-US" sz="2000" dirty="0" err="1" smtClean="0">
                <a:solidFill>
                  <a:srgbClr val="163BC0"/>
                </a:solidFill>
              </a:rPr>
              <a:t>re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nitrojen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konsantrasyonunda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azalma</a:t>
            </a:r>
            <a:endParaRPr lang="en-US" sz="2000" dirty="0" smtClean="0">
              <a:solidFill>
                <a:srgbClr val="163BC0"/>
              </a:solidFill>
            </a:endParaRPr>
          </a:p>
          <a:p>
            <a:pPr lvl="1"/>
            <a:r>
              <a:rPr lang="en-US" sz="2000" dirty="0" smtClean="0">
                <a:solidFill>
                  <a:srgbClr val="163BC0"/>
                </a:solidFill>
              </a:rPr>
              <a:t>Hypophosphatemia </a:t>
            </a:r>
            <a:endParaRPr lang="en-US" sz="2000" dirty="0">
              <a:solidFill>
                <a:srgbClr val="163B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163BC0"/>
                </a:solidFill>
              </a:rPr>
              <a:t>İ</a:t>
            </a:r>
            <a:r>
              <a:rPr lang="en-US" b="1" dirty="0" err="1" smtClean="0">
                <a:solidFill>
                  <a:srgbClr val="163BC0"/>
                </a:solidFill>
              </a:rPr>
              <a:t>drar</a:t>
            </a:r>
            <a:r>
              <a:rPr lang="en-US" b="1" dirty="0" smtClean="0">
                <a:solidFill>
                  <a:srgbClr val="163BC0"/>
                </a:solidFill>
              </a:rPr>
              <a:t> </a:t>
            </a:r>
            <a:r>
              <a:rPr lang="en-US" b="1" dirty="0" err="1" smtClean="0">
                <a:solidFill>
                  <a:srgbClr val="163BC0"/>
                </a:solidFill>
              </a:rPr>
              <a:t>analizi</a:t>
            </a:r>
            <a:r>
              <a:rPr lang="en-US" b="1" dirty="0" smtClean="0">
                <a:solidFill>
                  <a:srgbClr val="163BC0"/>
                </a:solidFill>
              </a:rPr>
              <a:t> </a:t>
            </a:r>
          </a:p>
          <a:p>
            <a:pPr lvl="1"/>
            <a:r>
              <a:rPr lang="en-US" sz="2000" dirty="0" err="1" smtClean="0">
                <a:solidFill>
                  <a:srgbClr val="163BC0"/>
                </a:solidFill>
              </a:rPr>
              <a:t>Proteinuri</a:t>
            </a:r>
            <a:endParaRPr lang="en-US" sz="2000" dirty="0" smtClean="0">
              <a:solidFill>
                <a:srgbClr val="163BC0"/>
              </a:solidFill>
            </a:endParaRPr>
          </a:p>
          <a:p>
            <a:pPr lvl="1"/>
            <a:r>
              <a:rPr lang="en-US" sz="2000" dirty="0" smtClean="0">
                <a:solidFill>
                  <a:srgbClr val="163BC0"/>
                </a:solidFill>
              </a:rPr>
              <a:t>USG </a:t>
            </a:r>
            <a:r>
              <a:rPr lang="mr-IN" sz="2000" dirty="0">
                <a:solidFill>
                  <a:srgbClr val="163BC0"/>
                </a:solidFill>
              </a:rPr>
              <a:t>&lt; </a:t>
            </a:r>
            <a:r>
              <a:rPr lang="en-US" sz="2000" dirty="0" smtClean="0">
                <a:solidFill>
                  <a:srgbClr val="163BC0"/>
                </a:solidFill>
              </a:rPr>
              <a:t>1020 </a:t>
            </a:r>
          </a:p>
          <a:p>
            <a:pPr lvl="1"/>
            <a:r>
              <a:rPr lang="en-US" sz="2000" dirty="0" err="1" smtClean="0">
                <a:solidFill>
                  <a:srgbClr val="163BC0"/>
                </a:solidFill>
              </a:rPr>
              <a:t>idrar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yolu</a:t>
            </a:r>
            <a:r>
              <a:rPr lang="en-US" sz="2000" dirty="0" smtClean="0">
                <a:solidFill>
                  <a:srgbClr val="163BC0"/>
                </a:solidFill>
              </a:rPr>
              <a:t> </a:t>
            </a:r>
            <a:r>
              <a:rPr lang="en-US" sz="2000" dirty="0" err="1" smtClean="0">
                <a:solidFill>
                  <a:srgbClr val="163BC0"/>
                </a:solidFill>
              </a:rPr>
              <a:t>enfeksiyonu</a:t>
            </a:r>
            <a:endParaRPr lang="en-US" sz="2000" dirty="0" smtClean="0">
              <a:solidFill>
                <a:srgbClr val="163BC0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38800" y="2976282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DOÇ.DR.İDİL BAŞTAN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95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1739</TotalTime>
  <Words>848</Words>
  <Application>Microsoft Office PowerPoint</Application>
  <PresentationFormat>Geniş ekran</PresentationFormat>
  <Paragraphs>242</Paragraphs>
  <Slides>19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7" baseType="lpstr">
      <vt:lpstr>Arial</vt:lpstr>
      <vt:lpstr>Calibri</vt:lpstr>
      <vt:lpstr>Calibri Light</vt:lpstr>
      <vt:lpstr>Cambria Math</vt:lpstr>
      <vt:lpstr>Comic Sans MS</vt:lpstr>
      <vt:lpstr>Mangal</vt:lpstr>
      <vt:lpstr>Wingdings</vt:lpstr>
      <vt:lpstr>Office Teması</vt:lpstr>
      <vt:lpstr>KÖPEKLERLE HİPERADRENOKORTİSİZM </vt:lpstr>
      <vt:lpstr>PowerPoint Sunusu</vt:lpstr>
      <vt:lpstr>Adrenal Korteks Hormonları</vt:lpstr>
      <vt:lpstr>PowerPoint Sunusu</vt:lpstr>
      <vt:lpstr>Hipofiz bagımlı hiperadrenokortisim </vt:lpstr>
      <vt:lpstr>PowerPoint Sunusu</vt:lpstr>
      <vt:lpstr>KLINIK BULGULAR</vt:lpstr>
      <vt:lpstr>PowerPoint Sunusu</vt:lpstr>
      <vt:lpstr>Laboratuvar Bulguları</vt:lpstr>
      <vt:lpstr>Görüntüleme </vt:lpstr>
      <vt:lpstr>ACTH stimulasyon testi</vt:lpstr>
      <vt:lpstr>ACTH stimülasyon testi</vt:lpstr>
      <vt:lpstr>Düşük Doz Deksametazon Testi</vt:lpstr>
      <vt:lpstr>Yüksek Doz Deksametazon Testi</vt:lpstr>
      <vt:lpstr>Hipofiz bağımlı hiperadenokortisizm’in tedavisi </vt:lpstr>
      <vt:lpstr>PowerPoint Sunusu</vt:lpstr>
      <vt:lpstr>Hipofiz bağımlı hiperadenokortisizm’in tedavisi </vt:lpstr>
      <vt:lpstr>PowerPoint Sunusu</vt:lpstr>
      <vt:lpstr>Adrenal Bağımlı Hiperaderokortisizm Tedavisi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KÖPEKLERLE HİPERADRENOKORTİSİZM</dc:title>
  <dc:creator>IDIL</dc:creator>
  <cp:lastModifiedBy>IDIL</cp:lastModifiedBy>
  <cp:revision>3</cp:revision>
  <dcterms:created xsi:type="dcterms:W3CDTF">2021-10-25T06:30:54Z</dcterms:created>
  <dcterms:modified xsi:type="dcterms:W3CDTF">2021-10-26T11:31:01Z</dcterms:modified>
</cp:coreProperties>
</file>