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7" r:id="rId2"/>
    <p:sldId id="300" r:id="rId3"/>
    <p:sldId id="304" r:id="rId4"/>
    <p:sldId id="305" r:id="rId5"/>
    <p:sldId id="306" r:id="rId6"/>
    <p:sldId id="307" r:id="rId7"/>
    <p:sldId id="308" r:id="rId8"/>
    <p:sldId id="310" r:id="rId9"/>
    <p:sldId id="311" r:id="rId10"/>
    <p:sldId id="312" r:id="rId11"/>
    <p:sldId id="303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6C81-8F4A-4978-A8C7-4733626A69B1}" type="datetimeFigureOut">
              <a:rPr lang="tr-TR" smtClean="0"/>
              <a:pPr/>
              <a:t>3.01.2019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A232-CFB2-4A43-BDAB-6F74830FB69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946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A232-CFB2-4A43-BDAB-6F74830FB69C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841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A232-CFB2-4A43-BDAB-6F74830FB69C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638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F0C0E-4DB9-4D5F-8323-BC0F5BE895B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8225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A232-CFB2-4A43-BDAB-6F74830FB69C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6310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A232-CFB2-4A43-BDAB-6F74830FB69C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638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A232-CFB2-4A43-BDAB-6F74830FB69C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638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A232-CFB2-4A43-BDAB-6F74830FB69C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638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A232-CFB2-4A43-BDAB-6F74830FB69C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638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A232-CFB2-4A43-BDAB-6F74830FB69C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638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A232-CFB2-4A43-BDAB-6F74830FB69C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638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A232-CFB2-4A43-BDAB-6F74830FB69C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63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6484-D1CD-41E9-A47F-16044782593D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A838-BF73-488B-B4B6-8F5AE584B6B0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FDC5-4A6A-461C-BBFB-F2761BA27235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22C-D600-4865-88C1-A9E2990304DC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1F60-B520-4FC1-95E9-9E210319A983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688-0CD1-45FF-843F-40BFDAC7A288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A32E-5A8D-4134-92D1-6C48ABFFFC4A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ADF2-CED1-4B94-B947-1589A77D1A0A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7E0D-5D1E-43D1-8B74-78421D94EAAD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9965-1F0C-4001-878E-0DDDF38B7BCC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5AFC-FB8E-429D-9238-D2CF44D53F3C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48D59B-F02D-410D-BC08-2B16063BB957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00B050"/>
                </a:solidFill>
              </a:rPr>
              <a:t>BAÖ 107 İnsan Anatomisi ve </a:t>
            </a:r>
            <a:r>
              <a:rPr lang="tr-TR" sz="4000" b="1" dirty="0" err="1" smtClean="0">
                <a:solidFill>
                  <a:srgbClr val="00B050"/>
                </a:solidFill>
              </a:rPr>
              <a:t>Kinesiyolojisi</a:t>
            </a:r>
            <a:r>
              <a:rPr lang="tr-TR" sz="4000" b="1" dirty="0" smtClean="0">
                <a:solidFill>
                  <a:srgbClr val="00B050"/>
                </a:solidFill>
              </a:rPr>
              <a:t> (4 0) 4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Ankara üniversitesi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7030A0"/>
                </a:solidFill>
              </a:rPr>
              <a:t>Spor Bilimleri Fakültesi</a:t>
            </a:r>
          </a:p>
          <a:p>
            <a:pPr algn="ctr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tr-TR" sz="2000" b="1" dirty="0" smtClean="0"/>
              <a:t>Prof. Dr. Fehmi TUNCEL</a:t>
            </a:r>
          </a:p>
          <a:p>
            <a:pPr algn="ctr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Beden Eğitimi ve Spor Öğretmenliği 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Bölümü</a:t>
            </a:r>
          </a:p>
          <a:p>
            <a:pPr algn="ctr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tr-TR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5063-2811-4DC7-B9C7-0699497224F7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4" name="Picture 4" descr="unvamble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00372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err="1" smtClean="0"/>
              <a:t>Rotator</a:t>
            </a:r>
            <a:r>
              <a:rPr lang="tr-TR" sz="2000" b="1" dirty="0" smtClean="0"/>
              <a:t> manşet kasları</a:t>
            </a:r>
            <a:endParaRPr lang="tr-TR" sz="20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381A-ACDB-43D9-8373-DABF001C33A4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17982"/>
            <a:ext cx="8229600" cy="342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2192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Kaynaklar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 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597-AB09-4E27-AF21-D779B90ED844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tr-TR" b="1" dirty="0" smtClean="0"/>
          </a:p>
          <a:p>
            <a:pPr lvl="0"/>
            <a:r>
              <a:rPr lang="tr-TR" dirty="0" err="1" smtClean="0"/>
              <a:t>Jürgen</a:t>
            </a:r>
            <a:r>
              <a:rPr lang="tr-TR" dirty="0" smtClean="0"/>
              <a:t> </a:t>
            </a:r>
            <a:r>
              <a:rPr lang="tr-TR" dirty="0" err="1"/>
              <a:t>Weineck</a:t>
            </a:r>
            <a:r>
              <a:rPr lang="tr-TR" dirty="0"/>
              <a:t> (Çevirenler: Ş. Erdoğan, F. Tuncel, Z. Sarı) (1998). Sporda Fonksiyonel Anatomi. Birol Basın Yayın Dağıtım ve Ticaret Ltd. Şti. </a:t>
            </a:r>
          </a:p>
          <a:p>
            <a:pPr lvl="0"/>
            <a:r>
              <a:rPr lang="tr-TR" dirty="0"/>
              <a:t>Oğuz </a:t>
            </a:r>
            <a:r>
              <a:rPr lang="tr-TR" dirty="0" err="1"/>
              <a:t>Kanbir</a:t>
            </a:r>
            <a:r>
              <a:rPr lang="tr-TR" dirty="0"/>
              <a:t> (2007). İnsan Anatomisi – Hareket Sistemi. Baran Matbaacılık. </a:t>
            </a:r>
          </a:p>
          <a:p>
            <a:pPr lvl="0"/>
            <a:r>
              <a:rPr lang="tr-TR" dirty="0"/>
              <a:t>E. </a:t>
            </a:r>
            <a:r>
              <a:rPr lang="tr-TR" dirty="0" err="1"/>
              <a:t>Pearl</a:t>
            </a:r>
            <a:r>
              <a:rPr lang="tr-TR" dirty="0"/>
              <a:t> Solomon, Richard R. </a:t>
            </a:r>
            <a:r>
              <a:rPr lang="tr-TR" dirty="0" err="1"/>
              <a:t>Schmidt</a:t>
            </a:r>
            <a:r>
              <a:rPr lang="tr-TR" dirty="0"/>
              <a:t>, P. James </a:t>
            </a:r>
            <a:r>
              <a:rPr lang="tr-TR" dirty="0" err="1"/>
              <a:t>Adragna</a:t>
            </a:r>
            <a:r>
              <a:rPr lang="tr-TR" dirty="0"/>
              <a:t> (1990). Human </a:t>
            </a:r>
            <a:r>
              <a:rPr lang="tr-TR" dirty="0" err="1"/>
              <a:t>Anatomy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Physiology</a:t>
            </a:r>
            <a:r>
              <a:rPr lang="tr-TR" dirty="0"/>
              <a:t>. </a:t>
            </a:r>
            <a:r>
              <a:rPr lang="tr-TR" dirty="0" err="1"/>
              <a:t>Harcourt</a:t>
            </a:r>
            <a:r>
              <a:rPr lang="tr-TR" dirty="0"/>
              <a:t> </a:t>
            </a:r>
            <a:r>
              <a:rPr lang="tr-TR" dirty="0" err="1"/>
              <a:t>Brace</a:t>
            </a:r>
            <a:r>
              <a:rPr lang="tr-TR" dirty="0"/>
              <a:t> </a:t>
            </a:r>
            <a:r>
              <a:rPr lang="tr-TR" dirty="0" err="1"/>
              <a:t>College</a:t>
            </a:r>
            <a:r>
              <a:rPr lang="tr-TR" dirty="0"/>
              <a:t> </a:t>
            </a:r>
            <a:r>
              <a:rPr lang="tr-TR" dirty="0" err="1"/>
              <a:t>Publishers</a:t>
            </a:r>
            <a:r>
              <a:rPr lang="tr-TR" dirty="0"/>
              <a:t>. </a:t>
            </a:r>
          </a:p>
          <a:p>
            <a:pPr lvl="0"/>
            <a:r>
              <a:rPr lang="tr-TR" dirty="0"/>
              <a:t>John W. Hole (1987). Human </a:t>
            </a:r>
            <a:r>
              <a:rPr lang="tr-TR" dirty="0" err="1"/>
              <a:t>Anatomy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Physiology</a:t>
            </a:r>
            <a:r>
              <a:rPr lang="tr-TR" dirty="0"/>
              <a:t>. </a:t>
            </a:r>
            <a:r>
              <a:rPr lang="tr-TR" dirty="0" err="1"/>
              <a:t>Wm</a:t>
            </a:r>
            <a:r>
              <a:rPr lang="tr-TR" dirty="0"/>
              <a:t>. C. Brown </a:t>
            </a:r>
            <a:r>
              <a:rPr lang="tr-TR" dirty="0" err="1"/>
              <a:t>Publishers</a:t>
            </a:r>
            <a:r>
              <a:rPr lang="tr-TR" dirty="0"/>
              <a:t>.</a:t>
            </a:r>
          </a:p>
          <a:p>
            <a:pPr lvl="0"/>
            <a:r>
              <a:rPr lang="tr-TR" dirty="0"/>
              <a:t>Blue </a:t>
            </a:r>
            <a:r>
              <a:rPr lang="tr-TR" dirty="0" err="1"/>
              <a:t>Vision</a:t>
            </a:r>
            <a:r>
              <a:rPr lang="tr-TR" dirty="0"/>
              <a:t> </a:t>
            </a:r>
            <a:r>
              <a:rPr lang="tr-TR" dirty="0" err="1"/>
              <a:t>Fitness</a:t>
            </a:r>
            <a:r>
              <a:rPr lang="tr-TR" dirty="0"/>
              <a:t> Akademi (2010). </a:t>
            </a:r>
            <a:r>
              <a:rPr lang="tr-TR" dirty="0" err="1"/>
              <a:t>Personal</a:t>
            </a:r>
            <a:r>
              <a:rPr lang="tr-TR" dirty="0"/>
              <a:t> </a:t>
            </a:r>
            <a:r>
              <a:rPr lang="tr-TR" dirty="0" err="1"/>
              <a:t>Fitness</a:t>
            </a:r>
            <a:r>
              <a:rPr lang="tr-TR" dirty="0"/>
              <a:t> </a:t>
            </a:r>
            <a:r>
              <a:rPr lang="tr-TR" dirty="0" err="1"/>
              <a:t>Trainer</a:t>
            </a:r>
            <a:r>
              <a:rPr lang="tr-TR" dirty="0"/>
              <a:t> </a:t>
            </a:r>
            <a:r>
              <a:rPr lang="tr-TR" dirty="0" smtClean="0"/>
              <a:t>Kitabı. </a:t>
            </a:r>
            <a:r>
              <a:rPr lang="tr-TR" dirty="0" err="1"/>
              <a:t>Scala</a:t>
            </a:r>
            <a:r>
              <a:rPr lang="tr-TR" dirty="0"/>
              <a:t> Matbaacılık Reklam Promosyon.   </a:t>
            </a:r>
          </a:p>
        </p:txBody>
      </p:sp>
    </p:spTree>
    <p:extLst>
      <p:ext uri="{BB962C8B-B14F-4D97-AF65-F5344CB8AC3E}">
        <p14:creationId xmlns:p14="http://schemas.microsoft.com/office/powerpoint/2010/main" xmlns="" val="19703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200" b="1" dirty="0" smtClean="0"/>
              <a:t/>
            </a:r>
            <a:br>
              <a:rPr lang="tr-TR" sz="2200" b="1" dirty="0" smtClean="0"/>
            </a:br>
            <a:r>
              <a:rPr lang="tr-TR" sz="2200" b="1" dirty="0" smtClean="0"/>
              <a:t/>
            </a:r>
            <a:br>
              <a:rPr lang="tr-TR" sz="2200" b="1" dirty="0" smtClean="0"/>
            </a:br>
            <a:r>
              <a:rPr lang="tr-TR" sz="2200" b="1" dirty="0" smtClean="0"/>
              <a:t>Kalça ve diz arkasında yer alan, kalça </a:t>
            </a:r>
            <a:r>
              <a:rPr lang="tr-TR" sz="2200" b="1" dirty="0" err="1" smtClean="0"/>
              <a:t>ekstansiyonu</a:t>
            </a:r>
            <a:r>
              <a:rPr lang="tr-TR" sz="2200" b="1" dirty="0" smtClean="0"/>
              <a:t> e diz </a:t>
            </a:r>
            <a:r>
              <a:rPr lang="tr-TR" sz="2200" b="1" dirty="0" err="1" smtClean="0"/>
              <a:t>fleksiyonu</a:t>
            </a:r>
            <a:r>
              <a:rPr lang="tr-TR" sz="2200" b="1" dirty="0" smtClean="0"/>
              <a:t> yaptıran kaslar </a:t>
            </a:r>
            <a:r>
              <a:rPr lang="tr-TR" sz="5400" b="1" i="1" dirty="0" smtClean="0"/>
              <a:t/>
            </a:r>
            <a:br>
              <a:rPr lang="tr-TR" sz="5400" b="1" i="1" dirty="0" smtClean="0"/>
            </a:b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8C69-F9DA-4F00-97BA-C57FDEEA21D0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962" y="1962150"/>
            <a:ext cx="44100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/>
              <a:t>Bacağın </a:t>
            </a:r>
            <a:r>
              <a:rPr lang="tr-TR" sz="2000" b="1" dirty="0" err="1" smtClean="0"/>
              <a:t>mediyal</a:t>
            </a:r>
            <a:r>
              <a:rPr lang="tr-TR" sz="2000" b="1" dirty="0" smtClean="0"/>
              <a:t> tarafında yer alan ve </a:t>
            </a:r>
            <a:r>
              <a:rPr lang="tr-TR" sz="2000" b="1" dirty="0" err="1" smtClean="0"/>
              <a:t>adduksiyon</a:t>
            </a:r>
            <a:r>
              <a:rPr lang="tr-TR" sz="2000" b="1" dirty="0" smtClean="0"/>
              <a:t> hareket yaptıran kaslar</a:t>
            </a:r>
            <a:endParaRPr lang="tr-TR" sz="20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381A-ACDB-43D9-8373-DABF001C33A4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475" y="2024856"/>
            <a:ext cx="30670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/>
              <a:t>Karın duvarı</a:t>
            </a:r>
            <a:r>
              <a:rPr lang="tr-TR" sz="2000" b="1" dirty="0" smtClean="0"/>
              <a:t> kasları</a:t>
            </a:r>
            <a:endParaRPr lang="tr-TR" sz="20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381A-ACDB-43D9-8373-DABF001C33A4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2" y="2472531"/>
            <a:ext cx="5095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/>
              <a:t>El bilek kasları</a:t>
            </a:r>
            <a:endParaRPr lang="tr-TR" sz="20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381A-ACDB-43D9-8373-DABF001C33A4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481" y="1935163"/>
            <a:ext cx="58130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/>
              <a:t>Göğüs ön kısmı,  omuz ve kolun (</a:t>
            </a:r>
            <a:r>
              <a:rPr lang="tr-TR" sz="2000" b="1" dirty="0" err="1" smtClean="0"/>
              <a:t>humerus</a:t>
            </a:r>
            <a:r>
              <a:rPr lang="tr-TR" sz="2000" b="1" dirty="0" smtClean="0"/>
              <a:t>) yüzeysel kasları</a:t>
            </a:r>
            <a:endParaRPr lang="tr-TR" sz="20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381A-ACDB-43D9-8373-DABF001C33A4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173" y="1935163"/>
            <a:ext cx="413765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err="1" smtClean="0"/>
              <a:t>Triceps</a:t>
            </a:r>
            <a:r>
              <a:rPr lang="tr-TR" sz="2000" b="1" dirty="0" smtClean="0"/>
              <a:t> kası</a:t>
            </a:r>
            <a:endParaRPr lang="tr-TR" sz="20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381A-ACDB-43D9-8373-DABF001C33A4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2129631"/>
            <a:ext cx="3581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/>
              <a:t>Sırt bölgesi kasları</a:t>
            </a:r>
            <a:endParaRPr lang="tr-TR" sz="20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381A-ACDB-43D9-8373-DABF001C33A4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048" y="1935163"/>
            <a:ext cx="325790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err="1" smtClean="0"/>
              <a:t>Rotator</a:t>
            </a:r>
            <a:r>
              <a:rPr lang="tr-TR" sz="2000" b="1" dirty="0" smtClean="0"/>
              <a:t> manşet kasları</a:t>
            </a:r>
            <a:endParaRPr lang="tr-TR" sz="20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381A-ACDB-43D9-8373-DABF001C33A4}" type="datetime1">
              <a:rPr lang="tr-TR" smtClean="0"/>
              <a:pPr/>
              <a:t>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tr-TR" b="1" dirty="0" smtClean="0"/>
              <a:t>Dört küçük kasın gruplaşmasından oluşur ve fonksiyonel olarak çok </a:t>
            </a:r>
            <a:r>
              <a:rPr lang="tr-TR" b="1" dirty="0" smtClean="0"/>
              <a:t>önemlidir. Bu </a:t>
            </a:r>
            <a:r>
              <a:rPr lang="tr-TR" b="1" dirty="0" smtClean="0"/>
              <a:t>kaslar </a:t>
            </a:r>
            <a:r>
              <a:rPr lang="tr-TR" b="1" dirty="0" err="1" smtClean="0"/>
              <a:t>transvers</a:t>
            </a:r>
            <a:r>
              <a:rPr lang="tr-TR" b="1" dirty="0" smtClean="0"/>
              <a:t> düzlemde, yerçekiminin etkisiyle aşağı çekilen kolu yerinde tutmak üzere yerçekimine karşıt etki gösterir. </a:t>
            </a:r>
            <a:r>
              <a:rPr lang="tr-TR" b="1" dirty="0" err="1" smtClean="0"/>
              <a:t>Rotator</a:t>
            </a:r>
            <a:r>
              <a:rPr lang="tr-TR" b="1" dirty="0" smtClean="0"/>
              <a:t> manşet kasları, aşırı kullanım, uygun olmayan ya da yetersiz ısınma veya omuzun iç rotasyonla birlikte zorlu </a:t>
            </a:r>
            <a:r>
              <a:rPr lang="tr-TR" b="1" dirty="0" err="1" smtClean="0"/>
              <a:t>abduksiyon</a:t>
            </a:r>
            <a:r>
              <a:rPr lang="tr-TR" b="1" dirty="0" smtClean="0"/>
              <a:t> gibi </a:t>
            </a:r>
            <a:r>
              <a:rPr lang="tr-TR" b="1" dirty="0" err="1" smtClean="0"/>
              <a:t>antreman</a:t>
            </a:r>
            <a:r>
              <a:rPr lang="tr-TR" b="1" dirty="0" smtClean="0"/>
              <a:t> hatalarına bağlı olarak sık yaralanan kaslardır. </a:t>
            </a:r>
            <a:r>
              <a:rPr lang="tr-TR" b="1" dirty="0" err="1" smtClean="0"/>
              <a:t>Rotator</a:t>
            </a:r>
            <a:r>
              <a:rPr lang="tr-TR" b="1" dirty="0" smtClean="0"/>
              <a:t> manşet kaslarının </a:t>
            </a:r>
            <a:r>
              <a:rPr lang="tr-TR" b="1" dirty="0" err="1" smtClean="0"/>
              <a:t>enflamasyonu</a:t>
            </a:r>
            <a:r>
              <a:rPr lang="tr-TR" b="1" dirty="0" smtClean="0"/>
              <a:t>, </a:t>
            </a:r>
            <a:r>
              <a:rPr lang="tr-TR" b="1" dirty="0" err="1" smtClean="0"/>
              <a:t>impingment</a:t>
            </a:r>
            <a:r>
              <a:rPr lang="tr-TR" b="1" dirty="0" smtClean="0"/>
              <a:t> sendromu (tuzak sendromu) adı verilen ağrılı bir tabloya neden olur. </a:t>
            </a:r>
            <a:r>
              <a:rPr lang="tr-TR" b="1" dirty="0" err="1" smtClean="0"/>
              <a:t>İmpingment</a:t>
            </a:r>
            <a:r>
              <a:rPr lang="tr-TR" b="1" dirty="0" smtClean="0"/>
              <a:t> sendromda, </a:t>
            </a:r>
            <a:r>
              <a:rPr lang="tr-TR" b="1" dirty="0" err="1" smtClean="0"/>
              <a:t>rotator</a:t>
            </a:r>
            <a:r>
              <a:rPr lang="tr-TR" b="1" dirty="0" smtClean="0"/>
              <a:t> manşet kaslar ve </a:t>
            </a:r>
            <a:r>
              <a:rPr lang="tr-TR" b="1" dirty="0" err="1" smtClean="0"/>
              <a:t>bursada</a:t>
            </a:r>
            <a:r>
              <a:rPr lang="tr-TR" b="1" dirty="0" smtClean="0"/>
              <a:t> şişlik ortaya çıkar ve kol </a:t>
            </a:r>
            <a:r>
              <a:rPr lang="tr-TR" b="1" dirty="0" err="1" smtClean="0"/>
              <a:t>abduksiyon</a:t>
            </a:r>
            <a:r>
              <a:rPr lang="tr-TR" b="1" dirty="0" smtClean="0"/>
              <a:t> yaptığında </a:t>
            </a:r>
            <a:r>
              <a:rPr lang="tr-TR" b="1" dirty="0" err="1" smtClean="0"/>
              <a:t>skapula</a:t>
            </a:r>
            <a:r>
              <a:rPr lang="tr-TR" b="1" dirty="0" smtClean="0"/>
              <a:t> kasları ve </a:t>
            </a:r>
            <a:r>
              <a:rPr lang="tr-TR" b="1" dirty="0" err="1" smtClean="0"/>
              <a:t>bursayı</a:t>
            </a:r>
            <a:r>
              <a:rPr lang="tr-TR" b="1" dirty="0" smtClean="0"/>
              <a:t> sıkıştırır. Yüzme, ağırlık antrenmanı, raket sporları ve </a:t>
            </a:r>
            <a:r>
              <a:rPr lang="tr-TR" b="1" dirty="0" err="1" smtClean="0"/>
              <a:t>cimnastik</a:t>
            </a:r>
            <a:r>
              <a:rPr lang="tr-TR" b="1" dirty="0" smtClean="0"/>
              <a:t> gibi ardışık baş üzeri kol hareketi gerektiren sporlarla ilgilenen sporcularda, omuz </a:t>
            </a:r>
            <a:r>
              <a:rPr lang="tr-TR" b="1" dirty="0" err="1" smtClean="0"/>
              <a:t>impingment</a:t>
            </a:r>
            <a:r>
              <a:rPr lang="tr-TR" b="1" dirty="0" smtClean="0"/>
              <a:t> sendromu gelişmesini önlemek için sporcunun performansı ve tekniği yakından takip edilmelidir. </a:t>
            </a:r>
            <a:r>
              <a:rPr lang="tr-TR" b="1" dirty="0" err="1" smtClean="0"/>
              <a:t>Rotator</a:t>
            </a:r>
            <a:r>
              <a:rPr lang="tr-TR" b="1" dirty="0" smtClean="0"/>
              <a:t> manşet kaslarını anımsamanın kolay yolu SITS olarak kodlamaktır. SITS, </a:t>
            </a:r>
            <a:r>
              <a:rPr lang="tr-TR" b="1" dirty="0" err="1" smtClean="0"/>
              <a:t>supraspinatus</a:t>
            </a:r>
            <a:r>
              <a:rPr lang="tr-TR" b="1" dirty="0" smtClean="0"/>
              <a:t>, </a:t>
            </a:r>
            <a:r>
              <a:rPr lang="tr-TR" b="1" dirty="0" err="1" smtClean="0"/>
              <a:t>infraspinatus</a:t>
            </a:r>
            <a:r>
              <a:rPr lang="tr-TR" b="1" dirty="0" smtClean="0"/>
              <a:t>, teres minör ve </a:t>
            </a:r>
            <a:r>
              <a:rPr lang="tr-TR" b="1" dirty="0" err="1" smtClean="0"/>
              <a:t>subskapularis</a:t>
            </a:r>
            <a:r>
              <a:rPr lang="tr-TR" b="1" dirty="0" smtClean="0"/>
              <a:t> kaslarının ilk harflerinden oluşur. </a:t>
            </a:r>
            <a:r>
              <a:rPr lang="tr-TR" b="1" dirty="0" err="1" smtClean="0"/>
              <a:t>Supraspinatus</a:t>
            </a:r>
            <a:r>
              <a:rPr lang="tr-TR" b="1" dirty="0" smtClean="0"/>
              <a:t> kası kola </a:t>
            </a:r>
            <a:r>
              <a:rPr lang="tr-TR" b="1" dirty="0" err="1" smtClean="0"/>
              <a:t>abduksiyon</a:t>
            </a:r>
            <a:r>
              <a:rPr lang="tr-TR" b="1" dirty="0" smtClean="0"/>
              <a:t>, </a:t>
            </a:r>
            <a:r>
              <a:rPr lang="tr-TR" b="1" dirty="0" err="1" smtClean="0"/>
              <a:t>intraspinatus</a:t>
            </a:r>
            <a:r>
              <a:rPr lang="tr-TR" b="1" dirty="0" smtClean="0"/>
              <a:t> ve teres minör dış rotasyon, </a:t>
            </a:r>
            <a:r>
              <a:rPr lang="tr-TR" b="1" dirty="0" err="1" smtClean="0"/>
              <a:t>subskapularis</a:t>
            </a:r>
            <a:r>
              <a:rPr lang="tr-TR" b="1" dirty="0" smtClean="0"/>
              <a:t> kası kola iç rotasyon yaptırır. Adlarından anlaşılacağı gibi </a:t>
            </a:r>
            <a:r>
              <a:rPr lang="tr-TR" b="1" dirty="0" err="1" smtClean="0"/>
              <a:t>supraspinatus</a:t>
            </a:r>
            <a:r>
              <a:rPr lang="tr-TR" b="1" dirty="0" smtClean="0"/>
              <a:t> kası </a:t>
            </a:r>
            <a:r>
              <a:rPr lang="tr-TR" b="1" dirty="0" err="1" smtClean="0"/>
              <a:t>spina</a:t>
            </a:r>
            <a:r>
              <a:rPr lang="tr-TR" b="1" dirty="0" smtClean="0"/>
              <a:t> </a:t>
            </a:r>
            <a:r>
              <a:rPr lang="tr-TR" b="1" dirty="0" err="1" smtClean="0"/>
              <a:t>skapulanın</a:t>
            </a:r>
            <a:r>
              <a:rPr lang="tr-TR" b="1" dirty="0" smtClean="0"/>
              <a:t> üzerinde, </a:t>
            </a:r>
            <a:r>
              <a:rPr lang="tr-TR" b="1" dirty="0" err="1" smtClean="0"/>
              <a:t>infraspinatus</a:t>
            </a:r>
            <a:r>
              <a:rPr lang="tr-TR" b="1" dirty="0" smtClean="0"/>
              <a:t> kası </a:t>
            </a:r>
            <a:r>
              <a:rPr lang="tr-TR" b="1" dirty="0" err="1" smtClean="0"/>
              <a:t>spina</a:t>
            </a:r>
            <a:r>
              <a:rPr lang="tr-TR" b="1" dirty="0" smtClean="0"/>
              <a:t> </a:t>
            </a:r>
            <a:r>
              <a:rPr lang="tr-TR" b="1" dirty="0" err="1" smtClean="0"/>
              <a:t>skapulanın</a:t>
            </a:r>
            <a:r>
              <a:rPr lang="tr-TR" b="1" dirty="0" smtClean="0"/>
              <a:t> altında, </a:t>
            </a:r>
            <a:r>
              <a:rPr lang="tr-TR" b="1" dirty="0" err="1" smtClean="0"/>
              <a:t>subskapularis</a:t>
            </a:r>
            <a:r>
              <a:rPr lang="tr-TR" b="1" dirty="0" smtClean="0"/>
              <a:t> kası ise </a:t>
            </a:r>
            <a:r>
              <a:rPr lang="tr-TR" b="1" dirty="0" err="1" smtClean="0"/>
              <a:t>skapulanın</a:t>
            </a:r>
            <a:r>
              <a:rPr lang="tr-TR" b="1" dirty="0" smtClean="0"/>
              <a:t> iç yüzünde yer alır. </a:t>
            </a:r>
            <a:endParaRPr lang="tr-TR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478</Words>
  <Application>Microsoft Office PowerPoint</Application>
  <PresentationFormat>Ekran Gösterisi (4:3)</PresentationFormat>
  <Paragraphs>71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Akış</vt:lpstr>
      <vt:lpstr>BAÖ 107 İnsan Anatomisi ve Kinesiyolojisi (4 0) 4 </vt:lpstr>
      <vt:lpstr>  Kalça ve diz arkasında yer alan, kalça ekstansiyonu e diz fleksiyonu yaptıran kaslar  </vt:lpstr>
      <vt:lpstr>Bacağın mediyal tarafında yer alan ve adduksiyon hareket yaptıran kaslar</vt:lpstr>
      <vt:lpstr>Karın duvarı kasları</vt:lpstr>
      <vt:lpstr>El bilek kasları</vt:lpstr>
      <vt:lpstr>Göğüs ön kısmı,  omuz ve kolun (humerus) yüzeysel kasları</vt:lpstr>
      <vt:lpstr>Triceps kası</vt:lpstr>
      <vt:lpstr>Sırt bölgesi kasları</vt:lpstr>
      <vt:lpstr>Rotator manşet kasları</vt:lpstr>
      <vt:lpstr>Rotator manşet kasları</vt:lpstr>
      <vt:lpstr>Kaynaklar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BAÖ 107 İnsan Anatomisi ve Kinesiyolojisi (4 0) 4 </dc:title>
  <dc:creator>Adsız</dc:creator>
  <cp:lastModifiedBy>FEHMİ TUNCEL</cp:lastModifiedBy>
  <cp:revision>59</cp:revision>
  <dcterms:created xsi:type="dcterms:W3CDTF">2013-10-06T18:55:05Z</dcterms:created>
  <dcterms:modified xsi:type="dcterms:W3CDTF">2019-01-03T18:05:38Z</dcterms:modified>
</cp:coreProperties>
</file>