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8" r:id="rId5"/>
    <p:sldId id="264" r:id="rId6"/>
    <p:sldId id="265" r:id="rId7"/>
    <p:sldId id="269" r:id="rId8"/>
    <p:sldId id="270" r:id="rId9"/>
    <p:sldId id="271" r:id="rId10"/>
    <p:sldId id="27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23959-DDFD-4A11-B450-FEFBF016B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68626"/>
            <a:ext cx="9601200" cy="5098774"/>
          </a:xfrm>
        </p:spPr>
        <p:txBody>
          <a:bodyPr/>
          <a:lstStyle/>
          <a:p>
            <a:r>
              <a:rPr lang="ru-RU" dirty="0"/>
              <a:t>Придаточные причины и следствия</a:t>
            </a:r>
          </a:p>
          <a:p>
            <a:pPr marL="0" indent="0">
              <a:buNone/>
            </a:pPr>
            <a:r>
              <a:rPr lang="ru-RU" dirty="0"/>
              <a:t>Пример: Пошел дождь, поэтому мы остались дома.</a:t>
            </a:r>
          </a:p>
          <a:p>
            <a:pPr marL="0" indent="0">
              <a:buNone/>
            </a:pPr>
            <a:r>
              <a:rPr lang="ru-RU" dirty="0"/>
              <a:t>	Мы остались дома, так как пошел дождь. 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Придаточные причины/условия и уступки.</a:t>
            </a:r>
          </a:p>
          <a:p>
            <a:pPr marL="0" indent="0">
              <a:buNone/>
            </a:pPr>
            <a:r>
              <a:rPr lang="ru-RU" dirty="0"/>
              <a:t>Пример: Мы не пошли гулять в парк, потому что пошел дождь.</a:t>
            </a:r>
          </a:p>
          <a:p>
            <a:pPr marL="0" indent="0">
              <a:buNone/>
            </a:pPr>
            <a:r>
              <a:rPr lang="ru-RU" dirty="0"/>
              <a:t>	Мы пошли гулять в парк, хотя пошел дождь. </a:t>
            </a:r>
          </a:p>
          <a:p>
            <a:pPr marL="0" indent="0">
              <a:buNone/>
            </a:pPr>
            <a:r>
              <a:rPr lang="ru-RU" dirty="0"/>
              <a:t>	Если случались проблемы, она падала духом.</a:t>
            </a:r>
          </a:p>
          <a:p>
            <a:pPr marL="0" indent="0">
              <a:buNone/>
            </a:pPr>
            <a:r>
              <a:rPr lang="ru-RU" dirty="0"/>
              <a:t>	Хотя случались проблемы, она не падала духом.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385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Сложноподчиненные предложения с придаточными уступки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524000"/>
            <a:ext cx="10316817" cy="467801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Придаточные уступки содержат указания на условие, вопреки которому совершается действие в главном предложении. Придаточное уступки указывает на факты, которые противоречат содержанию главного предложения. </a:t>
            </a:r>
          </a:p>
          <a:p>
            <a:pPr algn="just"/>
            <a:r>
              <a:rPr lang="ru-RU" dirty="0"/>
              <a:t>Придаточные уступки отвечают на вопрос </a:t>
            </a:r>
            <a:r>
              <a:rPr lang="ru-RU" b="1" dirty="0"/>
              <a:t>несмотря на что</a:t>
            </a:r>
            <a:r>
              <a:rPr lang="ru-RU" dirty="0"/>
              <a:t>?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Хотя на улице шел дождь, мы решили пойти погулять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Придаточные уступки присоединенные при помощи союзов </a:t>
            </a:r>
            <a:r>
              <a:rPr lang="ru-RU" b="1" dirty="0"/>
              <a:t>хотя и несмотря на то что </a:t>
            </a:r>
            <a:r>
              <a:rPr lang="ru-RU" dirty="0"/>
              <a:t>могут стоять перед главной частью, а также в середине и после нее. Если придаточное уступки стоит перед главной частью, то подчеркивается противоречие между частями.</a:t>
            </a:r>
          </a:p>
          <a:p>
            <a:pPr algn="just"/>
            <a:r>
              <a:rPr lang="ru-RU" dirty="0"/>
              <a:t>В главных частях таких предложений часто употребляются частицы со значением возражения: все же, все-таки, все равно. Эти частицы еще больше усиливают уступительное значение.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Хотя на улице шел дождь, мы все же решили пойти погулять.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14AEC-AEE9-449C-B94E-9AE10387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/>
          <a:lstStyle/>
          <a:p>
            <a:r>
              <a:rPr lang="ru-RU" dirty="0"/>
              <a:t>Союз </a:t>
            </a:r>
            <a:r>
              <a:rPr lang="ru-RU" b="1" dirty="0"/>
              <a:t>хотя</a:t>
            </a:r>
            <a:r>
              <a:rPr lang="ru-RU" dirty="0"/>
              <a:t> указывает на противоречие между условием, выраженным уступительной конструкцией, и действием, выраженным глаголом в главной части.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Хотя  работа еще не была закончена, мы все разошлись по домам</a:t>
            </a:r>
            <a:r>
              <a:rPr lang="ru-RU" dirty="0"/>
              <a:t>.</a:t>
            </a:r>
          </a:p>
          <a:p>
            <a:r>
              <a:rPr lang="ru-RU" dirty="0"/>
              <a:t>Союз </a:t>
            </a:r>
            <a:r>
              <a:rPr lang="ru-RU" b="1" dirty="0"/>
              <a:t>несмотря на то что </a:t>
            </a:r>
            <a:r>
              <a:rPr lang="ru-RU" dirty="0"/>
              <a:t>указывает на условие, которое противоречит содержанию главной части.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Несмотря на то что она была готова к экзамену, ее не приняли в 	консерваторию.</a:t>
            </a:r>
          </a:p>
          <a:p>
            <a:r>
              <a:rPr lang="ru-RU" b="1" dirty="0"/>
              <a:t>Независимо от того что (какой, где) </a:t>
            </a:r>
            <a:r>
              <a:rPr lang="ru-RU" dirty="0"/>
              <a:t>указывает на характер условий, которые не влияют на совершение действия. </a:t>
            </a:r>
          </a:p>
          <a:p>
            <a:r>
              <a:rPr lang="ru-RU" dirty="0"/>
              <a:t>Пример: </a:t>
            </a:r>
            <a:r>
              <a:rPr lang="ru-RU" i="1" dirty="0"/>
              <a:t>Мы поедем на стадион независимо от того, какой будет погода.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4679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750F3-AA7D-4876-9B55-5A845E905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4"/>
            <a:ext cx="9601200" cy="61490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Придаточные уступки присоединенные при помощи </a:t>
            </a:r>
            <a:r>
              <a:rPr lang="ru-RU" b="1" dirty="0"/>
              <a:t>союзов несмотря на то что, невзирая на то что </a:t>
            </a:r>
            <a:r>
              <a:rPr lang="ru-RU" dirty="0"/>
              <a:t>имеют книжный оттенок.</a:t>
            </a:r>
          </a:p>
          <a:p>
            <a:pPr marL="0" indent="0">
              <a:buNone/>
            </a:pPr>
            <a:r>
              <a:rPr lang="ru-RU" dirty="0"/>
              <a:t>Пример: Несмотря на то что я опоздал, врач принял меня.</a:t>
            </a:r>
          </a:p>
          <a:p>
            <a:pPr marL="0" indent="0">
              <a:buNone/>
            </a:pPr>
            <a:r>
              <a:rPr lang="ru-RU" dirty="0"/>
              <a:t>	Несмотря на то, что я опоздал, врач принял меня.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Придаточные уступки могут присоединятся при помощи союза- частицы </a:t>
            </a:r>
            <a:r>
              <a:rPr lang="ru-RU" b="1" dirty="0"/>
              <a:t>пусть(пускай).</a:t>
            </a:r>
            <a:r>
              <a:rPr lang="ru-RU" dirty="0"/>
              <a:t> Союз- частицы пусть(пускай) вносит в предложение экспрессию, эмоциональную окрашенность.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Пускай мне никто не верит, я все равно расскажу правду.</a:t>
            </a:r>
          </a:p>
          <a:p>
            <a:pPr marL="0" indent="0">
              <a:buNone/>
            </a:pPr>
            <a:r>
              <a:rPr lang="ru-RU" i="1" dirty="0"/>
              <a:t>	Пускай на улице плохая погода, я все равно пойду гулять.</a:t>
            </a:r>
          </a:p>
          <a:p>
            <a:pPr marL="0" indent="0">
              <a:buNone/>
            </a:pPr>
            <a:r>
              <a:rPr lang="ru-RU" i="1" dirty="0"/>
              <a:t>	Пусть я неправа, но вы должны меня выслушать.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22626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750F3-AA7D-4876-9B55-5A845E905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50574"/>
            <a:ext cx="9601200" cy="6149009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b="1" dirty="0"/>
              <a:t>Независимо от того что</a:t>
            </a:r>
            <a:r>
              <a:rPr lang="ru-RU" dirty="0"/>
              <a:t> синонимично использованию императива.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Будь он самым лучшим поваром, он все равно не будет работать в этом 	ресторане.</a:t>
            </a:r>
          </a:p>
          <a:p>
            <a:pPr marL="0" indent="0" algn="just">
              <a:buNone/>
            </a:pPr>
            <a:r>
              <a:rPr lang="ru-RU" i="1" dirty="0"/>
              <a:t>	Независимо от того какой он повар, он все равно не будет работать в этом 	ресторане.</a:t>
            </a:r>
          </a:p>
          <a:p>
            <a:pPr marL="0" indent="0" algn="just">
              <a:buNone/>
            </a:pPr>
            <a:endParaRPr lang="ru-RU" i="1" dirty="0"/>
          </a:p>
          <a:p>
            <a:pPr algn="just"/>
            <a:r>
              <a:rPr lang="ru-RU" dirty="0"/>
              <a:t>!!! Если главная часть содержит противительные союзы, а, да, зато, однако, тем не менее и сочетание  так и не, то придаточное уступки всегда стоит перед главной частью.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Хотя она все еще болела, а все же вышла на работу. </a:t>
            </a:r>
          </a:p>
          <a:p>
            <a:pPr marL="0" indent="0" algn="just">
              <a:buNone/>
            </a:pPr>
            <a:r>
              <a:rPr lang="ru-RU" i="1" dirty="0"/>
              <a:t>	Хотя он обещал, он так и не сделал.</a:t>
            </a:r>
          </a:p>
          <a:p>
            <a:pPr marL="0" indent="0" algn="just">
              <a:buNone/>
            </a:pPr>
            <a:r>
              <a:rPr lang="ru-RU" i="1" dirty="0"/>
              <a:t>	Хотя мы не успели в кино, зато мы прекрасно провели время в кафе.</a:t>
            </a:r>
          </a:p>
          <a:p>
            <a:pPr marL="0" indent="0" algn="just">
              <a:buNone/>
            </a:pP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86920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E47BF-415C-454A-9808-161F8DCF1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34887"/>
            <a:ext cx="9601200" cy="5032513"/>
          </a:xfrm>
        </p:spPr>
        <p:txBody>
          <a:bodyPr/>
          <a:lstStyle/>
          <a:p>
            <a:pPr algn="just"/>
            <a:r>
              <a:rPr lang="ru-RU" dirty="0"/>
              <a:t>Использование частицы </a:t>
            </a:r>
            <a:r>
              <a:rPr lang="ru-RU" b="1" dirty="0"/>
              <a:t>ни</a:t>
            </a:r>
            <a:r>
              <a:rPr lang="ru-RU" dirty="0"/>
              <a:t> с союзными сочетаниями, </a:t>
            </a:r>
            <a:r>
              <a:rPr lang="ru-RU" b="1" dirty="0"/>
              <a:t>куда ни, сколько ни, когда ни, кто бы ни, куда бы ни, как бы ни </a:t>
            </a:r>
            <a:r>
              <a:rPr lang="ru-RU" dirty="0"/>
              <a:t>усиливают противопоставление. Союзные сочетания с </a:t>
            </a:r>
            <a:r>
              <a:rPr lang="ru-RU" b="1" dirty="0"/>
              <a:t>ни</a:t>
            </a:r>
            <a:r>
              <a:rPr lang="ru-RU" dirty="0"/>
              <a:t> подчеркивают длительность, интенсивность действия, качество.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Куда бы я ни звонил, везде мне отказывали</a:t>
            </a:r>
            <a:r>
              <a:rPr lang="ru-RU" dirty="0"/>
              <a:t>.  </a:t>
            </a:r>
          </a:p>
          <a:p>
            <a:pPr algn="just"/>
            <a:r>
              <a:rPr lang="ru-RU" dirty="0"/>
              <a:t>Союзные сочетания с </a:t>
            </a:r>
            <a:r>
              <a:rPr lang="ru-RU" b="1" dirty="0"/>
              <a:t>ни</a:t>
            </a:r>
            <a:r>
              <a:rPr lang="ru-RU" dirty="0"/>
              <a:t> обладают значениями:</a:t>
            </a:r>
          </a:p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Как ни </a:t>
            </a:r>
            <a:r>
              <a:rPr lang="ru-RU" dirty="0"/>
              <a:t>обозначает усиление действия или качества (очень)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Как она ни звала на помощь, ее никто не слышал.</a:t>
            </a:r>
          </a:p>
          <a:p>
            <a:pPr marL="0" indent="0" algn="just">
              <a:buNone/>
            </a:pPr>
            <a:r>
              <a:rPr lang="ru-RU" dirty="0"/>
              <a:t>	-</a:t>
            </a:r>
            <a:r>
              <a:rPr lang="ru-RU" b="1" dirty="0"/>
              <a:t>Сколько ни </a:t>
            </a:r>
            <a:r>
              <a:rPr lang="ru-RU" dirty="0"/>
              <a:t>обозначает повторяемость или длительность действия (много  	раз.</a:t>
            </a:r>
          </a:p>
          <a:p>
            <a:pPr marL="0" indent="0" algn="just">
              <a:buNone/>
            </a:pPr>
            <a:r>
              <a:rPr lang="ru-RU" dirty="0"/>
              <a:t>Пример</a:t>
            </a:r>
            <a:r>
              <a:rPr lang="ru-RU" i="1" dirty="0"/>
              <a:t>: Сколько я его ни отговаривала, он не поехал с нами.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i="1" dirty="0"/>
              <a:t>Сколько я ни просила, он все равно сделал по-своему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385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E47BF-415C-454A-9808-161F8DCF1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34887"/>
            <a:ext cx="9601200" cy="503251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	-</a:t>
            </a:r>
            <a:r>
              <a:rPr lang="ru-RU" b="1" dirty="0"/>
              <a:t>Кто ни и что ни </a:t>
            </a:r>
            <a:r>
              <a:rPr lang="ru-RU" dirty="0"/>
              <a:t>обозначают большое количество лиц или предметов</a:t>
            </a:r>
          </a:p>
          <a:p>
            <a:pPr marL="0" indent="0" algn="just">
              <a:buNone/>
            </a:pPr>
            <a:r>
              <a:rPr lang="ru-RU" dirty="0"/>
              <a:t>Пример: Что ему ни дарили, ничто его не радовало.</a:t>
            </a:r>
          </a:p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Когда ни, куда ни, откуда ни </a:t>
            </a:r>
            <a:r>
              <a:rPr lang="ru-RU" dirty="0"/>
              <a:t>обозначают разнообразие обстоятельств.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Куда он ни обращался за помощью, никто ему не помогал.</a:t>
            </a:r>
          </a:p>
          <a:p>
            <a:pPr marL="0" indent="0" algn="just">
              <a:buNone/>
            </a:pPr>
            <a:r>
              <a:rPr lang="ru-RU" i="1" dirty="0"/>
              <a:t>	Когда к нему ни приди, его никогда нет. </a:t>
            </a:r>
          </a:p>
          <a:p>
            <a:pPr algn="just"/>
            <a:r>
              <a:rPr lang="ru-RU" b="1" dirty="0">
                <a:solidFill>
                  <a:srgbClr val="191B0E"/>
                </a:solidFill>
              </a:rPr>
              <a:t> </a:t>
            </a:r>
            <a:r>
              <a:rPr lang="ru-RU" i="1" dirty="0">
                <a:solidFill>
                  <a:srgbClr val="191B0E"/>
                </a:solidFill>
              </a:rPr>
              <a:t>Использование частицы </a:t>
            </a:r>
            <a:r>
              <a:rPr lang="ru-RU" b="1" dirty="0">
                <a:solidFill>
                  <a:srgbClr val="191B0E"/>
                </a:solidFill>
              </a:rPr>
              <a:t>бы </a:t>
            </a:r>
            <a:r>
              <a:rPr lang="ru-RU" dirty="0">
                <a:solidFill>
                  <a:srgbClr val="191B0E"/>
                </a:solidFill>
              </a:rPr>
              <a:t>с</a:t>
            </a:r>
            <a:r>
              <a:rPr lang="ru-RU" b="1" dirty="0">
                <a:solidFill>
                  <a:srgbClr val="191B0E"/>
                </a:solidFill>
              </a:rPr>
              <a:t> куда ни, сколько ни, когда ни </a:t>
            </a:r>
            <a:r>
              <a:rPr lang="ru-RU" dirty="0">
                <a:solidFill>
                  <a:srgbClr val="191B0E"/>
                </a:solidFill>
              </a:rPr>
              <a:t>и </a:t>
            </a:r>
            <a:r>
              <a:rPr lang="ru-RU" dirty="0" err="1">
                <a:solidFill>
                  <a:srgbClr val="191B0E"/>
                </a:solidFill>
              </a:rPr>
              <a:t>др</a:t>
            </a:r>
            <a:r>
              <a:rPr lang="ru-RU" dirty="0">
                <a:solidFill>
                  <a:srgbClr val="191B0E"/>
                </a:solidFill>
              </a:rPr>
              <a:t>, т.е.   </a:t>
            </a:r>
            <a:r>
              <a:rPr lang="ru-RU" b="1" dirty="0">
                <a:solidFill>
                  <a:srgbClr val="191B0E"/>
                </a:solidFill>
              </a:rPr>
              <a:t>кто бы ни, куда бы ни, как бы ни </a:t>
            </a:r>
            <a:r>
              <a:rPr lang="ru-RU" dirty="0">
                <a:solidFill>
                  <a:srgbClr val="191B0E"/>
                </a:solidFill>
              </a:rPr>
              <a:t>и т.д. либо усиливает уступительные отношения, либо выражают предположительное значение. Глагол с частицей бы всегда стоит в форме прошлого времени.  </a:t>
            </a:r>
          </a:p>
          <a:p>
            <a:pPr algn="just"/>
            <a:r>
              <a:rPr lang="ru-RU" dirty="0">
                <a:solidFill>
                  <a:srgbClr val="191B0E"/>
                </a:solidFill>
              </a:rPr>
              <a:t>Примеры: </a:t>
            </a:r>
            <a:r>
              <a:rPr lang="ru-RU" i="1" dirty="0">
                <a:solidFill>
                  <a:srgbClr val="191B0E"/>
                </a:solidFill>
              </a:rPr>
              <a:t>Где бы он ни искал, нигде ее не было.</a:t>
            </a:r>
          </a:p>
          <a:p>
            <a:pPr marL="1444752" lvl="3" indent="0" algn="just">
              <a:buNone/>
            </a:pPr>
            <a:r>
              <a:rPr lang="ru-RU" sz="2000" dirty="0">
                <a:solidFill>
                  <a:srgbClr val="191B0E"/>
                </a:solidFill>
              </a:rPr>
              <a:t>Что бы вы ни говорили, я твердо решил жениться.</a:t>
            </a:r>
          </a:p>
          <a:p>
            <a:pPr marL="1444752" lvl="3" indent="0" algn="just">
              <a:buNone/>
            </a:pPr>
            <a:r>
              <a:rPr lang="ru-RU" sz="2000" dirty="0">
                <a:solidFill>
                  <a:srgbClr val="191B0E"/>
                </a:solidFill>
              </a:rPr>
              <a:t>Как бы плохо он ни учился в школе, он все равно поступил в университет.</a:t>
            </a:r>
          </a:p>
          <a:p>
            <a:pPr marL="0" indent="0">
              <a:buNone/>
            </a:pPr>
            <a:r>
              <a:rPr lang="ru-RU" dirty="0">
                <a:solidFill>
                  <a:srgbClr val="191B0E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8137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7925C-AFF3-4007-B069-2A96C29E6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Сложноподчиненные предложения с придаточными следствия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2F7A1-C4FF-49B7-B5EA-48EED8C1C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78156"/>
            <a:ext cx="9601200" cy="3389243"/>
          </a:xfrm>
        </p:spPr>
        <p:txBody>
          <a:bodyPr/>
          <a:lstStyle/>
          <a:p>
            <a:r>
              <a:rPr lang="ru-RU" dirty="0"/>
              <a:t>Придаточные следствия указывают на следствия, вытекающие из содержания главной части. Придаточные следствия присоединяются к главной части при помощи союза </a:t>
            </a:r>
            <a:r>
              <a:rPr lang="ru-RU" b="1" dirty="0"/>
              <a:t>так что, </a:t>
            </a:r>
            <a:r>
              <a:rPr lang="ru-RU" dirty="0"/>
              <a:t>а также союзов поэтому, тогда, (и) потому.</a:t>
            </a:r>
          </a:p>
          <a:p>
            <a:pPr marL="0" indent="0">
              <a:buNone/>
            </a:pPr>
            <a:r>
              <a:rPr lang="ru-RU" dirty="0"/>
              <a:t>Примеры: </a:t>
            </a:r>
            <a:r>
              <a:rPr lang="ru-RU" i="1" dirty="0"/>
              <a:t>Я уже прочитала эту книгу, так что возьми ее себе.</a:t>
            </a:r>
          </a:p>
          <a:p>
            <a:pPr marL="0" indent="0">
              <a:buNone/>
            </a:pPr>
            <a:r>
              <a:rPr lang="ru-RU" i="1" dirty="0"/>
              <a:t>	Вдруг поднялся сильный ветер и начался ливень, поэтому мы остались 	дома.</a:t>
            </a:r>
          </a:p>
          <a:p>
            <a:pPr marL="0" indent="0">
              <a:buNone/>
            </a:pPr>
            <a:r>
              <a:rPr lang="ru-RU" i="1" dirty="0"/>
              <a:t>	Ты не едешь, тогда и я не поеду.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02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9DCDE-0F77-48F2-A1C3-76919CC1B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77078"/>
            <a:ext cx="9601200" cy="4770783"/>
          </a:xfrm>
        </p:spPr>
        <p:txBody>
          <a:bodyPr/>
          <a:lstStyle/>
          <a:p>
            <a:r>
              <a:rPr lang="ru-RU" dirty="0"/>
              <a:t>Придаточные следствия могут присоединятся и при помощи союзов вследствие чего, благодаря чему, в результате чего. Данные союзы употребляются в официально-деловой, научной и публицистической речи.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Рабочие трудились без перерывов, вследствие чего и удалось достроить 	парк вовремя. </a:t>
            </a:r>
          </a:p>
          <a:p>
            <a:pPr marL="0" indent="0">
              <a:buNone/>
            </a:pPr>
            <a:r>
              <a:rPr lang="ru-RU" i="1" dirty="0"/>
              <a:t>	На прошлой неделе в Москве состоялись переговоры двух стран, 	 	чего была разработана дорожная карта по улучшению ситуации  в регионе. </a:t>
            </a:r>
          </a:p>
          <a:p>
            <a:pPr marL="0" indent="0">
              <a:buNone/>
            </a:pPr>
            <a:r>
              <a:rPr lang="ru-RU" i="1" dirty="0"/>
              <a:t>	Мать внимательно относилась к питанию ребенка, благодаря чему он рос 	сильным и здоровым.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0619910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1195</TotalTime>
  <Words>1151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Синтаксис II</vt:lpstr>
      <vt:lpstr>Сложноподчиненные предложения с придаточными уступки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Сложноподчиненные предложения с придаточными следствия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156</cp:revision>
  <dcterms:created xsi:type="dcterms:W3CDTF">2020-03-16T17:46:39Z</dcterms:created>
  <dcterms:modified xsi:type="dcterms:W3CDTF">2020-04-30T10:21:55Z</dcterms:modified>
</cp:coreProperties>
</file>