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6" r:id="rId4"/>
    <p:sldId id="268" r:id="rId5"/>
    <p:sldId id="264" r:id="rId6"/>
    <p:sldId id="265" r:id="rId7"/>
    <p:sldId id="269" r:id="rId8"/>
    <p:sldId id="270" r:id="rId9"/>
    <p:sldId id="271" r:id="rId10"/>
    <p:sldId id="272" r:id="rId11"/>
    <p:sldId id="263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4/30/2020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4/30/2020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4/30/2020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licey.net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CB0B1-BEF2-4B2E-A81B-47F6AA2B0E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Синтаксис </a:t>
            </a:r>
            <a:r>
              <a:rPr lang="tr-TR" dirty="0"/>
              <a:t>II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08CD69-D3F2-4000-8667-1A55860AC7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Лекция </a:t>
            </a:r>
            <a:r>
              <a:rPr lang="tr-TR" dirty="0"/>
              <a:t>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4384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623959-DDFD-4A11-B450-FEFBF016B4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768626"/>
            <a:ext cx="9601200" cy="5098774"/>
          </a:xfrm>
        </p:spPr>
        <p:txBody>
          <a:bodyPr/>
          <a:lstStyle/>
          <a:p>
            <a:r>
              <a:rPr lang="ru-RU" dirty="0"/>
              <a:t>Придаточные причины и следствия</a:t>
            </a:r>
          </a:p>
          <a:p>
            <a:pPr marL="0" indent="0">
              <a:buNone/>
            </a:pPr>
            <a:r>
              <a:rPr lang="ru-RU" dirty="0"/>
              <a:t>Пример: Пошел дождь, поэтому мы остались дома.</a:t>
            </a:r>
          </a:p>
          <a:p>
            <a:pPr marL="0" indent="0">
              <a:buNone/>
            </a:pPr>
            <a:r>
              <a:rPr lang="ru-RU" dirty="0"/>
              <a:t>	Мы остались дома, так как пошел дождь. </a:t>
            </a:r>
          </a:p>
          <a:p>
            <a:pPr marL="0" indent="0">
              <a:buNone/>
            </a:pPr>
            <a:endParaRPr lang="ru-RU" dirty="0"/>
          </a:p>
          <a:p>
            <a:r>
              <a:rPr lang="ru-RU" dirty="0"/>
              <a:t>Придаточные причины/условия и уступки.</a:t>
            </a:r>
          </a:p>
          <a:p>
            <a:pPr marL="0" indent="0">
              <a:buNone/>
            </a:pPr>
            <a:r>
              <a:rPr lang="ru-RU" dirty="0"/>
              <a:t>Пример: Мы не пошли гулять в парк, потому что пошел дождь.</a:t>
            </a:r>
          </a:p>
          <a:p>
            <a:pPr marL="0" indent="0">
              <a:buNone/>
            </a:pPr>
            <a:r>
              <a:rPr lang="ru-RU" dirty="0"/>
              <a:t>	Мы пошли гулять в парк, хотя пошел дождь. </a:t>
            </a:r>
          </a:p>
          <a:p>
            <a:pPr marL="0" indent="0">
              <a:buNone/>
            </a:pPr>
            <a:r>
              <a:rPr lang="ru-RU" dirty="0"/>
              <a:t>	Если случались проблемы, она падала духом.</a:t>
            </a:r>
          </a:p>
          <a:p>
            <a:pPr marL="0" indent="0">
              <a:buNone/>
            </a:pPr>
            <a:r>
              <a:rPr lang="ru-RU" dirty="0"/>
              <a:t>	Хотя случались проблемы, она не падала духом.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13858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21D1D-5D66-4DB7-A70C-9CE2B2CC1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64704"/>
          </a:xfrm>
        </p:spPr>
        <p:txBody>
          <a:bodyPr/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328E66-6187-4CB0-8599-77BFBBAB5C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22784"/>
            <a:ext cx="9601200" cy="3988904"/>
          </a:xfrm>
        </p:spPr>
        <p:txBody>
          <a:bodyPr>
            <a:normAutofit/>
          </a:bodyPr>
          <a:lstStyle/>
          <a:p>
            <a:r>
              <a:rPr lang="tr-TR" dirty="0" err="1"/>
              <a:t>Nenkova</a:t>
            </a:r>
            <a:r>
              <a:rPr lang="tr-TR" dirty="0"/>
              <a:t>, T. </a:t>
            </a:r>
            <a:r>
              <a:rPr lang="tr-TR" dirty="0" err="1"/>
              <a:t>Praktiçeskaya</a:t>
            </a:r>
            <a:r>
              <a:rPr lang="tr-TR" dirty="0"/>
              <a:t> </a:t>
            </a:r>
            <a:r>
              <a:rPr lang="tr-TR" dirty="0" err="1"/>
              <a:t>grammatika</a:t>
            </a:r>
            <a:r>
              <a:rPr lang="tr-TR" dirty="0"/>
              <a:t> </a:t>
            </a:r>
            <a:r>
              <a:rPr lang="tr-TR" dirty="0" err="1"/>
              <a:t>russkogo</a:t>
            </a:r>
            <a:r>
              <a:rPr lang="tr-TR" dirty="0"/>
              <a:t> </a:t>
            </a:r>
            <a:r>
              <a:rPr lang="tr-TR" dirty="0" err="1"/>
              <a:t>yazıka</a:t>
            </a:r>
            <a:r>
              <a:rPr lang="tr-TR" dirty="0"/>
              <a:t>, </a:t>
            </a:r>
            <a:r>
              <a:rPr lang="tr-TR" dirty="0" err="1"/>
              <a:t>Veles</a:t>
            </a:r>
            <a:r>
              <a:rPr lang="tr-TR" dirty="0"/>
              <a:t>, Sofya, 2002.</a:t>
            </a:r>
          </a:p>
          <a:p>
            <a:r>
              <a:rPr lang="tr-TR" dirty="0" err="1"/>
              <a:t>Lekant</a:t>
            </a:r>
            <a:r>
              <a:rPr lang="tr-TR" dirty="0"/>
              <a:t>, P.A.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Drofa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2001.</a:t>
            </a:r>
          </a:p>
          <a:p>
            <a:r>
              <a:rPr lang="tr-TR" dirty="0" err="1"/>
              <a:t>İvanova</a:t>
            </a:r>
            <a:r>
              <a:rPr lang="tr-TR" dirty="0"/>
              <a:t>, İ.S.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Sintaksis</a:t>
            </a:r>
            <a:r>
              <a:rPr lang="tr-TR" dirty="0"/>
              <a:t>, </a:t>
            </a:r>
            <a:r>
              <a:rPr lang="tr-TR" dirty="0" err="1"/>
              <a:t>Zlatoust</a:t>
            </a:r>
            <a:r>
              <a:rPr lang="tr-TR" dirty="0"/>
              <a:t>, </a:t>
            </a:r>
            <a:r>
              <a:rPr lang="tr-TR" dirty="0" err="1"/>
              <a:t>Sankt</a:t>
            </a:r>
            <a:r>
              <a:rPr lang="tr-TR" dirty="0"/>
              <a:t>-Petersburg, 2018.</a:t>
            </a:r>
          </a:p>
          <a:p>
            <a:r>
              <a:rPr lang="tr-TR" dirty="0" err="1"/>
              <a:t>Veliçko</a:t>
            </a:r>
            <a:r>
              <a:rPr lang="tr-TR" dirty="0"/>
              <a:t>, A.V.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Kniga</a:t>
            </a:r>
            <a:r>
              <a:rPr lang="tr-TR" dirty="0"/>
              <a:t> o </a:t>
            </a:r>
            <a:r>
              <a:rPr lang="tr-TR" dirty="0" err="1"/>
              <a:t>grammatike</a:t>
            </a:r>
            <a:r>
              <a:rPr lang="tr-TR" dirty="0"/>
              <a:t>, </a:t>
            </a:r>
            <a:r>
              <a:rPr lang="tr-TR" dirty="0" err="1"/>
              <a:t>Zlatoust</a:t>
            </a:r>
            <a:r>
              <a:rPr lang="tr-TR" dirty="0"/>
              <a:t>, </a:t>
            </a:r>
            <a:r>
              <a:rPr lang="tr-TR" dirty="0" err="1"/>
              <a:t>Sankt</a:t>
            </a:r>
            <a:r>
              <a:rPr lang="tr-TR" dirty="0"/>
              <a:t>-Petersburg, 2018.</a:t>
            </a:r>
          </a:p>
          <a:p>
            <a:r>
              <a:rPr lang="tr-TR" dirty="0" err="1"/>
              <a:t>Babaytseva</a:t>
            </a:r>
            <a:r>
              <a:rPr lang="tr-TR" dirty="0"/>
              <a:t>, V.V.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Drofa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2010.</a:t>
            </a:r>
          </a:p>
          <a:p>
            <a:r>
              <a:rPr lang="tr-TR" dirty="0" err="1"/>
              <a:t>Rozental</a:t>
            </a:r>
            <a:r>
              <a:rPr lang="tr-TR" dirty="0"/>
              <a:t>, D.E.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Ayris-Press</a:t>
            </a:r>
            <a:r>
              <a:rPr lang="tr-TR" dirty="0"/>
              <a:t>: </a:t>
            </a:r>
            <a:r>
              <a:rPr lang="tr-TR" dirty="0" err="1"/>
              <a:t>Moskva</a:t>
            </a:r>
            <a:r>
              <a:rPr lang="tr-TR" dirty="0"/>
              <a:t>, 2004.</a:t>
            </a:r>
            <a:endParaRPr lang="ru-RU" dirty="0"/>
          </a:p>
          <a:p>
            <a:r>
              <a:rPr lang="tr-TR" dirty="0" err="1"/>
              <a:t>Skoblikova</a:t>
            </a:r>
            <a:r>
              <a:rPr lang="tr-TR" dirty="0"/>
              <a:t>, Ye.S.,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yazık. </a:t>
            </a:r>
            <a:r>
              <a:rPr lang="tr-TR" dirty="0" err="1"/>
              <a:t>Sintaksis</a:t>
            </a:r>
            <a:r>
              <a:rPr lang="tr-TR" dirty="0"/>
              <a:t> </a:t>
            </a:r>
            <a:r>
              <a:rPr lang="tr-TR" dirty="0" err="1"/>
              <a:t>slojnogopredlojeniya</a:t>
            </a:r>
            <a:r>
              <a:rPr lang="tr-TR" dirty="0"/>
              <a:t>, </a:t>
            </a:r>
            <a:r>
              <a:rPr lang="tr-TR" dirty="0" err="1"/>
              <a:t>Flinta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2006.</a:t>
            </a:r>
            <a:endParaRPr lang="ru-RU" dirty="0"/>
          </a:p>
          <a:p>
            <a:r>
              <a:rPr lang="en-US" dirty="0">
                <a:hlinkClick r:id="rId2"/>
              </a:rPr>
              <a:t>https://licey.net/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351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2739A-383E-4938-BB80-40B9DF8A4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08722"/>
            <a:ext cx="9601200" cy="1063487"/>
          </a:xfrm>
        </p:spPr>
        <p:txBody>
          <a:bodyPr>
            <a:normAutofit fontScale="90000"/>
          </a:bodyPr>
          <a:lstStyle/>
          <a:p>
            <a:r>
              <a:rPr lang="ru-RU" dirty="0"/>
              <a:t>Сложноподчиненные предложения с придаточными уступки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A14844-0193-4624-B852-256761BA1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1524000"/>
            <a:ext cx="10316817" cy="4678017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/>
              <a:t>Придаточные уступки содержат указания на условие, вопреки которому совершается действие в главном предложении. Придаточное уступки указывает на факты, которые противоречат содержанию главного предложения. </a:t>
            </a:r>
          </a:p>
          <a:p>
            <a:pPr algn="just"/>
            <a:r>
              <a:rPr lang="ru-RU" dirty="0"/>
              <a:t>Придаточные уступки отвечают на вопрос </a:t>
            </a:r>
            <a:r>
              <a:rPr lang="ru-RU" b="1" dirty="0"/>
              <a:t>несмотря на что</a:t>
            </a:r>
            <a:r>
              <a:rPr lang="ru-RU" dirty="0"/>
              <a:t>?</a:t>
            </a:r>
          </a:p>
          <a:p>
            <a:pPr marL="0" indent="0" algn="just">
              <a:buNone/>
            </a:pPr>
            <a:r>
              <a:rPr lang="ru-RU" dirty="0"/>
              <a:t>Пример: </a:t>
            </a:r>
            <a:r>
              <a:rPr lang="ru-RU" i="1" dirty="0"/>
              <a:t>Хотя на улице шел дождь, мы решили пойти погулять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Придаточные уступки присоединенные при помощи союзов </a:t>
            </a:r>
            <a:r>
              <a:rPr lang="ru-RU" b="1" dirty="0"/>
              <a:t>хотя и несмотря на то что </a:t>
            </a:r>
            <a:r>
              <a:rPr lang="ru-RU" dirty="0"/>
              <a:t>могут стоять перед главной частью, а также в середине и после нее. Если придаточное уступки стоит перед главной частью, то подчеркивается противоречие между частями.</a:t>
            </a:r>
          </a:p>
          <a:p>
            <a:pPr algn="just"/>
            <a:r>
              <a:rPr lang="ru-RU" dirty="0"/>
              <a:t>В главных частях таких предложений часто употребляются частицы со значением возражения: все же, все-таки, все равно. Эти частицы еще больше усиливают уступительное значение. </a:t>
            </a:r>
          </a:p>
          <a:p>
            <a:pPr marL="0" indent="0" algn="just">
              <a:buNone/>
            </a:pPr>
            <a:r>
              <a:rPr lang="ru-RU" dirty="0"/>
              <a:t>Пример: </a:t>
            </a:r>
            <a:r>
              <a:rPr lang="ru-RU" i="1" dirty="0"/>
              <a:t>Хотя на улице шел дождь, мы все же решили пойти погулять.</a:t>
            </a:r>
            <a:endParaRPr lang="ru-RU" dirty="0"/>
          </a:p>
          <a:p>
            <a:pPr marL="0" indent="0" algn="just">
              <a:buNone/>
            </a:pP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07819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D14AEC-AEE9-449C-B94E-9AE10387B5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927652"/>
            <a:ext cx="9601200" cy="4939748"/>
          </a:xfrm>
        </p:spPr>
        <p:txBody>
          <a:bodyPr/>
          <a:lstStyle/>
          <a:p>
            <a:r>
              <a:rPr lang="ru-RU" dirty="0"/>
              <a:t>Союз </a:t>
            </a:r>
            <a:r>
              <a:rPr lang="ru-RU" b="1" dirty="0"/>
              <a:t>хотя</a:t>
            </a:r>
            <a:r>
              <a:rPr lang="ru-RU" dirty="0"/>
              <a:t> указывает на противоречие между условием, выраженным уступительной конструкцией, и действием, выраженным глаголом в главной части.</a:t>
            </a:r>
          </a:p>
          <a:p>
            <a:pPr marL="0" indent="0">
              <a:buNone/>
            </a:pPr>
            <a:r>
              <a:rPr lang="ru-RU" dirty="0"/>
              <a:t>Пример: </a:t>
            </a:r>
            <a:r>
              <a:rPr lang="ru-RU" i="1" dirty="0"/>
              <a:t>Хотя  работа еще не была закончена, мы все разошлись по домам</a:t>
            </a:r>
            <a:r>
              <a:rPr lang="ru-RU" dirty="0"/>
              <a:t>.</a:t>
            </a:r>
          </a:p>
          <a:p>
            <a:r>
              <a:rPr lang="ru-RU" dirty="0"/>
              <a:t>Союз </a:t>
            </a:r>
            <a:r>
              <a:rPr lang="ru-RU" b="1" dirty="0"/>
              <a:t>несмотря на то что </a:t>
            </a:r>
            <a:r>
              <a:rPr lang="ru-RU" dirty="0"/>
              <a:t>указывает на условие, которое противоречит содержанию главной части.</a:t>
            </a:r>
          </a:p>
          <a:p>
            <a:pPr marL="0" indent="0">
              <a:buNone/>
            </a:pPr>
            <a:r>
              <a:rPr lang="ru-RU" dirty="0"/>
              <a:t>Пример: </a:t>
            </a:r>
            <a:r>
              <a:rPr lang="ru-RU" i="1" dirty="0"/>
              <a:t>Несмотря на то что она была готова к экзамену, ее не приняли в 	консерваторию.</a:t>
            </a:r>
          </a:p>
          <a:p>
            <a:r>
              <a:rPr lang="ru-RU" b="1" dirty="0"/>
              <a:t>Независимо от того что (какой, где) </a:t>
            </a:r>
            <a:r>
              <a:rPr lang="ru-RU" dirty="0"/>
              <a:t>указывает на характер условий, которые не влияют на совершение действия. </a:t>
            </a:r>
          </a:p>
          <a:p>
            <a:r>
              <a:rPr lang="ru-RU" dirty="0"/>
              <a:t>Пример: </a:t>
            </a:r>
            <a:r>
              <a:rPr lang="ru-RU" i="1" dirty="0"/>
              <a:t>Мы поедем на стадион независимо от того, какой будет погода. 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04679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7750F3-AA7D-4876-9B55-5A845E9056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450574"/>
            <a:ext cx="9601200" cy="614900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r>
              <a:rPr lang="ru-RU" dirty="0"/>
              <a:t>Придаточные уступки присоединенные при помощи </a:t>
            </a:r>
            <a:r>
              <a:rPr lang="ru-RU" b="1" dirty="0"/>
              <a:t>союзов несмотря на то что, невзирая на то что </a:t>
            </a:r>
            <a:r>
              <a:rPr lang="ru-RU" dirty="0"/>
              <a:t>имеют книжный оттенок.</a:t>
            </a:r>
          </a:p>
          <a:p>
            <a:pPr marL="0" indent="0">
              <a:buNone/>
            </a:pPr>
            <a:r>
              <a:rPr lang="ru-RU" dirty="0"/>
              <a:t>Пример: Несмотря на то что я опоздал, врач принял меня.</a:t>
            </a:r>
          </a:p>
          <a:p>
            <a:pPr marL="0" indent="0">
              <a:buNone/>
            </a:pPr>
            <a:r>
              <a:rPr lang="ru-RU" dirty="0"/>
              <a:t>	Несмотря на то, что я опоздал, врач принял меня.</a:t>
            </a:r>
          </a:p>
          <a:p>
            <a:pPr marL="0" indent="0">
              <a:buNone/>
            </a:pPr>
            <a:endParaRPr lang="ru-RU" dirty="0"/>
          </a:p>
          <a:p>
            <a:r>
              <a:rPr lang="ru-RU" dirty="0"/>
              <a:t>Придаточные уступки могут присоединятся при помощи союза- частицы </a:t>
            </a:r>
            <a:r>
              <a:rPr lang="ru-RU" b="1" dirty="0"/>
              <a:t>пусть(пускай).</a:t>
            </a:r>
            <a:r>
              <a:rPr lang="ru-RU" dirty="0"/>
              <a:t> Союз- частицы пусть(пускай) вносит в предложение экспрессию, эмоциональную окрашенность.</a:t>
            </a:r>
          </a:p>
          <a:p>
            <a:pPr marL="0" indent="0">
              <a:buNone/>
            </a:pPr>
            <a:r>
              <a:rPr lang="ru-RU" dirty="0"/>
              <a:t>Пример: </a:t>
            </a:r>
            <a:r>
              <a:rPr lang="ru-RU" i="1" dirty="0"/>
              <a:t>Пускай мне никто не верит, я все равно расскажу правду.</a:t>
            </a:r>
          </a:p>
          <a:p>
            <a:pPr marL="0" indent="0">
              <a:buNone/>
            </a:pPr>
            <a:r>
              <a:rPr lang="ru-RU" i="1" dirty="0"/>
              <a:t>	Пускай на улице плохая погода, я все равно пойду гулять.</a:t>
            </a:r>
          </a:p>
          <a:p>
            <a:pPr marL="0" indent="0">
              <a:buNone/>
            </a:pPr>
            <a:r>
              <a:rPr lang="ru-RU" i="1" dirty="0"/>
              <a:t>	Пусть я неправа, но вы должны меня выслушать.</a:t>
            </a:r>
          </a:p>
          <a:p>
            <a:pPr marL="0" indent="0">
              <a:buNone/>
            </a:pPr>
            <a:r>
              <a:rPr lang="ru-RU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4226260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7750F3-AA7D-4876-9B55-5A845E9056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450574"/>
            <a:ext cx="9601200" cy="6149009"/>
          </a:xfrm>
        </p:spPr>
        <p:txBody>
          <a:bodyPr>
            <a:normAutofit/>
          </a:bodyPr>
          <a:lstStyle/>
          <a:p>
            <a:endParaRPr lang="ru-RU" dirty="0"/>
          </a:p>
          <a:p>
            <a:pPr algn="just"/>
            <a:r>
              <a:rPr lang="ru-RU" b="1" dirty="0"/>
              <a:t>Независимо от того что</a:t>
            </a:r>
            <a:r>
              <a:rPr lang="ru-RU" dirty="0"/>
              <a:t> синонимично использованию императива.</a:t>
            </a:r>
          </a:p>
          <a:p>
            <a:pPr marL="0" indent="0" algn="just">
              <a:buNone/>
            </a:pPr>
            <a:r>
              <a:rPr lang="ru-RU" dirty="0"/>
              <a:t>Пример: </a:t>
            </a:r>
            <a:r>
              <a:rPr lang="ru-RU" i="1" dirty="0"/>
              <a:t>Будь он самым лучшим поваром, он все равно не будет работать в этом 	ресторане.</a:t>
            </a:r>
          </a:p>
          <a:p>
            <a:pPr marL="0" indent="0" algn="just">
              <a:buNone/>
            </a:pPr>
            <a:r>
              <a:rPr lang="ru-RU" i="1" dirty="0"/>
              <a:t>	Независимо от того какой он повар, он все равно не будет работать в этом 	ресторане.</a:t>
            </a:r>
          </a:p>
          <a:p>
            <a:pPr marL="0" indent="0" algn="just">
              <a:buNone/>
            </a:pPr>
            <a:endParaRPr lang="ru-RU" i="1" dirty="0"/>
          </a:p>
          <a:p>
            <a:pPr algn="just"/>
            <a:r>
              <a:rPr lang="ru-RU" dirty="0"/>
              <a:t>!!! Если главная часть содержит противительные союзы, а, да, зато, однако, тем не менее и сочетание  так и не, то придаточное уступки всегда стоит перед главной частью. </a:t>
            </a:r>
          </a:p>
          <a:p>
            <a:pPr marL="0" indent="0" algn="just">
              <a:buNone/>
            </a:pPr>
            <a:r>
              <a:rPr lang="ru-RU" dirty="0"/>
              <a:t>Пример: </a:t>
            </a:r>
            <a:r>
              <a:rPr lang="ru-RU" i="1" dirty="0"/>
              <a:t>Хотя она все еще болела, а все же вышла на работу. </a:t>
            </a:r>
          </a:p>
          <a:p>
            <a:pPr marL="0" indent="0" algn="just">
              <a:buNone/>
            </a:pPr>
            <a:r>
              <a:rPr lang="ru-RU" i="1" dirty="0"/>
              <a:t>	Хотя он обещал, он так и не сделал.</a:t>
            </a:r>
          </a:p>
          <a:p>
            <a:pPr marL="0" indent="0" algn="just">
              <a:buNone/>
            </a:pPr>
            <a:r>
              <a:rPr lang="ru-RU" i="1" dirty="0"/>
              <a:t>	Хотя мы не успели в кино, зато мы прекрасно провели время в кафе.</a:t>
            </a:r>
          </a:p>
          <a:p>
            <a:pPr marL="0" indent="0" algn="just">
              <a:buNone/>
            </a:pPr>
            <a:r>
              <a:rPr lang="ru-RU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1869201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FE47BF-415C-454A-9808-161F8DCF1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834887"/>
            <a:ext cx="9601200" cy="5032513"/>
          </a:xfrm>
        </p:spPr>
        <p:txBody>
          <a:bodyPr/>
          <a:lstStyle/>
          <a:p>
            <a:pPr algn="just"/>
            <a:r>
              <a:rPr lang="ru-RU" dirty="0"/>
              <a:t>Использование частицы </a:t>
            </a:r>
            <a:r>
              <a:rPr lang="ru-RU" b="1" dirty="0"/>
              <a:t>ни</a:t>
            </a:r>
            <a:r>
              <a:rPr lang="ru-RU" dirty="0"/>
              <a:t> с союзными сочетаниями, </a:t>
            </a:r>
            <a:r>
              <a:rPr lang="ru-RU" b="1" dirty="0"/>
              <a:t>куда ни, сколько ни, когда ни, кто бы ни, куда бы ни, как бы ни </a:t>
            </a:r>
            <a:r>
              <a:rPr lang="ru-RU" dirty="0"/>
              <a:t>усиливают противопоставление. Союзные сочетания с </a:t>
            </a:r>
            <a:r>
              <a:rPr lang="ru-RU" b="1" dirty="0"/>
              <a:t>ни</a:t>
            </a:r>
            <a:r>
              <a:rPr lang="ru-RU" dirty="0"/>
              <a:t> подчеркивают длительность, интенсивность действия, качество.</a:t>
            </a:r>
          </a:p>
          <a:p>
            <a:pPr marL="0" indent="0" algn="just">
              <a:buNone/>
            </a:pPr>
            <a:r>
              <a:rPr lang="ru-RU" dirty="0"/>
              <a:t>Пример: </a:t>
            </a:r>
            <a:r>
              <a:rPr lang="ru-RU" i="1" dirty="0"/>
              <a:t>Куда бы я ни звонил, везде мне отказывали</a:t>
            </a:r>
            <a:r>
              <a:rPr lang="ru-RU" dirty="0"/>
              <a:t>.  </a:t>
            </a:r>
          </a:p>
          <a:p>
            <a:pPr algn="just"/>
            <a:r>
              <a:rPr lang="ru-RU" dirty="0"/>
              <a:t>Союзные сочетания с </a:t>
            </a:r>
            <a:r>
              <a:rPr lang="ru-RU" b="1" dirty="0"/>
              <a:t>ни</a:t>
            </a:r>
            <a:r>
              <a:rPr lang="ru-RU" dirty="0"/>
              <a:t> обладают значениями:</a:t>
            </a:r>
          </a:p>
          <a:p>
            <a:pPr marL="0" indent="0" algn="just">
              <a:buNone/>
            </a:pPr>
            <a:r>
              <a:rPr lang="ru-RU" dirty="0"/>
              <a:t>	- </a:t>
            </a:r>
            <a:r>
              <a:rPr lang="ru-RU" b="1" dirty="0"/>
              <a:t>Как ни </a:t>
            </a:r>
            <a:r>
              <a:rPr lang="ru-RU" dirty="0"/>
              <a:t>обозначает усиление действия или качества (очень)</a:t>
            </a:r>
          </a:p>
          <a:p>
            <a:pPr marL="0" indent="0" algn="just">
              <a:buNone/>
            </a:pPr>
            <a:r>
              <a:rPr lang="ru-RU" dirty="0"/>
              <a:t>Пример: </a:t>
            </a:r>
            <a:r>
              <a:rPr lang="ru-RU" i="1" dirty="0"/>
              <a:t>Как она ни звала на помощь, ее никто не слышал.</a:t>
            </a:r>
          </a:p>
          <a:p>
            <a:pPr marL="0" indent="0" algn="just">
              <a:buNone/>
            </a:pPr>
            <a:r>
              <a:rPr lang="ru-RU" dirty="0"/>
              <a:t>	-</a:t>
            </a:r>
            <a:r>
              <a:rPr lang="ru-RU" b="1" dirty="0"/>
              <a:t>Сколько ни </a:t>
            </a:r>
            <a:r>
              <a:rPr lang="ru-RU" dirty="0"/>
              <a:t>обозначает повторяемость или длительность действия (много  	раз.</a:t>
            </a:r>
          </a:p>
          <a:p>
            <a:pPr marL="0" indent="0" algn="just">
              <a:buNone/>
            </a:pPr>
            <a:r>
              <a:rPr lang="ru-RU" dirty="0"/>
              <a:t>Пример</a:t>
            </a:r>
            <a:r>
              <a:rPr lang="ru-RU" i="1" dirty="0"/>
              <a:t>: Сколько я его ни отговаривала, он не поехал с нами.</a:t>
            </a:r>
          </a:p>
          <a:p>
            <a:pPr marL="0" indent="0" algn="just">
              <a:buNone/>
            </a:pPr>
            <a:r>
              <a:rPr lang="ru-RU" dirty="0"/>
              <a:t>	</a:t>
            </a:r>
            <a:r>
              <a:rPr lang="ru-RU" i="1" dirty="0"/>
              <a:t>Сколько я ни просила, он все равно сделал по-своему</a:t>
            </a:r>
            <a:r>
              <a:rPr lang="ru-RU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3854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FE47BF-415C-454A-9808-161F8DCF1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834887"/>
            <a:ext cx="9601200" cy="503251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/>
              <a:t>	-</a:t>
            </a:r>
            <a:r>
              <a:rPr lang="ru-RU" b="1" dirty="0"/>
              <a:t>Кто ни и что ни </a:t>
            </a:r>
            <a:r>
              <a:rPr lang="ru-RU" dirty="0"/>
              <a:t>обозначают большое количество лиц или предметов</a:t>
            </a:r>
          </a:p>
          <a:p>
            <a:pPr marL="0" indent="0" algn="just">
              <a:buNone/>
            </a:pPr>
            <a:r>
              <a:rPr lang="ru-RU" dirty="0"/>
              <a:t>Пример: Что ему ни дарили, ничто его не радовало.</a:t>
            </a:r>
          </a:p>
          <a:p>
            <a:pPr marL="0" indent="0" algn="just">
              <a:buNone/>
            </a:pPr>
            <a:r>
              <a:rPr lang="ru-RU" dirty="0"/>
              <a:t>	- </a:t>
            </a:r>
            <a:r>
              <a:rPr lang="ru-RU" b="1" dirty="0"/>
              <a:t>Когда ни, куда ни, откуда ни </a:t>
            </a:r>
            <a:r>
              <a:rPr lang="ru-RU" dirty="0"/>
              <a:t>обозначают разнообразие обстоятельств. </a:t>
            </a:r>
          </a:p>
          <a:p>
            <a:pPr marL="0" indent="0" algn="just">
              <a:buNone/>
            </a:pPr>
            <a:r>
              <a:rPr lang="ru-RU" dirty="0"/>
              <a:t>Пример: </a:t>
            </a:r>
            <a:r>
              <a:rPr lang="ru-RU" i="1" dirty="0"/>
              <a:t>Куда он ни обращался за помощью, никто ему не помогал.</a:t>
            </a:r>
          </a:p>
          <a:p>
            <a:pPr marL="0" indent="0" algn="just">
              <a:buNone/>
            </a:pPr>
            <a:r>
              <a:rPr lang="ru-RU" i="1" dirty="0"/>
              <a:t>	Когда к нему ни приди, его никогда нет. </a:t>
            </a:r>
          </a:p>
          <a:p>
            <a:pPr algn="just"/>
            <a:r>
              <a:rPr lang="ru-RU" b="1" dirty="0">
                <a:solidFill>
                  <a:srgbClr val="191B0E"/>
                </a:solidFill>
              </a:rPr>
              <a:t> </a:t>
            </a:r>
            <a:r>
              <a:rPr lang="ru-RU" i="1" dirty="0">
                <a:solidFill>
                  <a:srgbClr val="191B0E"/>
                </a:solidFill>
              </a:rPr>
              <a:t>Использование частицы </a:t>
            </a:r>
            <a:r>
              <a:rPr lang="ru-RU" b="1" dirty="0">
                <a:solidFill>
                  <a:srgbClr val="191B0E"/>
                </a:solidFill>
              </a:rPr>
              <a:t>бы </a:t>
            </a:r>
            <a:r>
              <a:rPr lang="ru-RU" dirty="0">
                <a:solidFill>
                  <a:srgbClr val="191B0E"/>
                </a:solidFill>
              </a:rPr>
              <a:t>с</a:t>
            </a:r>
            <a:r>
              <a:rPr lang="ru-RU" b="1" dirty="0">
                <a:solidFill>
                  <a:srgbClr val="191B0E"/>
                </a:solidFill>
              </a:rPr>
              <a:t> куда ни, сколько ни, когда ни </a:t>
            </a:r>
            <a:r>
              <a:rPr lang="ru-RU" dirty="0">
                <a:solidFill>
                  <a:srgbClr val="191B0E"/>
                </a:solidFill>
              </a:rPr>
              <a:t>и </a:t>
            </a:r>
            <a:r>
              <a:rPr lang="ru-RU" dirty="0" err="1">
                <a:solidFill>
                  <a:srgbClr val="191B0E"/>
                </a:solidFill>
              </a:rPr>
              <a:t>др</a:t>
            </a:r>
            <a:r>
              <a:rPr lang="ru-RU" dirty="0">
                <a:solidFill>
                  <a:srgbClr val="191B0E"/>
                </a:solidFill>
              </a:rPr>
              <a:t>, т.е.   </a:t>
            </a:r>
            <a:r>
              <a:rPr lang="ru-RU" b="1" dirty="0">
                <a:solidFill>
                  <a:srgbClr val="191B0E"/>
                </a:solidFill>
              </a:rPr>
              <a:t>кто бы ни, куда бы ни, как бы ни </a:t>
            </a:r>
            <a:r>
              <a:rPr lang="ru-RU" dirty="0">
                <a:solidFill>
                  <a:srgbClr val="191B0E"/>
                </a:solidFill>
              </a:rPr>
              <a:t>и т.д. либо усиливает уступительные отношения, либо выражают предположительное значение. Глагол с частицей бы всегда стоит в форме прошлого времени.  </a:t>
            </a:r>
          </a:p>
          <a:p>
            <a:pPr algn="just"/>
            <a:r>
              <a:rPr lang="ru-RU" dirty="0">
                <a:solidFill>
                  <a:srgbClr val="191B0E"/>
                </a:solidFill>
              </a:rPr>
              <a:t>Примеры: </a:t>
            </a:r>
            <a:r>
              <a:rPr lang="ru-RU" i="1" dirty="0">
                <a:solidFill>
                  <a:srgbClr val="191B0E"/>
                </a:solidFill>
              </a:rPr>
              <a:t>Где бы он ни искал, нигде ее не было.</a:t>
            </a:r>
          </a:p>
          <a:p>
            <a:pPr marL="1444752" lvl="3" indent="0" algn="just">
              <a:buNone/>
            </a:pPr>
            <a:r>
              <a:rPr lang="ru-RU" sz="2000" dirty="0">
                <a:solidFill>
                  <a:srgbClr val="191B0E"/>
                </a:solidFill>
              </a:rPr>
              <a:t>Что бы вы ни говорили, я твердо решил жениться.</a:t>
            </a:r>
          </a:p>
          <a:p>
            <a:pPr marL="1444752" lvl="3" indent="0" algn="just">
              <a:buNone/>
            </a:pPr>
            <a:r>
              <a:rPr lang="ru-RU" sz="2000" dirty="0">
                <a:solidFill>
                  <a:srgbClr val="191B0E"/>
                </a:solidFill>
              </a:rPr>
              <a:t>Как бы плохо он ни учился в школе, он все равно поступил в университет.</a:t>
            </a:r>
          </a:p>
          <a:p>
            <a:pPr marL="0" indent="0">
              <a:buNone/>
            </a:pPr>
            <a:r>
              <a:rPr lang="ru-RU" dirty="0">
                <a:solidFill>
                  <a:srgbClr val="191B0E"/>
                </a:solidFill>
              </a:rPr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17813765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57925C-AFF3-4007-B069-2A96C29E6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Сложноподчиненные предложения с придаточными следствия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12F7A1-C4FF-49B7-B5EA-48EED8C1C8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478156"/>
            <a:ext cx="9601200" cy="3389243"/>
          </a:xfrm>
        </p:spPr>
        <p:txBody>
          <a:bodyPr/>
          <a:lstStyle/>
          <a:p>
            <a:r>
              <a:rPr lang="ru-RU" dirty="0"/>
              <a:t>Придаточные следствия указывают на следствия, вытекающие из содержания главной части. Придаточные следствия присоединяются к главной части при помощи союза </a:t>
            </a:r>
            <a:r>
              <a:rPr lang="ru-RU" b="1" dirty="0"/>
              <a:t>так что, </a:t>
            </a:r>
            <a:r>
              <a:rPr lang="ru-RU" dirty="0"/>
              <a:t>а также союзов поэтому, тогда, (и) потому.</a:t>
            </a:r>
          </a:p>
          <a:p>
            <a:pPr marL="0" indent="0">
              <a:buNone/>
            </a:pPr>
            <a:r>
              <a:rPr lang="ru-RU" dirty="0"/>
              <a:t>Примеры: </a:t>
            </a:r>
            <a:r>
              <a:rPr lang="ru-RU" i="1" dirty="0"/>
              <a:t>Я уже прочитала эту книгу, так что возьми ее себе.</a:t>
            </a:r>
          </a:p>
          <a:p>
            <a:pPr marL="0" indent="0">
              <a:buNone/>
            </a:pPr>
            <a:r>
              <a:rPr lang="ru-RU" i="1" dirty="0"/>
              <a:t>	Вдруг поднялся сильный ветер и начался ливень, поэтому мы остались 	дома.</a:t>
            </a:r>
          </a:p>
          <a:p>
            <a:pPr marL="0" indent="0">
              <a:buNone/>
            </a:pPr>
            <a:r>
              <a:rPr lang="ru-RU" i="1" dirty="0"/>
              <a:t>	Ты не едешь, тогда и я не поеду.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7028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B9DCDE-0F77-48F2-A1C3-76919CC1BD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477078"/>
            <a:ext cx="9601200" cy="4770783"/>
          </a:xfrm>
        </p:spPr>
        <p:txBody>
          <a:bodyPr/>
          <a:lstStyle/>
          <a:p>
            <a:r>
              <a:rPr lang="ru-RU" dirty="0"/>
              <a:t>Придаточные следствия могут присоединятся и при помощи союзов вследствие чего, благодаря чему, в результате чего. Данные союзы употребляются в официально-деловой, научной и публицистической речи. </a:t>
            </a:r>
          </a:p>
          <a:p>
            <a:pPr marL="0" indent="0">
              <a:buNone/>
            </a:pPr>
            <a:r>
              <a:rPr lang="ru-RU" dirty="0"/>
              <a:t>Пример: </a:t>
            </a:r>
            <a:r>
              <a:rPr lang="ru-RU" i="1" dirty="0"/>
              <a:t>Рабочие трудились без перерывов, вследствие чего и удалось достроить 	парк вовремя. </a:t>
            </a:r>
          </a:p>
          <a:p>
            <a:pPr marL="0" indent="0">
              <a:buNone/>
            </a:pPr>
            <a:r>
              <a:rPr lang="ru-RU" i="1" dirty="0"/>
              <a:t>	На прошлой неделе в Москве состоялись переговоры двух стран, 	 	чего была разработана дорожная карта по улучшению ситуации  в регионе. </a:t>
            </a:r>
          </a:p>
          <a:p>
            <a:pPr marL="0" indent="0">
              <a:buNone/>
            </a:pPr>
            <a:r>
              <a:rPr lang="ru-RU" i="1" dirty="0"/>
              <a:t>	Мать внимательно относилась к питанию ребенка, благодаря чему он рос 	сильным и здоровым.  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906199106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1195</TotalTime>
  <Words>1151</Words>
  <Application>Microsoft Office PowerPoint</Application>
  <PresentationFormat>Widescreen</PresentationFormat>
  <Paragraphs>81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Franklin Gothic Book</vt:lpstr>
      <vt:lpstr>Crop</vt:lpstr>
      <vt:lpstr>Синтаксис II</vt:lpstr>
      <vt:lpstr>Сложноподчиненные предложения с придаточными уступки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Сложноподчиненные предложения с придаточными следствия</vt:lpstr>
      <vt:lpstr>PowerPoint Presentation</vt:lpstr>
      <vt:lpstr>PowerPoint Presentation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Синтаксис II</dc:title>
  <dc:creator>asus</dc:creator>
  <cp:lastModifiedBy>asus</cp:lastModifiedBy>
  <cp:revision>156</cp:revision>
  <dcterms:created xsi:type="dcterms:W3CDTF">2020-03-16T17:46:39Z</dcterms:created>
  <dcterms:modified xsi:type="dcterms:W3CDTF">2020-04-30T10:21:55Z</dcterms:modified>
</cp:coreProperties>
</file>