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83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6977BB6-ADD7-4E39-87D3-4EA037C3769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1359320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977BB6-ADD7-4E39-87D3-4EA037C3769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3849573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977BB6-ADD7-4E39-87D3-4EA037C3769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1579462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977BB6-ADD7-4E39-87D3-4EA037C3769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3929564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6977BB6-ADD7-4E39-87D3-4EA037C3769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1306725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977BB6-ADD7-4E39-87D3-4EA037C3769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4114877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977BB6-ADD7-4E39-87D3-4EA037C37695}"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259160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977BB6-ADD7-4E39-87D3-4EA037C37695}"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1501601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977BB6-ADD7-4E39-87D3-4EA037C37695}"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2286885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6977BB6-ADD7-4E39-87D3-4EA037C3769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97423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6977BB6-ADD7-4E39-87D3-4EA037C3769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4E2E9-455C-4863-B407-91899CD006A6}" type="slidenum">
              <a:rPr lang="tr-TR" smtClean="0"/>
              <a:t>‹#›</a:t>
            </a:fld>
            <a:endParaRPr lang="tr-TR"/>
          </a:p>
        </p:txBody>
      </p:sp>
    </p:spTree>
    <p:extLst>
      <p:ext uri="{BB962C8B-B14F-4D97-AF65-F5344CB8AC3E}">
        <p14:creationId xmlns:p14="http://schemas.microsoft.com/office/powerpoint/2010/main" val="1700865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77BB6-ADD7-4E39-87D3-4EA037C37695}"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4E2E9-455C-4863-B407-91899CD006A6}" type="slidenum">
              <a:rPr lang="tr-TR" smtClean="0"/>
              <a:t>‹#›</a:t>
            </a:fld>
            <a:endParaRPr lang="tr-TR"/>
          </a:p>
        </p:txBody>
      </p:sp>
    </p:spTree>
    <p:extLst>
      <p:ext uri="{BB962C8B-B14F-4D97-AF65-F5344CB8AC3E}">
        <p14:creationId xmlns:p14="http://schemas.microsoft.com/office/powerpoint/2010/main" val="982429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Doğru beden kalıbı yapımı</a:t>
            </a:r>
            <a:endParaRPr lang="tr-TR" dirty="0"/>
          </a:p>
        </p:txBody>
      </p:sp>
      <p:sp>
        <p:nvSpPr>
          <p:cNvPr id="3" name="Alt Başlık 2"/>
          <p:cNvSpPr>
            <a:spLocks noGrp="1"/>
          </p:cNvSpPr>
          <p:nvPr>
            <p:ph type="subTitle" idx="1"/>
          </p:nvPr>
        </p:nvSpPr>
        <p:spPr/>
        <p:txBody>
          <a:bodyPr/>
          <a:lstStyle/>
          <a:p>
            <a:r>
              <a:rPr lang="tr-TR" dirty="0" err="1" smtClean="0"/>
              <a:t>Flecker</a:t>
            </a:r>
            <a:r>
              <a:rPr lang="tr-TR" dirty="0"/>
              <a:t>, L. 2013. A </a:t>
            </a:r>
            <a:r>
              <a:rPr lang="tr-TR" dirty="0" err="1"/>
              <a:t>practical</a:t>
            </a:r>
            <a:r>
              <a:rPr lang="tr-TR" dirty="0"/>
              <a:t> </a:t>
            </a:r>
            <a:r>
              <a:rPr lang="tr-TR" dirty="0" err="1"/>
              <a:t>guide</a:t>
            </a:r>
            <a:r>
              <a:rPr lang="tr-TR" dirty="0"/>
              <a:t> </a:t>
            </a:r>
            <a:r>
              <a:rPr lang="tr-TR" dirty="0" err="1"/>
              <a:t>to</a:t>
            </a:r>
            <a:r>
              <a:rPr lang="tr-TR" dirty="0"/>
              <a:t> </a:t>
            </a:r>
            <a:r>
              <a:rPr lang="tr-TR" dirty="0" err="1"/>
              <a:t>costume</a:t>
            </a:r>
            <a:r>
              <a:rPr lang="tr-TR" dirty="0"/>
              <a:t> </a:t>
            </a:r>
            <a:r>
              <a:rPr lang="tr-TR" dirty="0" err="1"/>
              <a:t>mounting</a:t>
            </a:r>
            <a:r>
              <a:rPr lang="tr-TR" dirty="0"/>
              <a:t>. </a:t>
            </a:r>
            <a:r>
              <a:rPr lang="tr-TR" dirty="0" err="1"/>
              <a:t>Routledge</a:t>
            </a:r>
            <a:r>
              <a:rPr lang="tr-TR" dirty="0"/>
              <a:t>. </a:t>
            </a:r>
            <a:r>
              <a:rPr lang="tr-TR" dirty="0" err="1"/>
              <a:t>Newyork</a:t>
            </a:r>
            <a:r>
              <a:rPr lang="tr-TR" dirty="0"/>
              <a:t>, USA, p.260</a:t>
            </a:r>
          </a:p>
          <a:p>
            <a:endParaRPr lang="tr-TR" dirty="0"/>
          </a:p>
        </p:txBody>
      </p:sp>
    </p:spTree>
    <p:extLst>
      <p:ext uri="{BB962C8B-B14F-4D97-AF65-F5344CB8AC3E}">
        <p14:creationId xmlns:p14="http://schemas.microsoft.com/office/powerpoint/2010/main" val="1340024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29-31</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61286957"/>
              </p:ext>
            </p:extLst>
          </p:nvPr>
        </p:nvGraphicFramePr>
        <p:xfrm>
          <a:off x="3147695" y="1901370"/>
          <a:ext cx="6678476" cy="4180116"/>
        </p:xfrm>
        <a:graphic>
          <a:graphicData uri="http://schemas.openxmlformats.org/drawingml/2006/table">
            <a:tbl>
              <a:tblPr firstRow="1" firstCol="1" bandRow="1">
                <a:tableStyleId>{5C22544A-7EE6-4342-B048-85BDC9FD1C3A}</a:tableStyleId>
              </a:tblPr>
              <a:tblGrid>
                <a:gridCol w="3339238">
                  <a:extLst>
                    <a:ext uri="{9D8B030D-6E8A-4147-A177-3AD203B41FA5}">
                      <a16:colId xmlns:a16="http://schemas.microsoft.com/office/drawing/2014/main" val="4212804875"/>
                    </a:ext>
                  </a:extLst>
                </a:gridCol>
                <a:gridCol w="3339238">
                  <a:extLst>
                    <a:ext uri="{9D8B030D-6E8A-4147-A177-3AD203B41FA5}">
                      <a16:colId xmlns:a16="http://schemas.microsoft.com/office/drawing/2014/main" val="3349990167"/>
                    </a:ext>
                  </a:extLst>
                </a:gridCol>
              </a:tblGrid>
              <a:tr h="292240">
                <a:tc>
                  <a:txBody>
                    <a:bodyPr/>
                    <a:lstStyle/>
                    <a:p>
                      <a:pPr>
                        <a:lnSpc>
                          <a:spcPct val="107000"/>
                        </a:lnSpc>
                        <a:spcAft>
                          <a:spcPts val="0"/>
                        </a:spcAft>
                      </a:pPr>
                      <a:r>
                        <a:rPr lang="tr-TR" sz="1100">
                          <a:effectLst/>
                        </a:rPr>
                        <a:t>Ölçme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Aktarma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0537119"/>
                  </a:ext>
                </a:extLst>
              </a:tr>
              <a:tr h="903780">
                <a:tc gridSpan="2">
                  <a:txBody>
                    <a:bodyPr/>
                    <a:lstStyle/>
                    <a:p>
                      <a:pPr>
                        <a:lnSpc>
                          <a:spcPct val="107000"/>
                        </a:lnSpc>
                        <a:spcAft>
                          <a:spcPts val="0"/>
                        </a:spcAft>
                      </a:pPr>
                      <a:r>
                        <a:rPr lang="tr-TR" sz="1100">
                          <a:effectLst/>
                        </a:rPr>
                        <a:t>1-Giyimin üst bölümünden bir panel seçin. Giyimin tüm panellerinin düz halde tutulamadığını unutmayın. Destek gereken alanda doku kağıdı ile kaplı polyester vatka kullanın, o alanı kabartın. </a:t>
                      </a:r>
                    </a:p>
                    <a:p>
                      <a:pPr>
                        <a:lnSpc>
                          <a:spcPct val="107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642212484"/>
                  </a:ext>
                </a:extLst>
              </a:tr>
              <a:tr h="564997">
                <a:tc gridSpan="2">
                  <a:txBody>
                    <a:bodyPr/>
                    <a:lstStyle/>
                    <a:p>
                      <a:pPr>
                        <a:lnSpc>
                          <a:spcPct val="107000"/>
                        </a:lnSpc>
                        <a:spcAft>
                          <a:spcPts val="0"/>
                        </a:spcAft>
                      </a:pPr>
                      <a:r>
                        <a:rPr lang="tr-TR" sz="1100">
                          <a:effectLst/>
                        </a:rPr>
                        <a:t>2-Panelin kaba çizimini yapın. Tüm ölçümler, taslak süreci boyunca anında not edilmelidir.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52644116"/>
                  </a:ext>
                </a:extLst>
              </a:tr>
              <a:tr h="903780">
                <a:tc>
                  <a:txBody>
                    <a:bodyPr/>
                    <a:lstStyle/>
                    <a:p>
                      <a:pPr>
                        <a:lnSpc>
                          <a:spcPct val="107000"/>
                        </a:lnSpc>
                        <a:spcAft>
                          <a:spcPts val="0"/>
                        </a:spcAft>
                      </a:pPr>
                      <a:r>
                        <a:rPr lang="tr-TR" sz="1100">
                          <a:effectLst/>
                        </a:rPr>
                        <a:t>3-Açıyı ve doğru yönü belirlemek için paneli çalışın. Çizgi hattı net değil ise kalıp kesim referans kitapları kullanın.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3-Panelden daha büyük bir doku kağıdı parçası kesin. Cetvel ve kurşun kalem kullanın. Bir hat çizin ve düz olarak işaretleyin.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126353"/>
                  </a:ext>
                </a:extLst>
              </a:tr>
              <a:tr h="1515319">
                <a:tc>
                  <a:txBody>
                    <a:bodyPr/>
                    <a:lstStyle/>
                    <a:p>
                      <a:pPr>
                        <a:lnSpc>
                          <a:spcPct val="107000"/>
                        </a:lnSpc>
                        <a:spcAft>
                          <a:spcPts val="0"/>
                        </a:spcAft>
                      </a:pPr>
                      <a:r>
                        <a:rPr lang="tr-TR" sz="1100">
                          <a:effectLst/>
                        </a:rPr>
                        <a:t>4- Panelin dış çevre ölçümlerini alın. Her kenarı ve onu tanımlayan dikim çizgisinin uzunluğunu alın.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4-Doku kağıdını panelin üzerine yerleştirin. Kurşun kalem çizgisi ile kumaşın üzerinde eşleştirin. Yumuşak bir kalem ile panelin çevresini çizin. Dokuyu yırtmamaya ve delmemeye dikkat edin. Giyimin izlerini çıkarın.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3814793"/>
                  </a:ext>
                </a:extLst>
              </a:tr>
            </a:tbl>
          </a:graphicData>
        </a:graphic>
      </p:graphicFrame>
    </p:spTree>
    <p:extLst>
      <p:ext uri="{BB962C8B-B14F-4D97-AF65-F5344CB8AC3E}">
        <p14:creationId xmlns:p14="http://schemas.microsoft.com/office/powerpoint/2010/main" val="3783266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29-31</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99309938"/>
              </p:ext>
            </p:extLst>
          </p:nvPr>
        </p:nvGraphicFramePr>
        <p:xfrm>
          <a:off x="2540001" y="1988457"/>
          <a:ext cx="6504304" cy="2886914"/>
        </p:xfrm>
        <a:graphic>
          <a:graphicData uri="http://schemas.openxmlformats.org/drawingml/2006/table">
            <a:tbl>
              <a:tblPr firstRow="1" firstCol="1" bandRow="1">
                <a:tableStyleId>{5C22544A-7EE6-4342-B048-85BDC9FD1C3A}</a:tableStyleId>
              </a:tblPr>
              <a:tblGrid>
                <a:gridCol w="3252152">
                  <a:extLst>
                    <a:ext uri="{9D8B030D-6E8A-4147-A177-3AD203B41FA5}">
                      <a16:colId xmlns:a16="http://schemas.microsoft.com/office/drawing/2014/main" val="2926168066"/>
                    </a:ext>
                  </a:extLst>
                </a:gridCol>
                <a:gridCol w="3252152">
                  <a:extLst>
                    <a:ext uri="{9D8B030D-6E8A-4147-A177-3AD203B41FA5}">
                      <a16:colId xmlns:a16="http://schemas.microsoft.com/office/drawing/2014/main" val="3766341986"/>
                    </a:ext>
                  </a:extLst>
                </a:gridCol>
              </a:tblGrid>
              <a:tr h="749466">
                <a:tc gridSpan="2">
                  <a:txBody>
                    <a:bodyPr/>
                    <a:lstStyle/>
                    <a:p>
                      <a:pPr>
                        <a:lnSpc>
                          <a:spcPct val="107000"/>
                        </a:lnSpc>
                        <a:spcAft>
                          <a:spcPts val="0"/>
                        </a:spcAft>
                      </a:pPr>
                      <a:r>
                        <a:rPr lang="tr-TR" sz="1100">
                          <a:effectLst/>
                        </a:rPr>
                        <a:t>5-Giyim ölçüleri ile doku kalıp ölçülerini karşılaştırın. Bu doğruluğu hakkında kaba fikir verir. Bazı tutarsızlıklar olasıdır.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251518120"/>
                  </a:ext>
                </a:extLst>
              </a:tr>
              <a:tr h="2137448">
                <a:tc>
                  <a:txBody>
                    <a:bodyPr/>
                    <a:lstStyle/>
                    <a:p>
                      <a:pPr>
                        <a:lnSpc>
                          <a:spcPct val="107000"/>
                        </a:lnSpc>
                        <a:spcAft>
                          <a:spcPts val="0"/>
                        </a:spcAft>
                      </a:pPr>
                      <a:r>
                        <a:rPr lang="tr-TR" sz="1100" dirty="0">
                          <a:effectLst/>
                        </a:rPr>
                        <a:t>6-Panelin yukarı ya da aşağı kenarında tanımaya kolaylık sağlayan bir nokta seçin. İplik kullanarak seçilen noktadan panelin üzerine dikey bir çizgi belirleyin. İplik, kumaşın üzerinde takip etmeli ve mümkün olduğunca düz olmalıdır. Kullanmadan önce ipliği ütü ile düzeltin.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6-Kalıp üzerine kesikli çizgiyi kopyalayın, belirlenen noktadan dikey bir çizgi çizin. Bu çizgi işaretli düz çizgiye paralel olmalıdır. </a:t>
                      </a: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222869"/>
                  </a:ext>
                </a:extLst>
              </a:tr>
            </a:tbl>
          </a:graphicData>
        </a:graphic>
      </p:graphicFrame>
    </p:spTree>
    <p:extLst>
      <p:ext uri="{BB962C8B-B14F-4D97-AF65-F5344CB8AC3E}">
        <p14:creationId xmlns:p14="http://schemas.microsoft.com/office/powerpoint/2010/main" val="293159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2013:29-31</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61392828"/>
              </p:ext>
            </p:extLst>
          </p:nvPr>
        </p:nvGraphicFramePr>
        <p:xfrm>
          <a:off x="2772229" y="2177142"/>
          <a:ext cx="6272076" cy="3227502"/>
        </p:xfrm>
        <a:graphic>
          <a:graphicData uri="http://schemas.openxmlformats.org/drawingml/2006/table">
            <a:tbl>
              <a:tblPr firstRow="1" firstCol="1" bandRow="1">
                <a:tableStyleId>{5C22544A-7EE6-4342-B048-85BDC9FD1C3A}</a:tableStyleId>
              </a:tblPr>
              <a:tblGrid>
                <a:gridCol w="3482154">
                  <a:extLst>
                    <a:ext uri="{9D8B030D-6E8A-4147-A177-3AD203B41FA5}">
                      <a16:colId xmlns:a16="http://schemas.microsoft.com/office/drawing/2014/main" val="2173876467"/>
                    </a:ext>
                  </a:extLst>
                </a:gridCol>
                <a:gridCol w="2789922">
                  <a:extLst>
                    <a:ext uri="{9D8B030D-6E8A-4147-A177-3AD203B41FA5}">
                      <a16:colId xmlns:a16="http://schemas.microsoft.com/office/drawing/2014/main" val="2993959437"/>
                    </a:ext>
                  </a:extLst>
                </a:gridCol>
              </a:tblGrid>
              <a:tr h="806876">
                <a:tc gridSpan="2">
                  <a:txBody>
                    <a:bodyPr/>
                    <a:lstStyle/>
                    <a:p>
                      <a:pPr>
                        <a:lnSpc>
                          <a:spcPct val="107000"/>
                        </a:lnSpc>
                        <a:spcAft>
                          <a:spcPts val="0"/>
                        </a:spcAft>
                      </a:pPr>
                      <a:r>
                        <a:rPr lang="tr-TR" sz="1100">
                          <a:effectLst/>
                        </a:rPr>
                        <a:t>7-Panelde ve kalıp dokuda kesikli çizgilerden ölçümleri dikkatli alın. Bulguları karşılaştırın. Tutarsızlıklar kalıp dokuda düzeltme gerektirir. Giyimden alınan tüm ölçüler, taslakta not edilerek uzunlukların yeniden alınması gerekebilir.</a:t>
                      </a:r>
                    </a:p>
                    <a:p>
                      <a:pPr>
                        <a:lnSpc>
                          <a:spcPct val="107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799489224"/>
                  </a:ext>
                </a:extLst>
              </a:tr>
              <a:tr h="602900">
                <a:tc>
                  <a:txBody>
                    <a:bodyPr/>
                    <a:lstStyle/>
                    <a:p>
                      <a:pPr>
                        <a:lnSpc>
                          <a:spcPct val="107000"/>
                        </a:lnSpc>
                        <a:spcAft>
                          <a:spcPts val="0"/>
                        </a:spcAft>
                      </a:pPr>
                      <a:r>
                        <a:rPr lang="tr-TR" sz="1100">
                          <a:effectLst/>
                        </a:rPr>
                        <a:t>8.ikinci kesikli çizginin birincide olduğu gibi işaretli çizgiye tam olarak dik olduğundan emin olun</a:t>
                      </a:r>
                    </a:p>
                    <a:p>
                      <a:pPr>
                        <a:lnSpc>
                          <a:spcPct val="107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46452972"/>
                  </a:ext>
                </a:extLst>
              </a:tr>
              <a:tr h="602900">
                <a:tc gridSpan="2">
                  <a:txBody>
                    <a:bodyPr/>
                    <a:lstStyle/>
                    <a:p>
                      <a:pPr>
                        <a:lnSpc>
                          <a:spcPct val="107000"/>
                        </a:lnSpc>
                        <a:spcAft>
                          <a:spcPts val="0"/>
                        </a:spcAft>
                      </a:pPr>
                      <a:r>
                        <a:rPr lang="tr-TR" sz="1100">
                          <a:effectLst/>
                        </a:rPr>
                        <a:t>9-Yeni bir grid hat birincide olduğu gibi, yeni ölçümler alın, karşılaştırın ve kalıp dokuya aktarın. Yeni ayarlamalar yapıldığında, ölçümlerin hala uygun olduğundan emin olmak için tüm ilgili noktalarda çapraz referansları dikkate alın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35182238"/>
                  </a:ext>
                </a:extLst>
              </a:tr>
              <a:tr h="1214826">
                <a:tc gridSpan="2">
                  <a:txBody>
                    <a:bodyPr/>
                    <a:lstStyle/>
                    <a:p>
                      <a:pPr>
                        <a:lnSpc>
                          <a:spcPct val="107000"/>
                        </a:lnSpc>
                        <a:spcAft>
                          <a:spcPts val="0"/>
                        </a:spcAft>
                      </a:pPr>
                      <a:r>
                        <a:rPr lang="tr-TR" sz="1100" dirty="0">
                          <a:effectLst/>
                        </a:rPr>
                        <a:t>10-Yeterli </a:t>
                      </a:r>
                      <a:r>
                        <a:rPr lang="tr-TR" sz="1100" dirty="0" err="1">
                          <a:effectLst/>
                        </a:rPr>
                        <a:t>grid</a:t>
                      </a:r>
                      <a:r>
                        <a:rPr lang="tr-TR" sz="1100" dirty="0">
                          <a:effectLst/>
                        </a:rPr>
                        <a:t> hatlar oluşturuluncaya kadar yeni hatlar eklemeye devam edin. Hat sayısı ihtiyacı şeklin yapısına (karmaşık durumu) bağlıdır. Örneğin, bir panelde yuvarlak kenarlar düz kenarlardan daha fazla hat gerektirir. Tüm değişiklikler kalıba aktarıldığı gibi, iki kez kontrol edin ve her bir ölçüm doğru olana kadar tüm noktaları gözden geçirin, düzeltin. Böylece tuval kalıbı gelişir.  Ölçümler doku kalıbı üzerine uymaması durumunda uygun gördüğünüz yeni </a:t>
                      </a:r>
                      <a:r>
                        <a:rPr lang="tr-TR" sz="1100" dirty="0" err="1">
                          <a:effectLst/>
                        </a:rPr>
                        <a:t>grid</a:t>
                      </a:r>
                      <a:r>
                        <a:rPr lang="tr-TR" sz="1100" dirty="0">
                          <a:effectLst/>
                        </a:rPr>
                        <a:t> hatlar oluşturun, hataları çözmeye yardımcı olur.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4193422302"/>
                  </a:ext>
                </a:extLst>
              </a:tr>
            </a:tbl>
          </a:graphicData>
        </a:graphic>
      </p:graphicFrame>
    </p:spTree>
    <p:extLst>
      <p:ext uri="{BB962C8B-B14F-4D97-AF65-F5344CB8AC3E}">
        <p14:creationId xmlns:p14="http://schemas.microsoft.com/office/powerpoint/2010/main" val="2013519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28</a:t>
            </a:r>
            <a:endParaRPr lang="tr-TR" dirty="0"/>
          </a:p>
        </p:txBody>
      </p:sp>
      <p:sp>
        <p:nvSpPr>
          <p:cNvPr id="3" name="İçerik Yer Tutucusu 2"/>
          <p:cNvSpPr>
            <a:spLocks noGrp="1"/>
          </p:cNvSpPr>
          <p:nvPr>
            <p:ph idx="1"/>
          </p:nvPr>
        </p:nvSpPr>
        <p:spPr/>
        <p:txBody>
          <a:bodyPr>
            <a:normAutofit lnSpcReduction="10000"/>
          </a:bodyPr>
          <a:lstStyle/>
          <a:p>
            <a:r>
              <a:rPr lang="tr-TR" sz="2200" dirty="0"/>
              <a:t>FAYDALI ÖNERİLER </a:t>
            </a:r>
          </a:p>
          <a:p>
            <a:r>
              <a:rPr lang="tr-TR" sz="2200" dirty="0"/>
              <a:t>Mümkün olan yerlerde zarar vermediği sürece tüm ölçümler giyimin iç kısmından alınmalıdır </a:t>
            </a:r>
          </a:p>
          <a:p>
            <a:pPr lvl="0"/>
            <a:r>
              <a:rPr lang="tr-TR" sz="2200" dirty="0"/>
              <a:t>Daha doğru sonuçlar için ölçümler en az 2 kere alınmalı. Mümkünse dar bir mezura kullanılmalı.</a:t>
            </a:r>
          </a:p>
          <a:p>
            <a:pPr lvl="0"/>
            <a:r>
              <a:rPr lang="tr-TR" sz="2200" dirty="0"/>
              <a:t>Ölçüm almak zor ise, eğri veya pilileri toplamak gibi, mezurayı bırakın ve yerine kalın ip kullanın. Kontrol etmek daha kolay olacaktır. İpin bir ucuna düğüm atın ve bu noktadan ölçün. Ölçüm sonucu bir iğne ile işaretleyin.</a:t>
            </a:r>
          </a:p>
          <a:p>
            <a:pPr lvl="0"/>
            <a:r>
              <a:rPr lang="tr-TR" sz="2200" dirty="0"/>
              <a:t>Cam ağırlıklar kullanarak dokuyu nesnenin etrafından tutun. Ya da terzi iğneleri, çıkıntı yapan yastığa tutturularak dokuyu sabitlemek için kullanılabilir, mümkünse tekstile dokunmayın </a:t>
            </a:r>
          </a:p>
          <a:p>
            <a:pPr lvl="0"/>
            <a:r>
              <a:rPr lang="tr-TR" sz="2200" dirty="0"/>
              <a:t>Dokuya yerleştirmeden önce giyim üzerine bir miktar iplik konur. İpliğin düz olmasını sağlamak için buhar ve ütü ile pres yapın. </a:t>
            </a:r>
          </a:p>
          <a:p>
            <a:endParaRPr lang="tr-TR" dirty="0"/>
          </a:p>
        </p:txBody>
      </p:sp>
    </p:spTree>
    <p:extLst>
      <p:ext uri="{BB962C8B-B14F-4D97-AF65-F5344CB8AC3E}">
        <p14:creationId xmlns:p14="http://schemas.microsoft.com/office/powerpoint/2010/main" val="402690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5" name="İçerik Yer Tutucus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rot="5400000">
            <a:off x="1252538" y="2369741"/>
            <a:ext cx="4352925" cy="3264693"/>
          </a:xfrm>
        </p:spPr>
      </p:pic>
      <p:pic>
        <p:nvPicPr>
          <p:cNvPr id="6" name="İçerik Yer Tutucusu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rot="5400000">
            <a:off x="6586538" y="2369741"/>
            <a:ext cx="4352925" cy="3264693"/>
          </a:xfrm>
        </p:spPr>
      </p:pic>
    </p:spTree>
    <p:extLst>
      <p:ext uri="{BB962C8B-B14F-4D97-AF65-F5344CB8AC3E}">
        <p14:creationId xmlns:p14="http://schemas.microsoft.com/office/powerpoint/2010/main" val="3623518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5" name="İçerik Yer Tutucus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rot="5400000">
            <a:off x="1252538" y="2369741"/>
            <a:ext cx="4352925" cy="3264693"/>
          </a:xfrm>
        </p:spPr>
      </p:pic>
      <p:pic>
        <p:nvPicPr>
          <p:cNvPr id="6" name="İçerik Yer Tutucusu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rot="5400000">
            <a:off x="6586538" y="2369741"/>
            <a:ext cx="4352925" cy="3264693"/>
          </a:xfrm>
        </p:spPr>
      </p:pic>
    </p:spTree>
    <p:extLst>
      <p:ext uri="{BB962C8B-B14F-4D97-AF65-F5344CB8AC3E}">
        <p14:creationId xmlns:p14="http://schemas.microsoft.com/office/powerpoint/2010/main" val="18328792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549</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Doğru beden kalıbı yapımı</vt:lpstr>
      <vt:lpstr>Flecker, 2013: 29-31</vt:lpstr>
      <vt:lpstr>Flecker, 2013: 29-31</vt:lpstr>
      <vt:lpstr>Flecker, 2013:29-31</vt:lpstr>
      <vt:lpstr>Flecker, 2013: 28</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Doğru beden kalıbı yapımı</dc:title>
  <dc:creator>gsf</dc:creator>
  <cp:lastModifiedBy>gsf</cp:lastModifiedBy>
  <cp:revision>4</cp:revision>
  <dcterms:created xsi:type="dcterms:W3CDTF">2020-05-10T13:27:53Z</dcterms:created>
  <dcterms:modified xsi:type="dcterms:W3CDTF">2020-05-10T13:41:59Z</dcterms:modified>
</cp:coreProperties>
</file>