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62" r:id="rId2"/>
    <p:sldId id="363" r:id="rId3"/>
    <p:sldId id="364" r:id="rId4"/>
    <p:sldId id="365" r:id="rId5"/>
    <p:sldId id="366" r:id="rId6"/>
    <p:sldId id="367" r:id="rId7"/>
    <p:sldId id="368" r:id="rId8"/>
    <p:sldId id="41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5C4E49A-88EB-7644-9E22-2FCE9E59DFCF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73BF71F-A8B9-0C4B-BFF1-79E075F997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A592D0E5-C677-1B45-839D-DB713D0690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5A596C95-0B0F-9148-A6A8-E80891C007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A451E5C-78C7-0743-80E9-B265DF287A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FF4CAFA0-5362-B544-B346-F1B9021979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34177C9A-53AC-D84B-977F-14A6E60827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05F7745B-82DB-A84F-BF4B-66CB3A087D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1BA5B11-2691-7C4C-B91C-4100B9CAD8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1916DAB-919C-C945-A7C5-03E93052E61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5007D966-900D-B847-93DF-9484D70087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E8A76F35-1890-524F-8FA9-D7922AF203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2BF6D0A-04EE-B24E-A2ED-06CCC56BBB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8ACFAFDB-094C-024F-B861-C2D5D5F3A1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B7977F9E-D170-3D43-9CB5-0FD0DADF58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E0702114-7E4A-3F41-9E42-74A66D81CC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2DF6B0AA-CB05-584D-97FA-6C4B9116C17E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F40FE094-2DB6-394F-B620-1852C5C6CB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1F74F199-3207-E644-9374-DDEF242333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3EF745D5-C564-6843-A36E-4C863B523D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66E536E8-A7F0-F149-A75B-85E2586252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FDFEB764-8921-D342-AAF4-1F6270E61C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B78C4FF9-BD1F-6445-88BB-3C2017B9A1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AB39CC40-EC58-7946-B40D-D8CFFB29B51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F25C833E-3ACD-D14D-A402-E986BF6887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C5EF8EAA-6F76-944C-928B-2F2D5A024A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1C8F9026-9736-6644-BF2D-74F092DAB4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81418945-2A84-DC4D-B953-1F4E43456D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2A30A64E-F4F6-FF4F-A667-AD834058FB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DE7C5D91-6DA8-1843-A1F2-DC014CC29B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6F045ACF-E957-604A-871D-F1B45D0020E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417E839B-9C1C-C142-ADCA-79B9B61A96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3AE2445C-B9A3-CE4B-97F5-95AE2B90DE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45048D25-D3C0-E646-9F8C-DEEB2115AD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36E43FC6-D943-2B44-8B30-CFA592E4C3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3E688A05-8230-1E4F-9926-20E3FC60B2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241014E2-ADA3-D64B-8C7C-92717B8987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FDA64D9F-5E18-1643-A0A5-8243C677E2D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9ECB9A0C-C9C1-DD42-9C46-E1D80EF77DB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296911C5-DB2F-C142-BA19-9A82100E5E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502A5493-06EB-E94D-A811-2B63EBEDB2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FAAA125E-7875-9749-A29D-A20DE44B8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F3392EED-A11A-7846-94FC-D377A17607B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1015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F3481DC8-700B-DF46-8180-8D056A6C84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86EB3633-0073-474B-9008-62092C84B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5822484C-0D66-3E49-B689-1B8E8749D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0630BF-2DBC-7B4F-8473-2983F9C6740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9322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FF13CD57-2076-1F42-AB0E-B9E4871BEB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15A7207C-72AE-3544-84F9-AE3EDF13A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E4AA6692-9B4D-2645-87C7-CE97364B44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5A54F-79C0-4741-BE47-E25F1C9193A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5512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30B1D5E2-629C-C746-BD49-4AF4F981F2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524AA7F3-E63A-E24C-BAF2-3A0929458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DFD7F620-AE34-F34D-9070-2332F1FF9D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F37FFC-8CE2-4C40-9EE9-B7ECFD9DAC1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22460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C65364BC-A726-3F4C-BAB4-42D5D7A7F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A07E18C-4F86-2C42-95ED-974BD1964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E15CB5BF-46B5-E04F-B095-23583B4728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FD312E-3084-C44F-A8EC-02A9368E065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5086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CDE2A71E-C40B-F54E-AB0F-D049BE706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89FF77B1-C643-7C47-8A97-F81CD71168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2F176F36-D85A-A84D-BF94-BA5E2BAE49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2C465-0197-A34A-A1B9-E2183183CA4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20902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0DEC1B55-9C60-FB4E-AD7B-5B97B857B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1FCCF5E2-3FE1-6941-9469-8887C2EE88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86A6598C-DA24-4249-8A6D-803AA0ACA5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17A9F-C169-1248-B1E4-B921C389192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0451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75B38BC6-764E-4345-A5D0-E86863A052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876CCC4F-AEB7-DA46-85B9-97CA50E07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277A631-295B-BD40-A573-87D881EA4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21EB8-375C-9B43-9B1D-E9C585EE1DB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9794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673F7B2E-6510-364F-8DFF-3757016199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5E88161F-16DB-D945-9FDE-E5DCA5B336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C6BD8B07-D350-704B-BAD0-549E754C1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59379-7533-4743-AF74-1BCBFDCC75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085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380ECD96-B46D-ED48-B7FF-27C6CD1E57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F8D141A-AE85-7C40-8DCE-7410D7E549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9E280A22-89DA-D342-8681-8EF896AB9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77843-E1DB-3942-B109-F9E3FDD0DA0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3936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909DBBC4-CFA5-0946-A199-D5C2477CE4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1E35B62-44D6-EB43-ADA0-EF65ACE8FA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2B6B23E2-6C76-E948-B843-3779ACA537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A9534D-AD8A-1444-B2CB-E36355EE45C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3276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2EA9CD38-0EC8-7241-989B-D63BF5C81A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091C26A1-23DF-CB40-93EC-DED60A15A3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DFDC9238-ACA5-AE48-92C3-ACCB927CD4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6E49A2-515D-0040-936D-EBA03A00A7B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4632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3DE08BAD-192E-F247-8E53-E164EA7E88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D602119-F8D8-6345-96DC-003CCADE7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7188D5A-104C-5A43-BB13-C2907AEFB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AAB60-9C77-B545-B828-93AB8E5EEA3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618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B22472AF-CACD-5F4D-8153-40EC213CD7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FA903D09-C857-8B4C-9B29-07899A50C6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4E089D2E-279F-2E4F-994E-1B472C3238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0CA22-60BF-3042-9AB0-5DFD0C81F49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477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717A71F-2E04-4F4C-BF4E-CCCD4DA9E3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77481F6C-0949-264E-B9FC-A150F5D4EF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7BB2A25-9E16-7943-B455-0F4773E871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ACD2B-7444-5748-A411-78598099811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7220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48979A9-B7F8-EE4A-8D77-DFEA9D19A2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A16D265-057F-054B-98E1-2BEE310E2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F3C2A56D-F7F3-9548-B188-8A07291D9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DDA78-7FFA-1F44-AC84-724B88183CF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6521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C31AC577-0A03-C445-AF8F-D64B5EF5341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665D039F-60B7-5641-987A-FA2BF39D54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13C5A9F3-7130-4546-B76E-C86850383F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CCCEDDA0-8D1C-2F4C-9F9D-8CD75BD4DC0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EFE48D6E-B5B1-0C40-B834-AF435E87CA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C536EA6B-5338-2849-AE41-EDB417D68D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3CA19E23-0F6D-D248-A025-202B838E3C0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821E5FDF-3976-5A46-BC96-9103CEEB9E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E039B4F7-F6B3-4643-9CFC-AFE77C62B84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3DAF530E-1A00-1B42-AE23-A4BBD07218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54F049E1-279D-6F4F-8F62-C347B513D8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4290775D-A903-5C40-BDA8-70A865C78D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48A0C176-E15E-934F-8CA2-0754E78278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FB6562AD-D903-6A43-A8AE-4F874C7E93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DB923F39-A494-9B40-9248-67C8D386C72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F3753A12-289A-8A4D-9078-8454C83424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B5099089-EAE1-7348-8041-65FACF5FAF95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7F7F4D06-088E-8A46-B4AB-09DEB2EF98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67686DC4-B930-BF4F-B66F-31401BCDF6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65D37464-745C-044F-9417-1265889A05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0334BD82-9193-444B-B79A-CAEAFB9455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54B02B59-5F2A-A84D-A60C-5E743BC0DB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43F4C062-2EE8-AC44-AB6A-EC89BF502B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8FCCE4CE-A289-EA4B-AC9C-F7513864BD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8ED0153A-46FD-1340-81B1-59F95054094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C741F44F-6F53-984E-8CB2-63FA4D35B9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6D72879B-D0C8-4E49-8FAF-66E1CDA9006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DA095347-0160-D744-956D-CF96873DE8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0783278E-D215-1F40-9FB2-9926398A74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16963F06-8A69-744F-A261-E171ADF4B4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AF2F20F6-FA9D-2844-BA48-1FA173CA5D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A20F1160-3711-864F-9C2C-3E0E59ECD0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D2465AFE-5FAD-0A45-B223-9B6A2926F1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C1097094-C1EC-0E48-8229-ADA4E0A8CB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273B6F76-3D28-7244-9FD2-5EFFCA43E2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8FBB97E7-A6C4-124B-BC97-1E66FEC30FC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3B473F72-8ED8-9741-A3FB-D1FD46DE80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9C8D5E0D-E7DF-AD4D-8292-5C1B66BF825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CF52728D-5BA3-D249-9088-DCDD4E5F4FB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3D4A60DC-DB5C-9A46-BAEC-993909191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9D913F0A-A100-9E45-8F15-22B103E917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68594854-6CE0-114C-9451-218BA3C19A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AAEC1D04-F5C9-DB41-AE62-8B6C1E7CC1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A0D4141E-1B63-574B-BFBE-6E0C8EB1CF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E58D448-8C6E-F24E-A4C8-E7CF9B22D24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865797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Rectangle 5">
            <a:extLst>
              <a:ext uri="{FF2B5EF4-FFF2-40B4-BE49-F238E27FC236}">
                <a16:creationId xmlns:a16="http://schemas.microsoft.com/office/drawing/2014/main" id="{18DD81C9-17E0-AD4E-9FB1-8E5260E269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800"/>
              <a:t>Rekabet Stratejileri</a:t>
            </a:r>
            <a:br>
              <a:rPr lang="tr-TR" sz="3800"/>
            </a:br>
            <a:r>
              <a:rPr lang="tr-TR" sz="3800"/>
              <a:t>	-Savunma Stratejileri</a:t>
            </a:r>
          </a:p>
        </p:txBody>
      </p:sp>
      <p:grpSp>
        <p:nvGrpSpPr>
          <p:cNvPr id="94211" name="Group 28">
            <a:extLst>
              <a:ext uri="{FF2B5EF4-FFF2-40B4-BE49-F238E27FC236}">
                <a16:creationId xmlns:a16="http://schemas.microsoft.com/office/drawing/2014/main" id="{1B1D81C2-9E80-364A-96CD-4857255F74DC}"/>
              </a:ext>
            </a:extLst>
          </p:cNvPr>
          <p:cNvGrpSpPr>
            <a:grpSpLocks/>
          </p:cNvGrpSpPr>
          <p:nvPr/>
        </p:nvGrpSpPr>
        <p:grpSpPr bwMode="auto">
          <a:xfrm>
            <a:off x="2638426" y="1700214"/>
            <a:ext cx="7129463" cy="4848225"/>
            <a:chOff x="657" y="1071"/>
            <a:chExt cx="4491" cy="3054"/>
          </a:xfrm>
        </p:grpSpPr>
        <p:pic>
          <p:nvPicPr>
            <p:cNvPr id="94212" name="Picture 6" descr="resim2">
              <a:extLst>
                <a:ext uri="{FF2B5EF4-FFF2-40B4-BE49-F238E27FC236}">
                  <a16:creationId xmlns:a16="http://schemas.microsoft.com/office/drawing/2014/main" id="{6ED3CB4C-53BE-4D4E-9115-974C30B442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" y="1071"/>
              <a:ext cx="4491" cy="3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4213" name="Group 27">
              <a:extLst>
                <a:ext uri="{FF2B5EF4-FFF2-40B4-BE49-F238E27FC236}">
                  <a16:creationId xmlns:a16="http://schemas.microsoft.com/office/drawing/2014/main" id="{3DBD9097-128A-7D42-91CA-EA9DE350FA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0" y="1195"/>
              <a:ext cx="4048" cy="2839"/>
              <a:chOff x="930" y="1195"/>
              <a:chExt cx="4048" cy="2839"/>
            </a:xfrm>
          </p:grpSpPr>
          <p:sp>
            <p:nvSpPr>
              <p:cNvPr id="28" name="Text Box 15">
                <a:extLst>
                  <a:ext uri="{FF2B5EF4-FFF2-40B4-BE49-F238E27FC236}">
                    <a16:creationId xmlns:a16="http://schemas.microsoft.com/office/drawing/2014/main" id="{9F7531F7-45BC-1A42-98CC-B0824E38ADC9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930" y="2743"/>
                <a:ext cx="690" cy="3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r>
                  <a:rPr lang="tr-TR" sz="1200" b="1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Saldıran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29" name="Text Box 14">
                <a:extLst>
                  <a:ext uri="{FF2B5EF4-FFF2-40B4-BE49-F238E27FC236}">
                    <a16:creationId xmlns:a16="http://schemas.microsoft.com/office/drawing/2014/main" id="{E08CA631-19C8-0347-B2F5-2CBA73C877A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1831" y="2256"/>
                <a:ext cx="1279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Caydırıcı Savunma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" name="Text Box 13">
                <a:extLst>
                  <a:ext uri="{FF2B5EF4-FFF2-40B4-BE49-F238E27FC236}">
                    <a16:creationId xmlns:a16="http://schemas.microsoft.com/office/drawing/2014/main" id="{2CFE840E-5744-7249-8405-405F0484EDEE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1831" y="2980"/>
                <a:ext cx="1279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Karşı Saldırı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1" name="Text Box 12">
                <a:extLst>
                  <a:ext uri="{FF2B5EF4-FFF2-40B4-BE49-F238E27FC236}">
                    <a16:creationId xmlns:a16="http://schemas.microsoft.com/office/drawing/2014/main" id="{95257B1D-FD23-8845-BB58-9827306C9F38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902" y="2598"/>
                <a:ext cx="1076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Geri Çekilme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2" name="Text Box 11">
                <a:extLst>
                  <a:ext uri="{FF2B5EF4-FFF2-40B4-BE49-F238E27FC236}">
                    <a16:creationId xmlns:a16="http://schemas.microsoft.com/office/drawing/2014/main" id="{316012DA-1E8D-B04D-A99F-6204F35805F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2907" y="3797"/>
                <a:ext cx="1279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Hareketli Savunma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3" name="Text Box 10">
                <a:extLst>
                  <a:ext uri="{FF2B5EF4-FFF2-40B4-BE49-F238E27FC236}">
                    <a16:creationId xmlns:a16="http://schemas.microsoft.com/office/drawing/2014/main" id="{7FE4C1F4-723E-B14E-9A18-F5E6AABE569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1875" y="1195"/>
                <a:ext cx="1279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Kanat Savunması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4" name="Text Box 9">
                <a:extLst>
                  <a:ext uri="{FF2B5EF4-FFF2-40B4-BE49-F238E27FC236}">
                    <a16:creationId xmlns:a16="http://schemas.microsoft.com/office/drawing/2014/main" id="{7CEED5E6-A850-6344-BB04-87542422ED65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161" y="2611"/>
                <a:ext cx="763" cy="4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tr-TR" sz="1200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Konum Savunması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5" name="Text Box 8">
                <a:extLst>
                  <a:ext uri="{FF2B5EF4-FFF2-40B4-BE49-F238E27FC236}">
                    <a16:creationId xmlns:a16="http://schemas.microsoft.com/office/drawing/2014/main" id="{EEB14276-DCE1-DE44-A4D1-B740F8FAB6A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3288" y="3249"/>
                <a:ext cx="690" cy="3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r>
                  <a:rPr lang="tr-TR" sz="1200" b="1" kern="0">
                    <a:solidFill>
                      <a:sysClr val="windowText" lastClr="000000"/>
                    </a:solidFill>
                    <a:latin typeface="Verdana" panose="020B0604030504040204" pitchFamily="34" charset="0"/>
                    <a:cs typeface="Times New Roman" pitchFamily="18" charset="0"/>
                  </a:rPr>
                  <a:t>Savunan</a:t>
                </a:r>
                <a:endParaRPr lang="tr-TR" sz="1200" kern="0">
                  <a:solidFill>
                    <a:sysClr val="windowText" lastClr="000000"/>
                  </a:solidFill>
                  <a:latin typeface="Verdana" panose="020B060403050404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777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20444A7-0226-B842-8873-8FF441B442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Ürün Portföy Analizi</a:t>
            </a:r>
            <a:endParaRPr lang="en-US">
              <a:solidFill>
                <a:srgbClr val="010000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0F4FCE3-B730-F94B-8A0C-575D172AA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2209800"/>
            <a:ext cx="7772400" cy="39624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010000"/>
                </a:solidFill>
              </a:rPr>
              <a:t>Göreceli Pazar Payı</a:t>
            </a:r>
          </a:p>
          <a:p>
            <a:pPr>
              <a:defRPr/>
            </a:pPr>
            <a:r>
              <a:rPr lang="en-US">
                <a:solidFill>
                  <a:srgbClr val="010000"/>
                </a:solidFill>
              </a:rPr>
              <a:t>Pazar Büyüme Oranı</a:t>
            </a:r>
          </a:p>
          <a:p>
            <a:pPr lvl="2">
              <a:defRPr/>
            </a:pPr>
            <a:r>
              <a:rPr lang="en-US">
                <a:solidFill>
                  <a:srgbClr val="010000"/>
                </a:solidFill>
              </a:rPr>
              <a:t>Yüksek Büyüme Oranı:  Pazarın Büyüme Oranı Genel Ekonomik Büyümeden Yüksek</a:t>
            </a:r>
          </a:p>
          <a:p>
            <a:pPr lvl="2">
              <a:defRPr/>
            </a:pPr>
            <a:r>
              <a:rPr lang="en-US">
                <a:solidFill>
                  <a:srgbClr val="010000"/>
                </a:solidFill>
              </a:rPr>
              <a:t>Düşük Büyüme Oranı: Pazarın Büyüme Oranı Genel Ekonomik Büyüme Oranından Düşük</a:t>
            </a:r>
          </a:p>
        </p:txBody>
      </p:sp>
    </p:spTree>
    <p:extLst>
      <p:ext uri="{BB962C8B-B14F-4D97-AF65-F5344CB8AC3E}">
        <p14:creationId xmlns:p14="http://schemas.microsoft.com/office/powerpoint/2010/main" val="330310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>
            <a:extLst>
              <a:ext uri="{FF2B5EF4-FFF2-40B4-BE49-F238E27FC236}">
                <a16:creationId xmlns:a16="http://schemas.microsoft.com/office/drawing/2014/main" id="{2C6568ED-A834-E649-9641-D3D38FB95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Ürün Portföy Analizi</a:t>
            </a:r>
          </a:p>
        </p:txBody>
      </p:sp>
      <p:sp>
        <p:nvSpPr>
          <p:cNvPr id="74755" name="Rectangle 1027">
            <a:extLst>
              <a:ext uri="{FF2B5EF4-FFF2-40B4-BE49-F238E27FC236}">
                <a16:creationId xmlns:a16="http://schemas.microsoft.com/office/drawing/2014/main" id="{1FF8E7C1-E8D3-B74E-AE61-B0B5869BCD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54300" y="1903413"/>
            <a:ext cx="7340600" cy="4113212"/>
          </a:xfrm>
        </p:spPr>
        <p:txBody>
          <a:bodyPr/>
          <a:lstStyle/>
          <a:p>
            <a:pPr>
              <a:defRPr/>
            </a:pPr>
            <a:r>
              <a:rPr lang="en-GB"/>
              <a:t>Varsayımlar</a:t>
            </a:r>
          </a:p>
          <a:p>
            <a:pPr lvl="1">
              <a:lnSpc>
                <a:spcPct val="70000"/>
              </a:lnSpc>
              <a:spcBef>
                <a:spcPct val="15000"/>
              </a:spcBef>
              <a:defRPr/>
            </a:pPr>
            <a:r>
              <a:rPr lang="en-GB"/>
              <a:t>Para kazanmak göreceli pazar payı ile orantılı</a:t>
            </a:r>
          </a:p>
          <a:p>
            <a:pPr lvl="1">
              <a:lnSpc>
                <a:spcPct val="70000"/>
              </a:lnSpc>
              <a:spcBef>
                <a:spcPct val="15000"/>
              </a:spcBef>
              <a:defRPr/>
            </a:pPr>
            <a:r>
              <a:rPr lang="en-GB"/>
              <a:t>Mevcut para pazar büyüme oranını takip etmek için </a:t>
            </a:r>
          </a:p>
          <a:p>
            <a:pPr lvl="1">
              <a:lnSpc>
                <a:spcPct val="70000"/>
              </a:lnSpc>
              <a:spcBef>
                <a:spcPct val="15000"/>
              </a:spcBef>
              <a:defRPr/>
            </a:pPr>
            <a:r>
              <a:rPr lang="en-GB"/>
              <a:t>Pazar payını artırmak için ilave paraya ihtiyaç var</a:t>
            </a:r>
          </a:p>
          <a:p>
            <a:pPr lvl="1">
              <a:lnSpc>
                <a:spcPct val="70000"/>
              </a:lnSpc>
              <a:spcBef>
                <a:spcPct val="15000"/>
              </a:spcBef>
              <a:defRPr/>
            </a:pPr>
            <a:r>
              <a:rPr lang="en-GB"/>
              <a:t>Pazar Büyüme oranı belirli bir dönem sononda yavaşlar ve bu da para kazanmaya olanak sağlar</a:t>
            </a:r>
          </a:p>
          <a:p>
            <a:pPr>
              <a:lnSpc>
                <a:spcPct val="70000"/>
              </a:lnSpc>
              <a:spcBef>
                <a:spcPct val="15000"/>
              </a:spcBef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244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CE054E3-BC8D-C146-AA9E-167CD1190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Ürün Portföy Analizi</a:t>
            </a:r>
            <a:endParaRPr lang="en-US">
              <a:solidFill>
                <a:srgbClr val="010000"/>
              </a:solidFill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008D4C9B-0A90-C54B-A41E-3CC54C5A41F6}"/>
              </a:ext>
            </a:extLst>
          </p:cNvPr>
          <p:cNvGrpSpPr>
            <a:grpSpLocks/>
          </p:cNvGrpSpPr>
          <p:nvPr/>
        </p:nvGrpSpPr>
        <p:grpSpPr bwMode="auto">
          <a:xfrm>
            <a:off x="1606550" y="2057400"/>
            <a:ext cx="1365250" cy="3962400"/>
            <a:chOff x="52" y="1296"/>
            <a:chExt cx="860" cy="2496"/>
          </a:xfrm>
        </p:grpSpPr>
        <p:sp>
          <p:nvSpPr>
            <p:cNvPr id="6185" name="Rectangle 4">
              <a:extLst>
                <a:ext uri="{FF2B5EF4-FFF2-40B4-BE49-F238E27FC236}">
                  <a16:creationId xmlns:a16="http://schemas.microsoft.com/office/drawing/2014/main" id="{11A99397-F30C-C94E-99ED-2DCB52A02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296"/>
              <a:ext cx="432" cy="2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20%-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18%-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16%-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14%-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12%-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10%-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  8%-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  6%-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  4%-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  2%-</a:t>
              </a:r>
            </a:p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    0</a:t>
              </a:r>
            </a:p>
          </p:txBody>
        </p:sp>
        <p:sp>
          <p:nvSpPr>
            <p:cNvPr id="6186" name="Rectangle 5">
              <a:extLst>
                <a:ext uri="{FF2B5EF4-FFF2-40B4-BE49-F238E27FC236}">
                  <a16:creationId xmlns:a16="http://schemas.microsoft.com/office/drawing/2014/main" id="{8F047A24-FC3A-6E4B-80C7-B0BB078A75E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956" y="2356"/>
              <a:ext cx="2344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200" b="1">
                  <a:solidFill>
                    <a:srgbClr val="010000"/>
                  </a:solidFill>
                </a:rPr>
                <a:t>Pazar Büyüme Oranı</a:t>
              </a:r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8FD65496-DD47-5B4C-A4D6-6EB29BF28B40}"/>
              </a:ext>
            </a:extLst>
          </p:cNvPr>
          <p:cNvGrpSpPr>
            <a:grpSpLocks/>
          </p:cNvGrpSpPr>
          <p:nvPr/>
        </p:nvGrpSpPr>
        <p:grpSpPr bwMode="auto">
          <a:xfrm>
            <a:off x="6565900" y="2070100"/>
            <a:ext cx="3556000" cy="1879600"/>
            <a:chOff x="3176" y="1304"/>
            <a:chExt cx="2240" cy="1184"/>
          </a:xfrm>
        </p:grpSpPr>
        <p:sp>
          <p:nvSpPr>
            <p:cNvPr id="6176" name="Rectangle 7">
              <a:extLst>
                <a:ext uri="{FF2B5EF4-FFF2-40B4-BE49-F238E27FC236}">
                  <a16:creationId xmlns:a16="http://schemas.microsoft.com/office/drawing/2014/main" id="{94FAD665-603C-4A4E-8824-76DBA50A6E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1304"/>
              <a:ext cx="2240" cy="1184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6177" name="Oval 8">
              <a:extLst>
                <a:ext uri="{FF2B5EF4-FFF2-40B4-BE49-F238E27FC236}">
                  <a16:creationId xmlns:a16="http://schemas.microsoft.com/office/drawing/2014/main" id="{FAD1F1C8-E4FB-754A-9248-31ED35F3B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6" y="1636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3</a:t>
              </a:r>
            </a:p>
          </p:txBody>
        </p:sp>
        <p:sp>
          <p:nvSpPr>
            <p:cNvPr id="6178" name="Rectangle 9">
              <a:extLst>
                <a:ext uri="{FF2B5EF4-FFF2-40B4-BE49-F238E27FC236}">
                  <a16:creationId xmlns:a16="http://schemas.microsoft.com/office/drawing/2014/main" id="{BD371355-C6B2-E549-9992-DEBF2FB50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584"/>
              <a:ext cx="384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8800" b="1">
                  <a:solidFill>
                    <a:srgbClr val="010000"/>
                  </a:solidFill>
                  <a:latin typeface="Bookman Old Style" panose="02050604050505020204" pitchFamily="18" charset="0"/>
                </a:rPr>
                <a:t>?</a:t>
              </a:r>
            </a:p>
          </p:txBody>
        </p:sp>
        <p:sp>
          <p:nvSpPr>
            <p:cNvPr id="6179" name="Rectangle 10">
              <a:extLst>
                <a:ext uri="{FF2B5EF4-FFF2-40B4-BE49-F238E27FC236}">
                  <a16:creationId xmlns:a16="http://schemas.microsoft.com/office/drawing/2014/main" id="{07C01F99-553D-5D49-8099-E1DBD32FF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344"/>
              <a:ext cx="177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800" b="1">
                  <a:solidFill>
                    <a:srgbClr val="010000"/>
                  </a:solidFill>
                </a:rPr>
                <a:t>Question marks</a:t>
              </a:r>
            </a:p>
          </p:txBody>
        </p:sp>
        <p:sp>
          <p:nvSpPr>
            <p:cNvPr id="6180" name="Rectangle 11">
              <a:extLst>
                <a:ext uri="{FF2B5EF4-FFF2-40B4-BE49-F238E27FC236}">
                  <a16:creationId xmlns:a16="http://schemas.microsoft.com/office/drawing/2014/main" id="{EB77FDB5-2E21-2249-9356-C65DEA77F9B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940000">
              <a:off x="3456" y="2016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6600" b="1">
                  <a:solidFill>
                    <a:srgbClr val="010000"/>
                  </a:solidFill>
                  <a:latin typeface="Arrus BT" charset="0"/>
                </a:rPr>
                <a:t>?</a:t>
              </a:r>
            </a:p>
          </p:txBody>
        </p:sp>
        <p:sp>
          <p:nvSpPr>
            <p:cNvPr id="6181" name="Rectangle 12">
              <a:extLst>
                <a:ext uri="{FF2B5EF4-FFF2-40B4-BE49-F238E27FC236}">
                  <a16:creationId xmlns:a16="http://schemas.microsoft.com/office/drawing/2014/main" id="{76BC11C5-9745-D845-9736-F344BD914A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460000">
              <a:off x="4848" y="2016"/>
              <a:ext cx="3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6600" b="1">
                  <a:solidFill>
                    <a:srgbClr val="010000"/>
                  </a:solidFill>
                  <a:latin typeface="Bookman Old Style" panose="02050604050505020204" pitchFamily="18" charset="0"/>
                </a:rPr>
                <a:t>?</a:t>
              </a:r>
            </a:p>
          </p:txBody>
        </p:sp>
        <p:sp>
          <p:nvSpPr>
            <p:cNvPr id="6182" name="Rectangle 13">
              <a:extLst>
                <a:ext uri="{FF2B5EF4-FFF2-40B4-BE49-F238E27FC236}">
                  <a16:creationId xmlns:a16="http://schemas.microsoft.com/office/drawing/2014/main" id="{4F54E201-16AF-A54F-B1A7-67B5CA18E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536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6600" b="1">
                  <a:solidFill>
                    <a:srgbClr val="010000"/>
                  </a:solidFill>
                  <a:latin typeface="Arrus BT" charset="0"/>
                </a:rPr>
                <a:t>?</a:t>
              </a:r>
            </a:p>
          </p:txBody>
        </p:sp>
        <p:sp>
          <p:nvSpPr>
            <p:cNvPr id="6183" name="Oval 14">
              <a:extLst>
                <a:ext uri="{FF2B5EF4-FFF2-40B4-BE49-F238E27FC236}">
                  <a16:creationId xmlns:a16="http://schemas.microsoft.com/office/drawing/2014/main" id="{12CA18F4-C5EC-A84B-9EC6-34E02CA04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068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2</a:t>
              </a:r>
            </a:p>
          </p:txBody>
        </p:sp>
        <p:sp>
          <p:nvSpPr>
            <p:cNvPr id="6184" name="Oval 15">
              <a:extLst>
                <a:ext uri="{FF2B5EF4-FFF2-40B4-BE49-F238E27FC236}">
                  <a16:creationId xmlns:a16="http://schemas.microsoft.com/office/drawing/2014/main" id="{454BD680-3537-614A-A0E3-DF05513FC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" y="1588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1</a:t>
              </a:r>
            </a:p>
          </p:txBody>
        </p:sp>
      </p:grpSp>
      <p:grpSp>
        <p:nvGrpSpPr>
          <p:cNvPr id="4" name="Group 16">
            <a:extLst>
              <a:ext uri="{FF2B5EF4-FFF2-40B4-BE49-F238E27FC236}">
                <a16:creationId xmlns:a16="http://schemas.microsoft.com/office/drawing/2014/main" id="{D546A255-B8DD-A74B-B91C-5DE74AE0048C}"/>
              </a:ext>
            </a:extLst>
          </p:cNvPr>
          <p:cNvGrpSpPr>
            <a:grpSpLocks/>
          </p:cNvGrpSpPr>
          <p:nvPr/>
        </p:nvGrpSpPr>
        <p:grpSpPr bwMode="auto">
          <a:xfrm>
            <a:off x="2984500" y="3975100"/>
            <a:ext cx="3556000" cy="1955800"/>
            <a:chOff x="920" y="2504"/>
            <a:chExt cx="2240" cy="1232"/>
          </a:xfrm>
        </p:grpSpPr>
        <p:sp>
          <p:nvSpPr>
            <p:cNvPr id="6173" name="Rectangle 17">
              <a:extLst>
                <a:ext uri="{FF2B5EF4-FFF2-40B4-BE49-F238E27FC236}">
                  <a16:creationId xmlns:a16="http://schemas.microsoft.com/office/drawing/2014/main" id="{E63B6169-5DEE-BA46-A628-BCA8C694C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504"/>
              <a:ext cx="2240" cy="1232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6174" name="Rectangle 18">
              <a:extLst>
                <a:ext uri="{FF2B5EF4-FFF2-40B4-BE49-F238E27FC236}">
                  <a16:creationId xmlns:a16="http://schemas.microsoft.com/office/drawing/2014/main" id="{6FDF3AEE-9148-DD44-B685-3EA7799C2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592"/>
              <a:ext cx="110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800" b="1">
                  <a:solidFill>
                    <a:srgbClr val="010000"/>
                  </a:solidFill>
                </a:rPr>
                <a:t>Cash cow</a:t>
              </a:r>
            </a:p>
          </p:txBody>
        </p:sp>
        <p:graphicFrame>
          <p:nvGraphicFramePr>
            <p:cNvPr id="6146" name="Object 2">
              <a:hlinkClick r:id="" action="ppaction://ole?verb=0"/>
              <a:extLst>
                <a:ext uri="{FF2B5EF4-FFF2-40B4-BE49-F238E27FC236}">
                  <a16:creationId xmlns:a16="http://schemas.microsoft.com/office/drawing/2014/main" id="{F8C9A719-0DFC-9246-90E5-B06898CD20E8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728" y="2832"/>
            <a:ext cx="1152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577" name="GALLERY" r:id="rId3" imgW="71640700" imgH="52692300" progId="GALLERYClipart">
                    <p:embed/>
                  </p:oleObj>
                </mc:Choice>
                <mc:Fallback>
                  <p:oleObj name="GALLERY" r:id="rId3" imgW="71640700" imgH="52692300" progId="GALLERYClipart">
                    <p:embed/>
                    <p:pic>
                      <p:nvPicPr>
                        <p:cNvPr id="6146" name="Object 2">
                          <a:hlinkClick r:id="" action="ppaction://ole?verb=0"/>
                          <a:extLst>
                            <a:ext uri="{FF2B5EF4-FFF2-40B4-BE49-F238E27FC236}">
                              <a16:creationId xmlns:a16="http://schemas.microsoft.com/office/drawing/2014/main" id="{F8C9A719-0DFC-9246-90E5-B06898CD20E8}"/>
                            </a:ext>
                          </a:extLst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2832"/>
                          <a:ext cx="1152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5" name="Oval 20">
              <a:extLst>
                <a:ext uri="{FF2B5EF4-FFF2-40B4-BE49-F238E27FC236}">
                  <a16:creationId xmlns:a16="http://schemas.microsoft.com/office/drawing/2014/main" id="{04E178E2-7E11-2B45-A0B0-D030EB619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68"/>
              <a:ext cx="432" cy="432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6</a:t>
              </a:r>
            </a:p>
          </p:txBody>
        </p:sp>
      </p:grpSp>
      <p:grpSp>
        <p:nvGrpSpPr>
          <p:cNvPr id="5" name="Group 21">
            <a:extLst>
              <a:ext uri="{FF2B5EF4-FFF2-40B4-BE49-F238E27FC236}">
                <a16:creationId xmlns:a16="http://schemas.microsoft.com/office/drawing/2014/main" id="{92831ECE-EF44-E748-8F85-4EC1ADDDABDD}"/>
              </a:ext>
            </a:extLst>
          </p:cNvPr>
          <p:cNvGrpSpPr>
            <a:grpSpLocks/>
          </p:cNvGrpSpPr>
          <p:nvPr/>
        </p:nvGrpSpPr>
        <p:grpSpPr bwMode="auto">
          <a:xfrm>
            <a:off x="6565900" y="3975100"/>
            <a:ext cx="3556000" cy="1955800"/>
            <a:chOff x="3176" y="2504"/>
            <a:chExt cx="2240" cy="1232"/>
          </a:xfrm>
        </p:grpSpPr>
        <p:sp>
          <p:nvSpPr>
            <p:cNvPr id="6167" name="Rectangle 22">
              <a:extLst>
                <a:ext uri="{FF2B5EF4-FFF2-40B4-BE49-F238E27FC236}">
                  <a16:creationId xmlns:a16="http://schemas.microsoft.com/office/drawing/2014/main" id="{7CAC01BE-4D01-6141-901D-8A4D8FA35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2504"/>
              <a:ext cx="2240" cy="1232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pic>
          <p:nvPicPr>
            <p:cNvPr id="6168" name="Picture 23">
              <a:extLst>
                <a:ext uri="{FF2B5EF4-FFF2-40B4-BE49-F238E27FC236}">
                  <a16:creationId xmlns:a16="http://schemas.microsoft.com/office/drawing/2014/main" id="{F94A7CE7-8818-FF43-8A36-032EED8EEA9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2592"/>
              <a:ext cx="546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9" name="Picture 24">
              <a:extLst>
                <a:ext uri="{FF2B5EF4-FFF2-40B4-BE49-F238E27FC236}">
                  <a16:creationId xmlns:a16="http://schemas.microsoft.com/office/drawing/2014/main" id="{DAB6E767-741C-024B-96AD-FE82FD715F1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832"/>
              <a:ext cx="720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Rectangle 25">
              <a:extLst>
                <a:ext uri="{FF2B5EF4-FFF2-40B4-BE49-F238E27FC236}">
                  <a16:creationId xmlns:a16="http://schemas.microsoft.com/office/drawing/2014/main" id="{7E0A5E86-6A65-3242-956E-C50DC646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544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800" b="1">
                  <a:solidFill>
                    <a:srgbClr val="010000"/>
                  </a:solidFill>
                </a:rPr>
                <a:t>Dogs</a:t>
              </a:r>
            </a:p>
          </p:txBody>
        </p:sp>
        <p:sp>
          <p:nvSpPr>
            <p:cNvPr id="6171" name="Oval 26">
              <a:extLst>
                <a:ext uri="{FF2B5EF4-FFF2-40B4-BE49-F238E27FC236}">
                  <a16:creationId xmlns:a16="http://schemas.microsoft.com/office/drawing/2014/main" id="{AEFE7CA6-EDB8-074F-B0D4-0B529F881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" y="2884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8</a:t>
              </a:r>
            </a:p>
          </p:txBody>
        </p:sp>
        <p:sp>
          <p:nvSpPr>
            <p:cNvPr id="6172" name="Oval 27">
              <a:extLst>
                <a:ext uri="{FF2B5EF4-FFF2-40B4-BE49-F238E27FC236}">
                  <a16:creationId xmlns:a16="http://schemas.microsoft.com/office/drawing/2014/main" id="{3A7F3E48-CB07-6847-9592-760AE34AF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0" y="3364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7</a:t>
              </a:r>
            </a:p>
          </p:txBody>
        </p:sp>
      </p:grpSp>
      <p:grpSp>
        <p:nvGrpSpPr>
          <p:cNvPr id="6" name="Group 28">
            <a:extLst>
              <a:ext uri="{FF2B5EF4-FFF2-40B4-BE49-F238E27FC236}">
                <a16:creationId xmlns:a16="http://schemas.microsoft.com/office/drawing/2014/main" id="{B78E2EBF-F441-A84A-A59C-001080D5B02E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6019800"/>
            <a:ext cx="7315200" cy="755650"/>
            <a:chOff x="1056" y="3792"/>
            <a:chExt cx="4608" cy="476"/>
          </a:xfrm>
        </p:grpSpPr>
        <p:sp>
          <p:nvSpPr>
            <p:cNvPr id="6164" name="Rectangle 29">
              <a:extLst>
                <a:ext uri="{FF2B5EF4-FFF2-40B4-BE49-F238E27FC236}">
                  <a16:creationId xmlns:a16="http://schemas.microsoft.com/office/drawing/2014/main" id="{CDABD90D-21F5-BE41-B164-7D2643A67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792"/>
              <a:ext cx="22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>
                  <a:solidFill>
                    <a:srgbClr val="010000"/>
                  </a:solidFill>
                </a:rPr>
                <a:t>10x        4x     2x  1.5x     1x  </a:t>
              </a:r>
            </a:p>
          </p:txBody>
        </p:sp>
        <p:sp>
          <p:nvSpPr>
            <p:cNvPr id="6165" name="Rectangle 30">
              <a:extLst>
                <a:ext uri="{FF2B5EF4-FFF2-40B4-BE49-F238E27FC236}">
                  <a16:creationId xmlns:a16="http://schemas.microsoft.com/office/drawing/2014/main" id="{F943769F-D2C5-3B40-AB1D-CB178CA60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" y="4036"/>
              <a:ext cx="277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200" b="1">
                  <a:solidFill>
                    <a:srgbClr val="010000"/>
                  </a:solidFill>
                </a:rPr>
                <a:t>Göreceli Pazar Payı</a:t>
              </a:r>
            </a:p>
          </p:txBody>
        </p:sp>
        <p:sp>
          <p:nvSpPr>
            <p:cNvPr id="17439" name="Rectangle 31">
              <a:extLst>
                <a:ext uri="{FF2B5EF4-FFF2-40B4-BE49-F238E27FC236}">
                  <a16:creationId xmlns:a16="http://schemas.microsoft.com/office/drawing/2014/main" id="{78F8284D-15A9-7142-B844-ECB591CCD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792"/>
              <a:ext cx="196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hangingPunct="0">
                <a:defRPr/>
              </a:pPr>
              <a:r>
                <a:rPr lang="en-US" sz="2400" b="1">
                  <a:solidFill>
                    <a:srgbClr val="010000"/>
                  </a:solidFill>
                </a:rPr>
                <a:t>.5x  .4x  .3x  .2x  .1x</a:t>
              </a:r>
              <a:r>
                <a:rPr lang="en-US" sz="2400" b="1">
                  <a:solidFill>
                    <a:srgbClr val="01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 </a:t>
              </a:r>
            </a:p>
          </p:txBody>
        </p:sp>
      </p:grpSp>
      <p:grpSp>
        <p:nvGrpSpPr>
          <p:cNvPr id="7" name="Group 32">
            <a:extLst>
              <a:ext uri="{FF2B5EF4-FFF2-40B4-BE49-F238E27FC236}">
                <a16:creationId xmlns:a16="http://schemas.microsoft.com/office/drawing/2014/main" id="{9A242E57-A811-BD4B-AE12-F7AB9DFDEFB5}"/>
              </a:ext>
            </a:extLst>
          </p:cNvPr>
          <p:cNvGrpSpPr>
            <a:grpSpLocks/>
          </p:cNvGrpSpPr>
          <p:nvPr/>
        </p:nvGrpSpPr>
        <p:grpSpPr bwMode="auto">
          <a:xfrm>
            <a:off x="2984500" y="2070100"/>
            <a:ext cx="3556000" cy="1970088"/>
            <a:chOff x="920" y="1304"/>
            <a:chExt cx="2240" cy="1241"/>
          </a:xfrm>
        </p:grpSpPr>
        <p:sp>
          <p:nvSpPr>
            <p:cNvPr id="6154" name="Rectangle 33">
              <a:extLst>
                <a:ext uri="{FF2B5EF4-FFF2-40B4-BE49-F238E27FC236}">
                  <a16:creationId xmlns:a16="http://schemas.microsoft.com/office/drawing/2014/main" id="{EB281E95-A9FF-BC47-B221-4D922C716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1304"/>
              <a:ext cx="2240" cy="1184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grpSp>
          <p:nvGrpSpPr>
            <p:cNvPr id="6155" name="Group 34">
              <a:extLst>
                <a:ext uri="{FF2B5EF4-FFF2-40B4-BE49-F238E27FC236}">
                  <a16:creationId xmlns:a16="http://schemas.microsoft.com/office/drawing/2014/main" id="{13648CB2-1F02-DC4A-9B80-97355B65B5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1344"/>
              <a:ext cx="925" cy="1043"/>
              <a:chOff x="1008" y="1344"/>
              <a:chExt cx="925" cy="1043"/>
            </a:xfrm>
          </p:grpSpPr>
          <p:sp>
            <p:nvSpPr>
              <p:cNvPr id="6162" name="Freeform 35">
                <a:extLst>
                  <a:ext uri="{FF2B5EF4-FFF2-40B4-BE49-F238E27FC236}">
                    <a16:creationId xmlns:a16="http://schemas.microsoft.com/office/drawing/2014/main" id="{10987097-32A9-1A45-97EB-9FDC615F08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8" y="1344"/>
                <a:ext cx="925" cy="1043"/>
              </a:xfrm>
              <a:custGeom>
                <a:avLst/>
                <a:gdLst>
                  <a:gd name="T0" fmla="*/ 497 w 925"/>
                  <a:gd name="T1" fmla="*/ 1042 h 1043"/>
                  <a:gd name="T2" fmla="*/ 355 w 925"/>
                  <a:gd name="T3" fmla="*/ 702 h 1043"/>
                  <a:gd name="T4" fmla="*/ 0 w 925"/>
                  <a:gd name="T5" fmla="*/ 786 h 1043"/>
                  <a:gd name="T6" fmla="*/ 263 w 925"/>
                  <a:gd name="T7" fmla="*/ 484 h 1043"/>
                  <a:gd name="T8" fmla="*/ 138 w 925"/>
                  <a:gd name="T9" fmla="*/ 142 h 1043"/>
                  <a:gd name="T10" fmla="*/ 437 w 925"/>
                  <a:gd name="T11" fmla="*/ 292 h 1043"/>
                  <a:gd name="T12" fmla="*/ 703 w 925"/>
                  <a:gd name="T13" fmla="*/ 0 h 1043"/>
                  <a:gd name="T14" fmla="*/ 629 w 925"/>
                  <a:gd name="T15" fmla="*/ 394 h 1043"/>
                  <a:gd name="T16" fmla="*/ 924 w 925"/>
                  <a:gd name="T17" fmla="*/ 552 h 1043"/>
                  <a:gd name="T18" fmla="*/ 583 w 925"/>
                  <a:gd name="T19" fmla="*/ 652 h 1043"/>
                  <a:gd name="T20" fmla="*/ 497 w 925"/>
                  <a:gd name="T21" fmla="*/ 1042 h 1043"/>
                  <a:gd name="T22" fmla="*/ 495 w 925"/>
                  <a:gd name="T23" fmla="*/ 1007 h 1043"/>
                  <a:gd name="T24" fmla="*/ 571 w 925"/>
                  <a:gd name="T25" fmla="*/ 639 h 1043"/>
                  <a:gd name="T26" fmla="*/ 894 w 925"/>
                  <a:gd name="T27" fmla="*/ 550 h 1043"/>
                  <a:gd name="T28" fmla="*/ 615 w 925"/>
                  <a:gd name="T29" fmla="*/ 401 h 1043"/>
                  <a:gd name="T30" fmla="*/ 685 w 925"/>
                  <a:gd name="T31" fmla="*/ 37 h 1043"/>
                  <a:gd name="T32" fmla="*/ 440 w 925"/>
                  <a:gd name="T33" fmla="*/ 308 h 1043"/>
                  <a:gd name="T34" fmla="*/ 158 w 925"/>
                  <a:gd name="T35" fmla="*/ 164 h 1043"/>
                  <a:gd name="T36" fmla="*/ 277 w 925"/>
                  <a:gd name="T37" fmla="*/ 486 h 1043"/>
                  <a:gd name="T38" fmla="*/ 33 w 925"/>
                  <a:gd name="T39" fmla="*/ 765 h 1043"/>
                  <a:gd name="T40" fmla="*/ 362 w 925"/>
                  <a:gd name="T41" fmla="*/ 688 h 1043"/>
                  <a:gd name="T42" fmla="*/ 495 w 925"/>
                  <a:gd name="T43" fmla="*/ 1007 h 1043"/>
                  <a:gd name="T44" fmla="*/ 497 w 925"/>
                  <a:gd name="T45" fmla="*/ 1042 h 104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925"/>
                  <a:gd name="T70" fmla="*/ 0 h 1043"/>
                  <a:gd name="T71" fmla="*/ 925 w 925"/>
                  <a:gd name="T72" fmla="*/ 1043 h 104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925" h="1043">
                    <a:moveTo>
                      <a:pt x="497" y="1042"/>
                    </a:moveTo>
                    <a:lnTo>
                      <a:pt x="355" y="702"/>
                    </a:lnTo>
                    <a:lnTo>
                      <a:pt x="0" y="786"/>
                    </a:lnTo>
                    <a:lnTo>
                      <a:pt x="263" y="484"/>
                    </a:lnTo>
                    <a:lnTo>
                      <a:pt x="138" y="142"/>
                    </a:lnTo>
                    <a:lnTo>
                      <a:pt x="437" y="292"/>
                    </a:lnTo>
                    <a:lnTo>
                      <a:pt x="703" y="0"/>
                    </a:lnTo>
                    <a:lnTo>
                      <a:pt x="629" y="394"/>
                    </a:lnTo>
                    <a:lnTo>
                      <a:pt x="924" y="552"/>
                    </a:lnTo>
                    <a:lnTo>
                      <a:pt x="583" y="652"/>
                    </a:lnTo>
                    <a:lnTo>
                      <a:pt x="497" y="1042"/>
                    </a:lnTo>
                    <a:lnTo>
                      <a:pt x="495" y="1007"/>
                    </a:lnTo>
                    <a:lnTo>
                      <a:pt x="571" y="639"/>
                    </a:lnTo>
                    <a:lnTo>
                      <a:pt x="894" y="550"/>
                    </a:lnTo>
                    <a:lnTo>
                      <a:pt x="615" y="401"/>
                    </a:lnTo>
                    <a:lnTo>
                      <a:pt x="685" y="37"/>
                    </a:lnTo>
                    <a:lnTo>
                      <a:pt x="440" y="308"/>
                    </a:lnTo>
                    <a:lnTo>
                      <a:pt x="158" y="164"/>
                    </a:lnTo>
                    <a:lnTo>
                      <a:pt x="277" y="486"/>
                    </a:lnTo>
                    <a:lnTo>
                      <a:pt x="33" y="765"/>
                    </a:lnTo>
                    <a:lnTo>
                      <a:pt x="362" y="688"/>
                    </a:lnTo>
                    <a:lnTo>
                      <a:pt x="495" y="1007"/>
                    </a:lnTo>
                    <a:lnTo>
                      <a:pt x="497" y="104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3" name="Freeform 36">
                <a:extLst>
                  <a:ext uri="{FF2B5EF4-FFF2-40B4-BE49-F238E27FC236}">
                    <a16:creationId xmlns:a16="http://schemas.microsoft.com/office/drawing/2014/main" id="{D53914BC-2973-734D-8041-0F68C9AE75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3" y="1425"/>
                <a:ext cx="777" cy="877"/>
              </a:xfrm>
              <a:custGeom>
                <a:avLst/>
                <a:gdLst>
                  <a:gd name="T0" fmla="*/ 222 w 777"/>
                  <a:gd name="T1" fmla="*/ 408 h 877"/>
                  <a:gd name="T2" fmla="*/ 109 w 777"/>
                  <a:gd name="T3" fmla="*/ 118 h 877"/>
                  <a:gd name="T4" fmla="*/ 364 w 777"/>
                  <a:gd name="T5" fmla="*/ 248 h 877"/>
                  <a:gd name="T6" fmla="*/ 588 w 777"/>
                  <a:gd name="T7" fmla="*/ 0 h 877"/>
                  <a:gd name="T8" fmla="*/ 523 w 777"/>
                  <a:gd name="T9" fmla="*/ 332 h 877"/>
                  <a:gd name="T10" fmla="*/ 776 w 777"/>
                  <a:gd name="T11" fmla="*/ 468 h 877"/>
                  <a:gd name="T12" fmla="*/ 481 w 777"/>
                  <a:gd name="T13" fmla="*/ 544 h 877"/>
                  <a:gd name="T14" fmla="*/ 413 w 777"/>
                  <a:gd name="T15" fmla="*/ 876 h 877"/>
                  <a:gd name="T16" fmla="*/ 296 w 777"/>
                  <a:gd name="T17" fmla="*/ 590 h 877"/>
                  <a:gd name="T18" fmla="*/ 0 w 777"/>
                  <a:gd name="T19" fmla="*/ 660 h 877"/>
                  <a:gd name="T20" fmla="*/ 222 w 777"/>
                  <a:gd name="T21" fmla="*/ 408 h 87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777"/>
                  <a:gd name="T34" fmla="*/ 0 h 877"/>
                  <a:gd name="T35" fmla="*/ 777 w 777"/>
                  <a:gd name="T36" fmla="*/ 877 h 87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777" h="877">
                    <a:moveTo>
                      <a:pt x="222" y="408"/>
                    </a:moveTo>
                    <a:lnTo>
                      <a:pt x="109" y="118"/>
                    </a:lnTo>
                    <a:lnTo>
                      <a:pt x="364" y="248"/>
                    </a:lnTo>
                    <a:lnTo>
                      <a:pt x="588" y="0"/>
                    </a:lnTo>
                    <a:lnTo>
                      <a:pt x="523" y="332"/>
                    </a:lnTo>
                    <a:lnTo>
                      <a:pt x="776" y="468"/>
                    </a:lnTo>
                    <a:lnTo>
                      <a:pt x="481" y="544"/>
                    </a:lnTo>
                    <a:lnTo>
                      <a:pt x="413" y="876"/>
                    </a:lnTo>
                    <a:lnTo>
                      <a:pt x="296" y="590"/>
                    </a:lnTo>
                    <a:lnTo>
                      <a:pt x="0" y="660"/>
                    </a:lnTo>
                    <a:lnTo>
                      <a:pt x="222" y="40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156" name="Rectangle 37">
              <a:extLst>
                <a:ext uri="{FF2B5EF4-FFF2-40B4-BE49-F238E27FC236}">
                  <a16:creationId xmlns:a16="http://schemas.microsoft.com/office/drawing/2014/main" id="{B49EB5C9-2359-0745-91BA-7E0B42A7A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344"/>
              <a:ext cx="62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800" b="1">
                  <a:solidFill>
                    <a:srgbClr val="010000"/>
                  </a:solidFill>
                </a:rPr>
                <a:t>Stars</a:t>
              </a:r>
            </a:p>
          </p:txBody>
        </p:sp>
        <p:sp>
          <p:nvSpPr>
            <p:cNvPr id="6157" name="Oval 38">
              <a:extLst>
                <a:ext uri="{FF2B5EF4-FFF2-40B4-BE49-F238E27FC236}">
                  <a16:creationId xmlns:a16="http://schemas.microsoft.com/office/drawing/2014/main" id="{92E73105-AD82-3B4E-A6A7-0A6864948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" y="2068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5</a:t>
              </a:r>
            </a:p>
          </p:txBody>
        </p:sp>
        <p:sp>
          <p:nvSpPr>
            <p:cNvPr id="6158" name="Oval 39">
              <a:extLst>
                <a:ext uri="{FF2B5EF4-FFF2-40B4-BE49-F238E27FC236}">
                  <a16:creationId xmlns:a16="http://schemas.microsoft.com/office/drawing/2014/main" id="{FEE2B3D2-B449-8E44-B4FC-A7B03C096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2" y="1444"/>
              <a:ext cx="328" cy="328"/>
            </a:xfrm>
            <a:prstGeom prst="ellips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3600" b="1">
                  <a:solidFill>
                    <a:srgbClr val="010000"/>
                  </a:solidFill>
                </a:rPr>
                <a:t>4</a:t>
              </a:r>
            </a:p>
          </p:txBody>
        </p:sp>
        <p:grpSp>
          <p:nvGrpSpPr>
            <p:cNvPr id="6159" name="Group 40">
              <a:extLst>
                <a:ext uri="{FF2B5EF4-FFF2-40B4-BE49-F238E27FC236}">
                  <a16:creationId xmlns:a16="http://schemas.microsoft.com/office/drawing/2014/main" id="{30348624-3459-B84E-943A-71CF0AFEC1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" y="1806"/>
              <a:ext cx="675" cy="739"/>
              <a:chOff x="2304" y="1806"/>
              <a:chExt cx="675" cy="739"/>
            </a:xfrm>
          </p:grpSpPr>
          <p:sp>
            <p:nvSpPr>
              <p:cNvPr id="6160" name="Freeform 41">
                <a:extLst>
                  <a:ext uri="{FF2B5EF4-FFF2-40B4-BE49-F238E27FC236}">
                    <a16:creationId xmlns:a16="http://schemas.microsoft.com/office/drawing/2014/main" id="{581B21EF-FEA6-B847-87FA-F98C8C79B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806"/>
                <a:ext cx="675" cy="739"/>
              </a:xfrm>
              <a:custGeom>
                <a:avLst/>
                <a:gdLst>
                  <a:gd name="T0" fmla="*/ 674 w 675"/>
                  <a:gd name="T1" fmla="*/ 544 h 739"/>
                  <a:gd name="T2" fmla="*/ 416 w 675"/>
                  <a:gd name="T3" fmla="*/ 492 h 739"/>
                  <a:gd name="T4" fmla="*/ 325 w 675"/>
                  <a:gd name="T5" fmla="*/ 738 h 739"/>
                  <a:gd name="T6" fmla="*/ 251 w 675"/>
                  <a:gd name="T7" fmla="*/ 459 h 739"/>
                  <a:gd name="T8" fmla="*/ 0 w 675"/>
                  <a:gd name="T9" fmla="*/ 396 h 739"/>
                  <a:gd name="T10" fmla="*/ 207 w 675"/>
                  <a:gd name="T11" fmla="*/ 277 h 739"/>
                  <a:gd name="T12" fmla="*/ 141 w 675"/>
                  <a:gd name="T13" fmla="*/ 0 h 739"/>
                  <a:gd name="T14" fmla="*/ 344 w 675"/>
                  <a:gd name="T15" fmla="*/ 204 h 739"/>
                  <a:gd name="T16" fmla="*/ 554 w 675"/>
                  <a:gd name="T17" fmla="*/ 90 h 739"/>
                  <a:gd name="T18" fmla="*/ 478 w 675"/>
                  <a:gd name="T19" fmla="*/ 335 h 739"/>
                  <a:gd name="T20" fmla="*/ 674 w 675"/>
                  <a:gd name="T21" fmla="*/ 544 h 739"/>
                  <a:gd name="T22" fmla="*/ 652 w 675"/>
                  <a:gd name="T23" fmla="*/ 531 h 739"/>
                  <a:gd name="T24" fmla="*/ 465 w 675"/>
                  <a:gd name="T25" fmla="*/ 337 h 739"/>
                  <a:gd name="T26" fmla="*/ 542 w 675"/>
                  <a:gd name="T27" fmla="*/ 108 h 739"/>
                  <a:gd name="T28" fmla="*/ 343 w 675"/>
                  <a:gd name="T29" fmla="*/ 214 h 739"/>
                  <a:gd name="T30" fmla="*/ 156 w 675"/>
                  <a:gd name="T31" fmla="*/ 25 h 739"/>
                  <a:gd name="T32" fmla="*/ 218 w 675"/>
                  <a:gd name="T33" fmla="*/ 282 h 739"/>
                  <a:gd name="T34" fmla="*/ 21 w 675"/>
                  <a:gd name="T35" fmla="*/ 392 h 739"/>
                  <a:gd name="T36" fmla="*/ 258 w 675"/>
                  <a:gd name="T37" fmla="*/ 451 h 739"/>
                  <a:gd name="T38" fmla="*/ 325 w 675"/>
                  <a:gd name="T39" fmla="*/ 710 h 739"/>
                  <a:gd name="T40" fmla="*/ 411 w 675"/>
                  <a:gd name="T41" fmla="*/ 482 h 739"/>
                  <a:gd name="T42" fmla="*/ 652 w 675"/>
                  <a:gd name="T43" fmla="*/ 531 h 739"/>
                  <a:gd name="T44" fmla="*/ 674 w 675"/>
                  <a:gd name="T45" fmla="*/ 544 h 73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675"/>
                  <a:gd name="T70" fmla="*/ 0 h 739"/>
                  <a:gd name="T71" fmla="*/ 675 w 675"/>
                  <a:gd name="T72" fmla="*/ 739 h 73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675" h="739">
                    <a:moveTo>
                      <a:pt x="674" y="544"/>
                    </a:moveTo>
                    <a:lnTo>
                      <a:pt x="416" y="492"/>
                    </a:lnTo>
                    <a:lnTo>
                      <a:pt x="325" y="738"/>
                    </a:lnTo>
                    <a:lnTo>
                      <a:pt x="251" y="459"/>
                    </a:lnTo>
                    <a:lnTo>
                      <a:pt x="0" y="396"/>
                    </a:lnTo>
                    <a:lnTo>
                      <a:pt x="207" y="277"/>
                    </a:lnTo>
                    <a:lnTo>
                      <a:pt x="141" y="0"/>
                    </a:lnTo>
                    <a:lnTo>
                      <a:pt x="344" y="204"/>
                    </a:lnTo>
                    <a:lnTo>
                      <a:pt x="554" y="90"/>
                    </a:lnTo>
                    <a:lnTo>
                      <a:pt x="478" y="335"/>
                    </a:lnTo>
                    <a:lnTo>
                      <a:pt x="674" y="544"/>
                    </a:lnTo>
                    <a:lnTo>
                      <a:pt x="652" y="531"/>
                    </a:lnTo>
                    <a:lnTo>
                      <a:pt x="465" y="337"/>
                    </a:lnTo>
                    <a:lnTo>
                      <a:pt x="542" y="108"/>
                    </a:lnTo>
                    <a:lnTo>
                      <a:pt x="343" y="214"/>
                    </a:lnTo>
                    <a:lnTo>
                      <a:pt x="156" y="25"/>
                    </a:lnTo>
                    <a:lnTo>
                      <a:pt x="218" y="282"/>
                    </a:lnTo>
                    <a:lnTo>
                      <a:pt x="21" y="392"/>
                    </a:lnTo>
                    <a:lnTo>
                      <a:pt x="258" y="451"/>
                    </a:lnTo>
                    <a:lnTo>
                      <a:pt x="325" y="710"/>
                    </a:lnTo>
                    <a:lnTo>
                      <a:pt x="411" y="482"/>
                    </a:lnTo>
                    <a:lnTo>
                      <a:pt x="652" y="531"/>
                    </a:lnTo>
                    <a:lnTo>
                      <a:pt x="674" y="544"/>
                    </a:lnTo>
                  </a:path>
                </a:pathLst>
              </a:custGeom>
              <a:noFill/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1" name="Freeform 42">
                <a:extLst>
                  <a:ext uri="{FF2B5EF4-FFF2-40B4-BE49-F238E27FC236}">
                    <a16:creationId xmlns:a16="http://schemas.microsoft.com/office/drawing/2014/main" id="{EED8B409-1C64-B444-8D4F-6130AEF3EA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1862"/>
                <a:ext cx="569" cy="620"/>
              </a:xfrm>
              <a:custGeom>
                <a:avLst/>
                <a:gdLst>
                  <a:gd name="T0" fmla="*/ 216 w 569"/>
                  <a:gd name="T1" fmla="*/ 384 h 620"/>
                  <a:gd name="T2" fmla="*/ 0 w 569"/>
                  <a:gd name="T3" fmla="*/ 334 h 620"/>
                  <a:gd name="T4" fmla="*/ 178 w 569"/>
                  <a:gd name="T5" fmla="*/ 235 h 620"/>
                  <a:gd name="T6" fmla="*/ 120 w 569"/>
                  <a:gd name="T7" fmla="*/ 0 h 620"/>
                  <a:gd name="T8" fmla="*/ 290 w 569"/>
                  <a:gd name="T9" fmla="*/ 173 h 620"/>
                  <a:gd name="T10" fmla="*/ 472 w 569"/>
                  <a:gd name="T11" fmla="*/ 77 h 620"/>
                  <a:gd name="T12" fmla="*/ 399 w 569"/>
                  <a:gd name="T13" fmla="*/ 284 h 620"/>
                  <a:gd name="T14" fmla="*/ 568 w 569"/>
                  <a:gd name="T15" fmla="*/ 459 h 620"/>
                  <a:gd name="T16" fmla="*/ 352 w 569"/>
                  <a:gd name="T17" fmla="*/ 413 h 620"/>
                  <a:gd name="T18" fmla="*/ 276 w 569"/>
                  <a:gd name="T19" fmla="*/ 619 h 620"/>
                  <a:gd name="T20" fmla="*/ 216 w 569"/>
                  <a:gd name="T21" fmla="*/ 384 h 62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69"/>
                  <a:gd name="T34" fmla="*/ 0 h 620"/>
                  <a:gd name="T35" fmla="*/ 569 w 569"/>
                  <a:gd name="T36" fmla="*/ 620 h 62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69" h="620">
                    <a:moveTo>
                      <a:pt x="216" y="384"/>
                    </a:moveTo>
                    <a:lnTo>
                      <a:pt x="0" y="334"/>
                    </a:lnTo>
                    <a:lnTo>
                      <a:pt x="178" y="235"/>
                    </a:lnTo>
                    <a:lnTo>
                      <a:pt x="120" y="0"/>
                    </a:lnTo>
                    <a:lnTo>
                      <a:pt x="290" y="173"/>
                    </a:lnTo>
                    <a:lnTo>
                      <a:pt x="472" y="77"/>
                    </a:lnTo>
                    <a:lnTo>
                      <a:pt x="399" y="284"/>
                    </a:lnTo>
                    <a:lnTo>
                      <a:pt x="568" y="459"/>
                    </a:lnTo>
                    <a:lnTo>
                      <a:pt x="352" y="413"/>
                    </a:lnTo>
                    <a:lnTo>
                      <a:pt x="276" y="619"/>
                    </a:lnTo>
                    <a:lnTo>
                      <a:pt x="216" y="38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3385617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E6DD6CC-CBA3-ED4C-A751-E974CA647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Ürün Portföy Analizi</a:t>
            </a:r>
            <a:endParaRPr lang="en-US">
              <a:solidFill>
                <a:srgbClr val="010000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97B1BCB-A987-EF44-A8C8-BEDEB71D7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981200"/>
            <a:ext cx="7772400" cy="4191000"/>
          </a:xfrm>
        </p:spPr>
        <p:txBody>
          <a:bodyPr/>
          <a:lstStyle/>
          <a:p>
            <a:pPr>
              <a:defRPr/>
            </a:pPr>
            <a:endParaRPr lang="en-US" sz="2800" dirty="0">
              <a:solidFill>
                <a:srgbClr val="010000"/>
              </a:solidFill>
              <a:latin typeface="+mj-lt"/>
            </a:endParaRPr>
          </a:p>
          <a:p>
            <a:pPr>
              <a:defRPr/>
            </a:pPr>
            <a:r>
              <a:rPr lang="en-US" sz="2800" dirty="0" err="1">
                <a:solidFill>
                  <a:srgbClr val="010000"/>
                </a:solidFill>
                <a:latin typeface="+mj-lt"/>
              </a:rPr>
              <a:t>Sağmal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İnek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: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Büyük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Pozitif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Nakit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Akışı</a:t>
            </a:r>
            <a:endParaRPr lang="en-US" sz="2800" dirty="0">
              <a:solidFill>
                <a:srgbClr val="010000"/>
              </a:solidFill>
              <a:latin typeface="+mj-lt"/>
            </a:endParaRPr>
          </a:p>
          <a:p>
            <a:pPr>
              <a:defRPr/>
            </a:pPr>
            <a:r>
              <a:rPr lang="en-US" sz="2800" dirty="0" err="1">
                <a:solidFill>
                  <a:srgbClr val="010000"/>
                </a:solidFill>
                <a:latin typeface="+mj-lt"/>
              </a:rPr>
              <a:t>Soru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İşareti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: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Büyük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Negatif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Nakit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Akışı</a:t>
            </a:r>
            <a:endParaRPr lang="en-US" sz="2800" dirty="0">
              <a:solidFill>
                <a:srgbClr val="010000"/>
              </a:solidFill>
              <a:latin typeface="+mj-lt"/>
            </a:endParaRPr>
          </a:p>
          <a:p>
            <a:pPr>
              <a:defRPr/>
            </a:pPr>
            <a:r>
              <a:rPr lang="en-US" sz="2800" dirty="0" err="1">
                <a:solidFill>
                  <a:srgbClr val="010000"/>
                </a:solidFill>
                <a:latin typeface="+mj-lt"/>
              </a:rPr>
              <a:t>Yıldız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         :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Fazla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Olmayan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Pozitif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veya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			      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Negatif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Nakit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Akışı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</a:p>
          <a:p>
            <a:pPr>
              <a:defRPr/>
            </a:pPr>
            <a:r>
              <a:rPr lang="en-US" sz="2800" dirty="0" err="1">
                <a:solidFill>
                  <a:srgbClr val="010000"/>
                </a:solidFill>
                <a:latin typeface="+mj-lt"/>
              </a:rPr>
              <a:t>Uyuz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Köpek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: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Fazla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Olmayan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Pozitif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veya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			      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Negatif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Nakit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10000"/>
                </a:solidFill>
                <a:latin typeface="+mj-lt"/>
              </a:rPr>
              <a:t>Akışı</a:t>
            </a:r>
            <a:r>
              <a:rPr lang="en-US" sz="2800" dirty="0">
                <a:solidFill>
                  <a:srgbClr val="010000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138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E4ECE0C-B06D-7C4E-B444-F6F4452AE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04800"/>
            <a:ext cx="8001000" cy="1143000"/>
          </a:xfrm>
        </p:spPr>
        <p:txBody>
          <a:bodyPr/>
          <a:lstStyle/>
          <a:p>
            <a:pPr>
              <a:defRPr/>
            </a:pPr>
            <a:r>
              <a:rPr lang="tr-TR" sz="3800">
                <a:solidFill>
                  <a:srgbClr val="010000"/>
                </a:solidFill>
              </a:rPr>
              <a:t>Büyüme Stratejileri</a:t>
            </a:r>
            <a:endParaRPr lang="en-US" sz="3800">
              <a:solidFill>
                <a:srgbClr val="010000"/>
              </a:solidFill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05DA7CC-4807-9F43-BA57-42E7DCC35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597400"/>
            <a:ext cx="3187700" cy="1955800"/>
          </a:xfrm>
          <a:prstGeom prst="rect">
            <a:avLst/>
          </a:prstGeom>
          <a:noFill/>
          <a:ln w="254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tr-TR" sz="2800" b="1">
                <a:solidFill>
                  <a:srgbClr val="010000"/>
                </a:solidFill>
              </a:rPr>
              <a:t>4.  </a:t>
            </a:r>
            <a:r>
              <a:rPr lang="tr-TR" altLang="tr-TR" sz="2800" b="1">
                <a:solidFill>
                  <a:srgbClr val="010000"/>
                </a:solidFill>
              </a:rPr>
              <a:t>Farklılaşma</a:t>
            </a:r>
            <a:endParaRPr lang="en-US" altLang="tr-TR" sz="2800" b="1">
              <a:solidFill>
                <a:srgbClr val="010000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72A9B2F7-C4CC-BD45-8E8D-6A6FCDDA6B1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597400"/>
            <a:ext cx="4648200" cy="1955800"/>
            <a:chOff x="480" y="2896"/>
            <a:chExt cx="2928" cy="1232"/>
          </a:xfrm>
        </p:grpSpPr>
        <p:sp>
          <p:nvSpPr>
            <p:cNvPr id="98316" name="Rectangle 5">
              <a:extLst>
                <a:ext uri="{FF2B5EF4-FFF2-40B4-BE49-F238E27FC236}">
                  <a16:creationId xmlns:a16="http://schemas.microsoft.com/office/drawing/2014/main" id="{CFE49756-5ADD-F442-9DE8-7F8677BFD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" y="2896"/>
              <a:ext cx="2008" cy="1232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marL="457200" indent="-457200" defTabSz="517525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defTabSz="517525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defTabSz="517525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defTabSz="517525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defTabSz="517525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defTabSz="5175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defTabSz="5175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defTabSz="5175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defTabSz="5175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buFontTx/>
                <a:buAutoNum type="arabicPeriod" startAt="2"/>
              </a:pPr>
              <a:r>
                <a:rPr lang="tr-TR" altLang="tr-TR" sz="2800" b="1">
                  <a:solidFill>
                    <a:srgbClr val="010000"/>
                  </a:solidFill>
                </a:rPr>
                <a:t>Pazar </a:t>
              </a:r>
            </a:p>
            <a:p>
              <a:pPr algn="ctr">
                <a:lnSpc>
                  <a:spcPct val="80000"/>
                </a:lnSpc>
              </a:pPr>
              <a:r>
                <a:rPr lang="tr-TR" altLang="tr-TR" sz="2800" b="1">
                  <a:solidFill>
                    <a:srgbClr val="010000"/>
                  </a:solidFill>
                </a:rPr>
                <a:t>Geliştirme</a:t>
              </a:r>
              <a:endParaRPr lang="en-US" altLang="tr-TR" sz="2800" b="1">
                <a:solidFill>
                  <a:srgbClr val="010000"/>
                </a:solidFill>
              </a:endParaRPr>
            </a:p>
          </p:txBody>
        </p:sp>
        <p:sp>
          <p:nvSpPr>
            <p:cNvPr id="98317" name="Rectangle 6">
              <a:extLst>
                <a:ext uri="{FF2B5EF4-FFF2-40B4-BE49-F238E27FC236}">
                  <a16:creationId xmlns:a16="http://schemas.microsoft.com/office/drawing/2014/main" id="{C712587B-443C-C448-B78E-E38F428B7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272"/>
              <a:ext cx="81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Yeni</a:t>
              </a:r>
            </a:p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Pazar</a:t>
              </a:r>
              <a:endParaRPr lang="en-US" altLang="tr-TR" sz="2600" b="1">
                <a:solidFill>
                  <a:srgbClr val="010000"/>
                </a:solidFill>
              </a:endParaRP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4975EC02-3A8E-DD40-B44F-643BF9152AA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841500"/>
            <a:ext cx="4648200" cy="2730500"/>
            <a:chOff x="480" y="1160"/>
            <a:chExt cx="2928" cy="1720"/>
          </a:xfrm>
        </p:grpSpPr>
        <p:sp>
          <p:nvSpPr>
            <p:cNvPr id="98313" name="Rectangle 8">
              <a:extLst>
                <a:ext uri="{FF2B5EF4-FFF2-40B4-BE49-F238E27FC236}">
                  <a16:creationId xmlns:a16="http://schemas.microsoft.com/office/drawing/2014/main" id="{0DD515B4-8FE1-174B-82B3-025A6B2AC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" y="1696"/>
              <a:ext cx="2008" cy="1184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marL="457200" indent="-457200" defTabSz="3937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defTabSz="3937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defTabSz="3937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defTabSz="3937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defTabSz="3937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defTabSz="3937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defTabSz="3937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defTabSz="3937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defTabSz="3937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buFontTx/>
                <a:buAutoNum type="arabicPeriod"/>
              </a:pPr>
              <a:r>
                <a:rPr lang="tr-TR" altLang="tr-TR" sz="2800" b="1">
                  <a:solidFill>
                    <a:srgbClr val="010000"/>
                  </a:solidFill>
                </a:rPr>
                <a:t>Pazara Hakim</a:t>
              </a:r>
            </a:p>
            <a:p>
              <a:pPr algn="ctr">
                <a:lnSpc>
                  <a:spcPct val="80000"/>
                </a:lnSpc>
              </a:pPr>
              <a:r>
                <a:rPr lang="tr-TR" altLang="tr-TR" sz="2800" b="1">
                  <a:solidFill>
                    <a:srgbClr val="010000"/>
                  </a:solidFill>
                </a:rPr>
                <a:t>Olma</a:t>
              </a:r>
              <a:endParaRPr lang="en-US" altLang="tr-TR" sz="2800" b="1">
                <a:solidFill>
                  <a:srgbClr val="010000"/>
                </a:solidFill>
              </a:endParaRPr>
            </a:p>
          </p:txBody>
        </p:sp>
        <p:sp>
          <p:nvSpPr>
            <p:cNvPr id="98314" name="Rectangle 9">
              <a:extLst>
                <a:ext uri="{FF2B5EF4-FFF2-40B4-BE49-F238E27FC236}">
                  <a16:creationId xmlns:a16="http://schemas.microsoft.com/office/drawing/2014/main" id="{FC9234B7-A7F7-0345-A218-2C2531AA2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072"/>
              <a:ext cx="81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Mevcut</a:t>
              </a:r>
            </a:p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 Pazar</a:t>
              </a:r>
              <a:endParaRPr lang="en-US" altLang="tr-TR" sz="2600" b="1">
                <a:solidFill>
                  <a:srgbClr val="010000"/>
                </a:solidFill>
              </a:endParaRPr>
            </a:p>
          </p:txBody>
        </p:sp>
        <p:sp>
          <p:nvSpPr>
            <p:cNvPr id="98315" name="Rectangle 10">
              <a:extLst>
                <a:ext uri="{FF2B5EF4-FFF2-40B4-BE49-F238E27FC236}">
                  <a16:creationId xmlns:a16="http://schemas.microsoft.com/office/drawing/2014/main" id="{39EEB5D8-86E0-1B45-B107-C9F4DDD07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160"/>
              <a:ext cx="81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Mevcut </a:t>
              </a:r>
            </a:p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Ürün</a:t>
              </a:r>
              <a:endParaRPr lang="en-US" altLang="tr-TR" sz="2600" b="1">
                <a:solidFill>
                  <a:srgbClr val="010000"/>
                </a:solidFill>
              </a:endParaRP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2D992402-458E-5E4B-BEFF-29B16D27FA9D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1917700"/>
            <a:ext cx="3187700" cy="2654300"/>
            <a:chOff x="3408" y="1208"/>
            <a:chExt cx="2008" cy="1672"/>
          </a:xfrm>
        </p:grpSpPr>
        <p:sp>
          <p:nvSpPr>
            <p:cNvPr id="98311" name="Rectangle 12">
              <a:extLst>
                <a:ext uri="{FF2B5EF4-FFF2-40B4-BE49-F238E27FC236}">
                  <a16:creationId xmlns:a16="http://schemas.microsoft.com/office/drawing/2014/main" id="{D2239D0C-6E2B-B242-8E07-29A0F25DE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696"/>
              <a:ext cx="2008" cy="1184"/>
            </a:xfrm>
            <a:prstGeom prst="rect">
              <a:avLst/>
            </a:prstGeom>
            <a:noFill/>
            <a:ln w="254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marL="457200" indent="-457200" eaLnBrk="0" hangingPunct="0"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5613" algn="l"/>
                </a:tabLs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80000"/>
                </a:lnSpc>
                <a:buFontTx/>
                <a:buAutoNum type="arabicPeriod" startAt="3"/>
              </a:pPr>
              <a:r>
                <a:rPr lang="tr-TR" altLang="tr-TR" sz="2800" b="1">
                  <a:solidFill>
                    <a:srgbClr val="010000"/>
                  </a:solidFill>
                </a:rPr>
                <a:t>Ürün </a:t>
              </a:r>
            </a:p>
            <a:p>
              <a:pPr algn="ctr">
                <a:lnSpc>
                  <a:spcPct val="80000"/>
                </a:lnSpc>
              </a:pPr>
              <a:r>
                <a:rPr lang="tr-TR" altLang="tr-TR" sz="2800" b="1">
                  <a:solidFill>
                    <a:srgbClr val="010000"/>
                  </a:solidFill>
                </a:rPr>
                <a:t>Geliştirme</a:t>
              </a:r>
              <a:endParaRPr lang="en-US" altLang="tr-TR" sz="2800" b="1">
                <a:solidFill>
                  <a:srgbClr val="010000"/>
                </a:solidFill>
              </a:endParaRPr>
            </a:p>
          </p:txBody>
        </p:sp>
        <p:sp>
          <p:nvSpPr>
            <p:cNvPr id="98312" name="Rectangle 13">
              <a:extLst>
                <a:ext uri="{FF2B5EF4-FFF2-40B4-BE49-F238E27FC236}">
                  <a16:creationId xmlns:a16="http://schemas.microsoft.com/office/drawing/2014/main" id="{267C4760-6ACF-2C4F-B75A-D65C3632D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208"/>
              <a:ext cx="81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75000"/>
                </a:lnSpc>
              </a:pPr>
              <a:endParaRPr lang="tr-TR" altLang="tr-TR" sz="2600" b="1">
                <a:solidFill>
                  <a:srgbClr val="010000"/>
                </a:solidFill>
              </a:endParaRPr>
            </a:p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Yeni </a:t>
              </a:r>
            </a:p>
            <a:p>
              <a:pPr algn="ctr">
                <a:lnSpc>
                  <a:spcPct val="75000"/>
                </a:lnSpc>
              </a:pPr>
              <a:r>
                <a:rPr lang="tr-TR" altLang="tr-TR" sz="2600" b="1">
                  <a:solidFill>
                    <a:srgbClr val="010000"/>
                  </a:solidFill>
                </a:rPr>
                <a:t>Ürün</a:t>
              </a:r>
            </a:p>
            <a:p>
              <a:pPr algn="ctr">
                <a:lnSpc>
                  <a:spcPct val="75000"/>
                </a:lnSpc>
              </a:pPr>
              <a:endParaRPr lang="en-US" altLang="tr-TR" sz="2600" b="1">
                <a:solidFill>
                  <a:srgbClr val="01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980923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8497117-82FA-2B4D-AB47-51ACF5A55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Büyüme Stratejileri</a:t>
            </a:r>
            <a:endParaRPr lang="en-US">
              <a:solidFill>
                <a:srgbClr val="010000"/>
              </a:solidFill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AD69658-DF3A-564B-8A55-B8DA5F608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>
                <a:solidFill>
                  <a:srgbClr val="010000"/>
                </a:solidFill>
              </a:rPr>
              <a:t>Birleşme/İşbirlikler</a:t>
            </a:r>
            <a:endParaRPr lang="en-US">
              <a:solidFill>
                <a:srgbClr val="010000"/>
              </a:solidFill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19C30A9C-DAEB-ED4E-A703-1F88D87A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3276601"/>
            <a:ext cx="4881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tr-TR"/>
              <a:t> </a:t>
            </a:r>
            <a:r>
              <a:rPr lang="tr-TR" altLang="tr-TR">
                <a:solidFill>
                  <a:srgbClr val="010000"/>
                </a:solidFill>
              </a:rPr>
              <a:t>İleriye Doğru Dikey Birkeşme</a:t>
            </a:r>
            <a:endParaRPr lang="en-US" altLang="tr-TR">
              <a:solidFill>
                <a:srgbClr val="010000"/>
              </a:solidFill>
            </a:endParaRP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928C163C-B0F1-AC44-8244-53C4DAAE2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4" y="3962401"/>
            <a:ext cx="3646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tr-TR">
                <a:solidFill>
                  <a:srgbClr val="010000"/>
                </a:solidFill>
              </a:rPr>
              <a:t> Yatay Birkeşme</a:t>
            </a:r>
            <a:endParaRPr lang="en-US" altLang="tr-TR">
              <a:solidFill>
                <a:srgbClr val="010000"/>
              </a:solidFill>
            </a:endParaRP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BC443285-03D7-504D-B92F-EB4A43908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0"/>
            <a:ext cx="678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tr-TR" sz="3200">
                <a:solidFill>
                  <a:srgbClr val="010000"/>
                </a:solidFill>
                <a:latin typeface="Times New Roman" panose="02020603050405020304" pitchFamily="18" charset="0"/>
              </a:rPr>
              <a:t>  </a:t>
            </a:r>
            <a:r>
              <a:rPr lang="tr-TR" altLang="tr-TR" sz="2800">
                <a:solidFill>
                  <a:srgbClr val="010000"/>
                </a:solidFill>
              </a:rPr>
              <a:t>Faklı Sektörlere Yönelme</a:t>
            </a:r>
            <a:endParaRPr lang="en-US" altLang="tr-TR" sz="2800">
              <a:solidFill>
                <a:srgbClr val="010000"/>
              </a:solidFill>
            </a:endParaRP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5AF3C5CA-FA46-8D40-9C46-C2258A8E0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6" y="2590801"/>
            <a:ext cx="4860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tr-TR"/>
              <a:t> </a:t>
            </a:r>
            <a:r>
              <a:rPr lang="tr-TR" altLang="tr-TR">
                <a:solidFill>
                  <a:srgbClr val="010000"/>
                </a:solidFill>
              </a:rPr>
              <a:t>Geriye Doğru Dikey Birkeşme</a:t>
            </a:r>
            <a:endParaRPr lang="en-US" altLang="tr-TR">
              <a:solidFill>
                <a:srgbClr val="01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  <p:bldP spid="23556" grpId="0" autoUpdateAnimBg="0"/>
      <p:bldP spid="23557" grpId="0" autoUpdateAnimBg="0"/>
      <p:bldP spid="23558" grpId="0" autoUpdateAnimBg="0"/>
      <p:bldP spid="2356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kdörtgen 1">
            <a:extLst>
              <a:ext uri="{FF2B5EF4-FFF2-40B4-BE49-F238E27FC236}">
                <a16:creationId xmlns:a16="http://schemas.microsoft.com/office/drawing/2014/main" id="{B2EF7BA0-FD5B-C04F-8B32-0EF231000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741364"/>
            <a:ext cx="5327650" cy="5222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sz="2800" b="1" dirty="0">
                <a:latin typeface="+mn-lt"/>
              </a:rPr>
              <a:t>Bilgi Edinme Yolları</a:t>
            </a:r>
          </a:p>
        </p:txBody>
      </p:sp>
      <p:sp>
        <p:nvSpPr>
          <p:cNvPr id="6147" name="2 İçerik Yer Tutucusu">
            <a:extLst>
              <a:ext uri="{FF2B5EF4-FFF2-40B4-BE49-F238E27FC236}">
                <a16:creationId xmlns:a16="http://schemas.microsoft.com/office/drawing/2014/main" id="{EDC9B30B-D969-564C-958B-11E80397FCD5}"/>
              </a:ext>
            </a:extLst>
          </p:cNvPr>
          <p:cNvSpPr txBox="1">
            <a:spLocks/>
          </p:cNvSpPr>
          <p:nvPr/>
        </p:nvSpPr>
        <p:spPr bwMode="auto">
          <a:xfrm>
            <a:off x="2855914" y="1557338"/>
            <a:ext cx="5946775" cy="4292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latin typeface="+mj-lt"/>
              </a:rPr>
              <a:t>Kişisel deneyimler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tr-TR" sz="2800" dirty="0">
              <a:latin typeface="+mj-lt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latin typeface="+mj-lt"/>
              </a:rPr>
              <a:t>Mantık yürütme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tr-TR" sz="2800" dirty="0">
              <a:latin typeface="+mj-lt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latin typeface="+mj-lt"/>
              </a:rPr>
              <a:t>Bir kaynağa güvenme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tr-TR" sz="2800" dirty="0">
              <a:latin typeface="+mj-lt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tr-TR" sz="2800" dirty="0">
                <a:latin typeface="+mj-lt"/>
              </a:rPr>
              <a:t>Bilimsel yöntem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tr-TR" sz="1400" dirty="0"/>
          </a:p>
        </p:txBody>
      </p:sp>
      <p:sp>
        <p:nvSpPr>
          <p:cNvPr id="34820" name="Slayt Numarası Yer Tutucusu 1">
            <a:extLst>
              <a:ext uri="{FF2B5EF4-FFF2-40B4-BE49-F238E27FC236}">
                <a16:creationId xmlns:a16="http://schemas.microsoft.com/office/drawing/2014/main" id="{7D2FD43D-B87D-A347-8FDF-1573C9F22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5181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Macintosh PowerPoint</Application>
  <PresentationFormat>Geniş ekran</PresentationFormat>
  <Paragraphs>89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Arrus BT</vt:lpstr>
      <vt:lpstr>Bookman Old Style</vt:lpstr>
      <vt:lpstr>Calibri</vt:lpstr>
      <vt:lpstr>Times New Roman</vt:lpstr>
      <vt:lpstr>Verdana</vt:lpstr>
      <vt:lpstr>Wingdings</vt:lpstr>
      <vt:lpstr>Rakipler</vt:lpstr>
      <vt:lpstr>GALLERY</vt:lpstr>
      <vt:lpstr>Rekabet Stratejileri  -Savunma Stratejileri</vt:lpstr>
      <vt:lpstr>Ürün Portföy Analizi</vt:lpstr>
      <vt:lpstr>Ürün Portföy Analizi</vt:lpstr>
      <vt:lpstr>Ürün Portföy Analizi</vt:lpstr>
      <vt:lpstr>Ürün Portföy Analizi</vt:lpstr>
      <vt:lpstr>Büyüme Stratejileri</vt:lpstr>
      <vt:lpstr>Büyüme Stratejileri</vt:lpstr>
      <vt:lpstr>PowerPoint Sunusu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Rekabet Stratejileri  -Savunma Stratejileri</dc:title>
  <dc:creator>sparrow gulencer</dc:creator>
  <cp:lastModifiedBy>sparrow gulencer</cp:lastModifiedBy>
  <cp:revision>1</cp:revision>
  <dcterms:created xsi:type="dcterms:W3CDTF">2018-04-01T19:18:41Z</dcterms:created>
  <dcterms:modified xsi:type="dcterms:W3CDTF">2018-04-01T19:20:15Z</dcterms:modified>
</cp:coreProperties>
</file>