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0" r:id="rId4"/>
    <p:sldId id="258" r:id="rId5"/>
    <p:sldId id="261" r:id="rId6"/>
    <p:sldId id="262" r:id="rId7"/>
    <p:sldId id="259" r:id="rId8"/>
    <p:sldId id="264" r:id="rId9"/>
    <p:sldId id="263" r:id="rId10"/>
    <p:sldId id="265" r:id="rId11"/>
    <p:sldId id="266" r:id="rId12"/>
    <p:sldId id="267" r:id="rId13"/>
    <p:sldId id="268" r:id="rId14"/>
    <p:sldId id="269" r:id="rId15"/>
    <p:sldId id="27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80" d="100"/>
          <a:sy n="80" d="100"/>
        </p:scale>
        <p:origin x="-1086" y="42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9" name="8 Alt Başlık"/>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Başlık"/>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tr-TR" smtClean="0"/>
              <a:t>Asıl başlık stili için tıklatın</a:t>
            </a:r>
            <a:endParaRPr kumimoji="0" lang="en-US"/>
          </a:p>
        </p:txBody>
      </p:sp>
      <p:cxnSp>
        <p:nvCxnSpPr>
          <p:cNvPr id="8" name="7 Düz Bağlayıcı"/>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12 Düz Bağlayıcı"/>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13 Oval"/>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14 Veri Yer Tutucusu"/>
          <p:cNvSpPr>
            <a:spLocks noGrp="1"/>
          </p:cNvSpPr>
          <p:nvPr>
            <p:ph type="dt" sz="half" idx="10"/>
          </p:nvPr>
        </p:nvSpPr>
        <p:spPr/>
        <p:txBody>
          <a:bodyPr/>
          <a:lstStyle/>
          <a:p>
            <a:fld id="{85FA1D3D-5BE5-4A56-81F5-882CB681E31E}" type="datetimeFigureOut">
              <a:rPr lang="en-GB" smtClean="0"/>
              <a:pPr/>
              <a:t>16/05/2018</a:t>
            </a:fld>
            <a:endParaRPr lang="en-GB"/>
          </a:p>
        </p:txBody>
      </p:sp>
      <p:sp>
        <p:nvSpPr>
          <p:cNvPr id="16" name="15 Slayt Numarası Yer Tutucusu"/>
          <p:cNvSpPr>
            <a:spLocks noGrp="1"/>
          </p:cNvSpPr>
          <p:nvPr>
            <p:ph type="sldNum" sz="quarter" idx="11"/>
          </p:nvPr>
        </p:nvSpPr>
        <p:spPr/>
        <p:txBody>
          <a:bodyPr/>
          <a:lstStyle/>
          <a:p>
            <a:fld id="{7EFCC2FD-973F-4330-A37C-9A6160AA7496}" type="slidenum">
              <a:rPr lang="en-GB" smtClean="0"/>
              <a:pPr/>
              <a:t>‹#›</a:t>
            </a:fld>
            <a:endParaRPr lang="en-GB"/>
          </a:p>
        </p:txBody>
      </p:sp>
      <p:sp>
        <p:nvSpPr>
          <p:cNvPr id="17" name="16 Altbilgi Yer Tutucusu"/>
          <p:cNvSpPr>
            <a:spLocks noGrp="1"/>
          </p:cNvSpPr>
          <p:nvPr>
            <p:ph type="ftr" sz="quarter" idx="12"/>
          </p:nvPr>
        </p:nvSpPr>
        <p:spPr/>
        <p:txBody>
          <a:bodyPr/>
          <a:lstStyle/>
          <a:p>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85FA1D3D-5BE5-4A56-81F5-882CB681E31E}" type="datetimeFigureOut">
              <a:rPr lang="en-GB" smtClean="0"/>
              <a:pPr/>
              <a:t>16/05/2018</a:t>
            </a:fld>
            <a:endParaRPr lang="en-GB"/>
          </a:p>
        </p:txBody>
      </p:sp>
      <p:sp>
        <p:nvSpPr>
          <p:cNvPr id="5" name="4 Altbilgi Yer Tutucusu"/>
          <p:cNvSpPr>
            <a:spLocks noGrp="1"/>
          </p:cNvSpPr>
          <p:nvPr>
            <p:ph type="ftr" sz="quarter" idx="11"/>
          </p:nvPr>
        </p:nvSpPr>
        <p:spPr/>
        <p:txBody>
          <a:bodyPr/>
          <a:lstStyle/>
          <a:p>
            <a:endParaRPr lang="en-GB"/>
          </a:p>
        </p:txBody>
      </p:sp>
      <p:sp>
        <p:nvSpPr>
          <p:cNvPr id="6" name="5 Slayt Numarası Yer Tutucusu"/>
          <p:cNvSpPr>
            <a:spLocks noGrp="1"/>
          </p:cNvSpPr>
          <p:nvPr>
            <p:ph type="sldNum" sz="quarter" idx="12"/>
          </p:nvPr>
        </p:nvSpPr>
        <p:spPr/>
        <p:txBody>
          <a:bodyPr/>
          <a:lstStyle/>
          <a:p>
            <a:fld id="{7EFCC2FD-973F-4330-A37C-9A6160AA7496}"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85FA1D3D-5BE5-4A56-81F5-882CB681E31E}" type="datetimeFigureOut">
              <a:rPr lang="en-GB" smtClean="0"/>
              <a:pPr/>
              <a:t>16/05/2018</a:t>
            </a:fld>
            <a:endParaRPr lang="en-GB"/>
          </a:p>
        </p:txBody>
      </p:sp>
      <p:sp>
        <p:nvSpPr>
          <p:cNvPr id="5" name="4 Altbilgi Yer Tutucusu"/>
          <p:cNvSpPr>
            <a:spLocks noGrp="1"/>
          </p:cNvSpPr>
          <p:nvPr>
            <p:ph type="ftr" sz="quarter" idx="11"/>
          </p:nvPr>
        </p:nvSpPr>
        <p:spPr/>
        <p:txBody>
          <a:bodyPr/>
          <a:lstStyle/>
          <a:p>
            <a:endParaRPr lang="en-GB"/>
          </a:p>
        </p:txBody>
      </p:sp>
      <p:sp>
        <p:nvSpPr>
          <p:cNvPr id="6" name="5 Slayt Numarası Yer Tutucusu"/>
          <p:cNvSpPr>
            <a:spLocks noGrp="1"/>
          </p:cNvSpPr>
          <p:nvPr>
            <p:ph type="sldNum" sz="quarter" idx="12"/>
          </p:nvPr>
        </p:nvSpPr>
        <p:spPr/>
        <p:txBody>
          <a:bodyPr/>
          <a:lstStyle/>
          <a:p>
            <a:fld id="{7EFCC2FD-973F-4330-A37C-9A6160AA7496}"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9" name="8 İçerik Yer Tutucusu"/>
          <p:cNvSpPr>
            <a:spLocks noGrp="1"/>
          </p:cNvSpPr>
          <p:nvPr>
            <p:ph idx="1"/>
          </p:nvPr>
        </p:nvSpPr>
        <p:spPr>
          <a:xfrm>
            <a:off x="457200" y="1524000"/>
            <a:ext cx="8229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4" name="13 Veri Yer Tutucusu"/>
          <p:cNvSpPr>
            <a:spLocks noGrp="1"/>
          </p:cNvSpPr>
          <p:nvPr>
            <p:ph type="dt" sz="half" idx="14"/>
          </p:nvPr>
        </p:nvSpPr>
        <p:spPr/>
        <p:txBody>
          <a:bodyPr/>
          <a:lstStyle/>
          <a:p>
            <a:fld id="{85FA1D3D-5BE5-4A56-81F5-882CB681E31E}" type="datetimeFigureOut">
              <a:rPr lang="en-GB" smtClean="0"/>
              <a:pPr/>
              <a:t>16/05/2018</a:t>
            </a:fld>
            <a:endParaRPr lang="en-GB"/>
          </a:p>
        </p:txBody>
      </p:sp>
      <p:sp>
        <p:nvSpPr>
          <p:cNvPr id="15" name="14 Slayt Numarası Yer Tutucusu"/>
          <p:cNvSpPr>
            <a:spLocks noGrp="1"/>
          </p:cNvSpPr>
          <p:nvPr>
            <p:ph type="sldNum" sz="quarter" idx="15"/>
          </p:nvPr>
        </p:nvSpPr>
        <p:spPr/>
        <p:txBody>
          <a:bodyPr/>
          <a:lstStyle>
            <a:lvl1pPr algn="ctr">
              <a:defRPr/>
            </a:lvl1pPr>
          </a:lstStyle>
          <a:p>
            <a:fld id="{7EFCC2FD-973F-4330-A37C-9A6160AA7496}" type="slidenum">
              <a:rPr lang="en-GB" smtClean="0"/>
              <a:pPr/>
              <a:t>‹#›</a:t>
            </a:fld>
            <a:endParaRPr lang="en-GB"/>
          </a:p>
        </p:txBody>
      </p:sp>
      <p:sp>
        <p:nvSpPr>
          <p:cNvPr id="16" name="15 Altbilgi Yer Tutucusu"/>
          <p:cNvSpPr>
            <a:spLocks noGrp="1"/>
          </p:cNvSpPr>
          <p:nvPr>
            <p:ph type="ftr" sz="quarter" idx="16"/>
          </p:nvPr>
        </p:nvSpPr>
        <p:spPr/>
        <p:txBody>
          <a:bodyPr/>
          <a:lstStyle/>
          <a:p>
            <a:endParaRPr lang="en-GB"/>
          </a:p>
        </p:txBody>
      </p:sp>
      <p:sp>
        <p:nvSpPr>
          <p:cNvPr id="17" name="16 Başlık"/>
          <p:cNvSpPr>
            <a:spLocks noGrp="1"/>
          </p:cNvSpPr>
          <p:nvPr>
            <p:ph type="title"/>
          </p:nvPr>
        </p:nvSpPr>
        <p:spPr/>
        <p:txBody>
          <a:bodyPr rtlCol="0" anchor="b" anchorCtr="0"/>
          <a:lstStyle/>
          <a:p>
            <a:r>
              <a:rPr kumimoji="0" lang="tr-TR" smtClean="0"/>
              <a:t>Asıl başlık stili için tıklatın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4" name="3 Veri Yer Tutucusu"/>
          <p:cNvSpPr>
            <a:spLocks noGrp="1"/>
          </p:cNvSpPr>
          <p:nvPr>
            <p:ph type="dt" sz="half" idx="10"/>
          </p:nvPr>
        </p:nvSpPr>
        <p:spPr/>
        <p:txBody>
          <a:bodyPr/>
          <a:lstStyle/>
          <a:p>
            <a:fld id="{85FA1D3D-5BE5-4A56-81F5-882CB681E31E}" type="datetimeFigureOut">
              <a:rPr lang="en-GB" smtClean="0"/>
              <a:pPr/>
              <a:t>16/05/2018</a:t>
            </a:fld>
            <a:endParaRPr lang="en-GB"/>
          </a:p>
        </p:txBody>
      </p:sp>
      <p:sp>
        <p:nvSpPr>
          <p:cNvPr id="5" name="4 Altbilgi Yer Tutucusu"/>
          <p:cNvSpPr>
            <a:spLocks noGrp="1"/>
          </p:cNvSpPr>
          <p:nvPr>
            <p:ph type="ftr" sz="quarter" idx="11"/>
          </p:nvPr>
        </p:nvSpPr>
        <p:spPr/>
        <p:txBody>
          <a:bodyPr/>
          <a:lstStyle/>
          <a:p>
            <a:endParaRPr lang="en-GB"/>
          </a:p>
        </p:txBody>
      </p:sp>
      <p:sp>
        <p:nvSpPr>
          <p:cNvPr id="6" name="5 Slayt Numarası Yer Tutucusu"/>
          <p:cNvSpPr>
            <a:spLocks noGrp="1"/>
          </p:cNvSpPr>
          <p:nvPr>
            <p:ph type="sldNum" sz="quarter" idx="12"/>
          </p:nvPr>
        </p:nvSpPr>
        <p:spPr/>
        <p:txBody>
          <a:bodyPr/>
          <a:lstStyle/>
          <a:p>
            <a:fld id="{7EFCC2FD-973F-4330-A37C-9A6160AA7496}" type="slidenum">
              <a:rPr lang="en-GB" smtClean="0"/>
              <a:pPr/>
              <a:t>‹#›</a:t>
            </a:fld>
            <a:endParaRPr lang="en-GB"/>
          </a:p>
        </p:txBody>
      </p:sp>
      <p:sp>
        <p:nvSpPr>
          <p:cNvPr id="2" name="1 Başlık"/>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cxnSp>
        <p:nvCxnSpPr>
          <p:cNvPr id="7" name="6 Düz Bağlayıcı"/>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5" name="4 Veri Yer Tutucusu"/>
          <p:cNvSpPr>
            <a:spLocks noGrp="1"/>
          </p:cNvSpPr>
          <p:nvPr>
            <p:ph type="dt" sz="half" idx="10"/>
          </p:nvPr>
        </p:nvSpPr>
        <p:spPr/>
        <p:txBody>
          <a:bodyPr/>
          <a:lstStyle/>
          <a:p>
            <a:fld id="{85FA1D3D-5BE5-4A56-81F5-882CB681E31E}" type="datetimeFigureOut">
              <a:rPr lang="en-GB" smtClean="0"/>
              <a:pPr/>
              <a:t>16/05/2018</a:t>
            </a:fld>
            <a:endParaRPr lang="en-GB"/>
          </a:p>
        </p:txBody>
      </p:sp>
      <p:sp>
        <p:nvSpPr>
          <p:cNvPr id="6" name="5 Altbilgi Yer Tutucusu"/>
          <p:cNvSpPr>
            <a:spLocks noGrp="1"/>
          </p:cNvSpPr>
          <p:nvPr>
            <p:ph type="ftr" sz="quarter" idx="11"/>
          </p:nvPr>
        </p:nvSpPr>
        <p:spPr/>
        <p:txBody>
          <a:bodyPr/>
          <a:lstStyle/>
          <a:p>
            <a:endParaRPr lang="en-GB"/>
          </a:p>
        </p:txBody>
      </p:sp>
      <p:sp>
        <p:nvSpPr>
          <p:cNvPr id="7" name="6 Slayt Numarası Yer Tutucusu"/>
          <p:cNvSpPr>
            <a:spLocks noGrp="1"/>
          </p:cNvSpPr>
          <p:nvPr>
            <p:ph type="sldNum" sz="quarter" idx="12"/>
          </p:nvPr>
        </p:nvSpPr>
        <p:spPr/>
        <p:txBody>
          <a:bodyPr/>
          <a:lstStyle/>
          <a:p>
            <a:fld id="{7EFCC2FD-973F-4330-A37C-9A6160AA7496}" type="slidenum">
              <a:rPr lang="en-GB" smtClean="0"/>
              <a:pPr/>
              <a:t>‹#›</a:t>
            </a:fld>
            <a:endParaRPr lang="en-GB"/>
          </a:p>
        </p:txBody>
      </p:sp>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11" name="10 İçerik Yer Tutucusu"/>
          <p:cNvSpPr>
            <a:spLocks noGrp="1"/>
          </p:cNvSpPr>
          <p:nvPr>
            <p:ph sz="half" idx="1"/>
          </p:nvPr>
        </p:nvSpPr>
        <p:spPr>
          <a:xfrm>
            <a:off x="457200" y="1524000"/>
            <a:ext cx="4059936"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2"/>
          </p:nvPr>
        </p:nvSpPr>
        <p:spPr>
          <a:xfrm>
            <a:off x="4648200" y="1524000"/>
            <a:ext cx="4059936"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9" name="8 Slayt Numarası Yer Tutucusu"/>
          <p:cNvSpPr>
            <a:spLocks noGrp="1"/>
          </p:cNvSpPr>
          <p:nvPr>
            <p:ph type="sldNum" sz="quarter" idx="12"/>
          </p:nvPr>
        </p:nvSpPr>
        <p:spPr/>
        <p:txBody>
          <a:bodyPr/>
          <a:lstStyle/>
          <a:p>
            <a:fld id="{7EFCC2FD-973F-4330-A37C-9A6160AA7496}" type="slidenum">
              <a:rPr lang="en-GB" smtClean="0"/>
              <a:pPr/>
              <a:t>‹#›</a:t>
            </a:fld>
            <a:endParaRPr lang="en-GB"/>
          </a:p>
        </p:txBody>
      </p:sp>
      <p:sp>
        <p:nvSpPr>
          <p:cNvPr id="8" name="7 Altbilgi Yer Tutucusu"/>
          <p:cNvSpPr>
            <a:spLocks noGrp="1"/>
          </p:cNvSpPr>
          <p:nvPr>
            <p:ph type="ftr" sz="quarter" idx="11"/>
          </p:nvPr>
        </p:nvSpPr>
        <p:spPr/>
        <p:txBody>
          <a:bodyPr/>
          <a:lstStyle/>
          <a:p>
            <a:endParaRPr lang="en-GB"/>
          </a:p>
        </p:txBody>
      </p:sp>
      <p:sp>
        <p:nvSpPr>
          <p:cNvPr id="7" name="6 Veri Yer Tutucusu"/>
          <p:cNvSpPr>
            <a:spLocks noGrp="1"/>
          </p:cNvSpPr>
          <p:nvPr>
            <p:ph type="dt" sz="half" idx="10"/>
          </p:nvPr>
        </p:nvSpPr>
        <p:spPr/>
        <p:txBody>
          <a:bodyPr/>
          <a:lstStyle/>
          <a:p>
            <a:fld id="{85FA1D3D-5BE5-4A56-81F5-882CB681E31E}" type="datetimeFigureOut">
              <a:rPr lang="en-GB" smtClean="0"/>
              <a:pPr/>
              <a:t>16/05/2018</a:t>
            </a:fld>
            <a:endParaRPr lang="en-GB"/>
          </a:p>
        </p:txBody>
      </p:sp>
      <p:sp>
        <p:nvSpPr>
          <p:cNvPr id="3" name="2 Metin Yer Tutucusu"/>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32" name="31 İçerik Yer Tutucusu"/>
          <p:cNvSpPr>
            <a:spLocks noGrp="1"/>
          </p:cNvSpPr>
          <p:nvPr>
            <p:ph sz="half" idx="2"/>
          </p:nvPr>
        </p:nvSpPr>
        <p:spPr>
          <a:xfrm>
            <a:off x="457200" y="2201896"/>
            <a:ext cx="4038600" cy="391363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34" name="33 İçerik Yer Tutucusu"/>
          <p:cNvSpPr>
            <a:spLocks noGrp="1"/>
          </p:cNvSpPr>
          <p:nvPr>
            <p:ph sz="quarter" idx="4"/>
          </p:nvPr>
        </p:nvSpPr>
        <p:spPr>
          <a:xfrm>
            <a:off x="4649788" y="2201896"/>
            <a:ext cx="4038600" cy="391363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 name="1 Başlık"/>
          <p:cNvSpPr>
            <a:spLocks noGrp="1"/>
          </p:cNvSpPr>
          <p:nvPr>
            <p:ph type="title"/>
          </p:nvPr>
        </p:nvSpPr>
        <p:spPr>
          <a:xfrm>
            <a:off x="457200" y="155448"/>
            <a:ext cx="8229600" cy="1143000"/>
          </a:xfrm>
        </p:spPr>
        <p:txBody>
          <a:bodyPr anchor="b" anchorCtr="0"/>
          <a:lstStyle>
            <a:lvl1pPr>
              <a:defRPr/>
            </a:lvl1pPr>
          </a:lstStyle>
          <a:p>
            <a:r>
              <a:rPr kumimoji="0" lang="tr-TR" smtClean="0"/>
              <a:t>Asıl başlık stili için tıklatın</a:t>
            </a:r>
            <a:endParaRPr kumimoji="0" lang="en-US"/>
          </a:p>
        </p:txBody>
      </p:sp>
      <p:sp>
        <p:nvSpPr>
          <p:cNvPr id="12" name="11 Metin Yer Tutucusu"/>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cxnSp>
        <p:nvCxnSpPr>
          <p:cNvPr id="10" name="9 Düz Bağlayıcı"/>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16 Düz Bağlayıcı"/>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3" name="2 Veri Yer Tutucusu"/>
          <p:cNvSpPr>
            <a:spLocks noGrp="1"/>
          </p:cNvSpPr>
          <p:nvPr>
            <p:ph type="dt" sz="half" idx="10"/>
          </p:nvPr>
        </p:nvSpPr>
        <p:spPr/>
        <p:txBody>
          <a:bodyPr/>
          <a:lstStyle/>
          <a:p>
            <a:fld id="{85FA1D3D-5BE5-4A56-81F5-882CB681E31E}" type="datetimeFigureOut">
              <a:rPr lang="en-GB" smtClean="0"/>
              <a:pPr/>
              <a:t>16/05/2018</a:t>
            </a:fld>
            <a:endParaRPr lang="en-GB"/>
          </a:p>
        </p:txBody>
      </p:sp>
      <p:sp>
        <p:nvSpPr>
          <p:cNvPr id="4" name="3 Altbilgi Yer Tutucusu"/>
          <p:cNvSpPr>
            <a:spLocks noGrp="1"/>
          </p:cNvSpPr>
          <p:nvPr>
            <p:ph type="ftr" sz="quarter" idx="11"/>
          </p:nvPr>
        </p:nvSpPr>
        <p:spPr/>
        <p:txBody>
          <a:bodyPr/>
          <a:lstStyle/>
          <a:p>
            <a:endParaRPr lang="en-GB"/>
          </a:p>
        </p:txBody>
      </p:sp>
      <p:sp>
        <p:nvSpPr>
          <p:cNvPr id="5" name="4 Slayt Numarası Yer Tutucusu"/>
          <p:cNvSpPr>
            <a:spLocks noGrp="1"/>
          </p:cNvSpPr>
          <p:nvPr>
            <p:ph type="sldNum" sz="quarter" idx="12"/>
          </p:nvPr>
        </p:nvSpPr>
        <p:spPr/>
        <p:txBody>
          <a:bodyPr/>
          <a:lstStyle/>
          <a:p>
            <a:fld id="{7EFCC2FD-973F-4330-A37C-9A6160AA7496}" type="slidenum">
              <a:rPr lang="en-GB" smtClean="0"/>
              <a:pPr/>
              <a:t>‹#›</a:t>
            </a:fld>
            <a:endParaRPr lang="en-GB"/>
          </a:p>
        </p:txBody>
      </p:sp>
      <p:sp>
        <p:nvSpPr>
          <p:cNvPr id="2" name="1 Başlık"/>
          <p:cNvSpPr>
            <a:spLocks noGrp="1"/>
          </p:cNvSpPr>
          <p:nvPr>
            <p:ph type="title"/>
          </p:nvPr>
        </p:nvSpPr>
        <p:spPr/>
        <p:txBody>
          <a:bodyPr/>
          <a:lstStyle/>
          <a:p>
            <a:r>
              <a:rPr kumimoji="0" lang="tr-TR" smtClean="0"/>
              <a:t>Asıl başlık stili için tıklatın</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85FA1D3D-5BE5-4A56-81F5-882CB681E31E}" type="datetimeFigureOut">
              <a:rPr lang="en-GB" smtClean="0"/>
              <a:pPr/>
              <a:t>16/05/2018</a:t>
            </a:fld>
            <a:endParaRPr lang="en-GB"/>
          </a:p>
        </p:txBody>
      </p:sp>
      <p:sp>
        <p:nvSpPr>
          <p:cNvPr id="3" name="2 Altbilgi Yer Tutucusu"/>
          <p:cNvSpPr>
            <a:spLocks noGrp="1"/>
          </p:cNvSpPr>
          <p:nvPr>
            <p:ph type="ftr" sz="quarter" idx="11"/>
          </p:nvPr>
        </p:nvSpPr>
        <p:spPr/>
        <p:txBody>
          <a:bodyPr/>
          <a:lstStyle/>
          <a:p>
            <a:endParaRPr lang="en-GB"/>
          </a:p>
        </p:txBody>
      </p:sp>
      <p:sp>
        <p:nvSpPr>
          <p:cNvPr id="4" name="3 Slayt Numarası Yer Tutucusu"/>
          <p:cNvSpPr>
            <a:spLocks noGrp="1"/>
          </p:cNvSpPr>
          <p:nvPr>
            <p:ph type="sldNum" sz="quarter" idx="12"/>
          </p:nvPr>
        </p:nvSpPr>
        <p:spPr/>
        <p:txBody>
          <a:bodyPr/>
          <a:lstStyle/>
          <a:p>
            <a:fld id="{7EFCC2FD-973F-4330-A37C-9A6160AA7496}"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9" name="28 İçerik Yer Tutucusu"/>
          <p:cNvSpPr>
            <a:spLocks noGrp="1"/>
          </p:cNvSpPr>
          <p:nvPr>
            <p:ph sz="quarter" idx="1"/>
          </p:nvPr>
        </p:nvSpPr>
        <p:spPr>
          <a:xfrm>
            <a:off x="457200" y="457200"/>
            <a:ext cx="62484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3" name="2 Metin Yer Tutucusu"/>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31" name="30 Başlık"/>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tr-TR" smtClean="0"/>
              <a:t>Asıl başlık stili için tıklatın</a:t>
            </a:r>
            <a:endParaRPr kumimoji="0" lang="en-US"/>
          </a:p>
        </p:txBody>
      </p:sp>
      <p:sp>
        <p:nvSpPr>
          <p:cNvPr id="8" name="7 Veri Yer Tutucusu"/>
          <p:cNvSpPr>
            <a:spLocks noGrp="1"/>
          </p:cNvSpPr>
          <p:nvPr>
            <p:ph type="dt" sz="half" idx="14"/>
          </p:nvPr>
        </p:nvSpPr>
        <p:spPr/>
        <p:txBody>
          <a:bodyPr/>
          <a:lstStyle/>
          <a:p>
            <a:fld id="{85FA1D3D-5BE5-4A56-81F5-882CB681E31E}" type="datetimeFigureOut">
              <a:rPr lang="en-GB" smtClean="0"/>
              <a:pPr/>
              <a:t>16/05/2018</a:t>
            </a:fld>
            <a:endParaRPr lang="en-GB"/>
          </a:p>
        </p:txBody>
      </p:sp>
      <p:sp>
        <p:nvSpPr>
          <p:cNvPr id="9" name="8 Slayt Numarası Yer Tutucusu"/>
          <p:cNvSpPr>
            <a:spLocks noGrp="1"/>
          </p:cNvSpPr>
          <p:nvPr>
            <p:ph type="sldNum" sz="quarter" idx="15"/>
          </p:nvPr>
        </p:nvSpPr>
        <p:spPr/>
        <p:txBody>
          <a:bodyPr/>
          <a:lstStyle/>
          <a:p>
            <a:fld id="{7EFCC2FD-973F-4330-A37C-9A6160AA7496}" type="slidenum">
              <a:rPr lang="en-GB" smtClean="0"/>
              <a:pPr/>
              <a:t>‹#›</a:t>
            </a:fld>
            <a:endParaRPr lang="en-GB"/>
          </a:p>
        </p:txBody>
      </p:sp>
      <p:sp>
        <p:nvSpPr>
          <p:cNvPr id="10" name="9 Altbilgi Yer Tutucusu"/>
          <p:cNvSpPr>
            <a:spLocks noGrp="1"/>
          </p:cNvSpPr>
          <p:nvPr>
            <p:ph type="ftr" sz="quarter" idx="16"/>
          </p:nvPr>
        </p:nvSpPr>
        <p:spPr/>
        <p:txBody>
          <a:bodyPr/>
          <a:lstStyle/>
          <a:p>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tr-TR" smtClean="0"/>
              <a:t>Resim eklemek için simgeyi tıklatın</a:t>
            </a:r>
            <a:endParaRPr kumimoji="0" lang="en-US"/>
          </a:p>
        </p:txBody>
      </p:sp>
      <p:sp>
        <p:nvSpPr>
          <p:cNvPr id="4" name="3 Metin Yer Tutucusu"/>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8" name="7 Veri Yer Tutucusu"/>
          <p:cNvSpPr>
            <a:spLocks noGrp="1"/>
          </p:cNvSpPr>
          <p:nvPr>
            <p:ph type="dt" sz="half" idx="10"/>
          </p:nvPr>
        </p:nvSpPr>
        <p:spPr/>
        <p:txBody>
          <a:bodyPr/>
          <a:lstStyle/>
          <a:p>
            <a:fld id="{85FA1D3D-5BE5-4A56-81F5-882CB681E31E}" type="datetimeFigureOut">
              <a:rPr lang="en-GB" smtClean="0"/>
              <a:pPr/>
              <a:t>16/05/2018</a:t>
            </a:fld>
            <a:endParaRPr lang="en-GB"/>
          </a:p>
        </p:txBody>
      </p:sp>
      <p:sp>
        <p:nvSpPr>
          <p:cNvPr id="9" name="8 Slayt Numarası Yer Tutucusu"/>
          <p:cNvSpPr>
            <a:spLocks noGrp="1"/>
          </p:cNvSpPr>
          <p:nvPr>
            <p:ph type="sldNum" sz="quarter" idx="11"/>
          </p:nvPr>
        </p:nvSpPr>
        <p:spPr/>
        <p:txBody>
          <a:bodyPr/>
          <a:lstStyle/>
          <a:p>
            <a:fld id="{7EFCC2FD-973F-4330-A37C-9A6160AA7496}" type="slidenum">
              <a:rPr lang="en-GB" smtClean="0"/>
              <a:pPr/>
              <a:t>‹#›</a:t>
            </a:fld>
            <a:endParaRPr lang="en-GB"/>
          </a:p>
        </p:txBody>
      </p:sp>
      <p:sp>
        <p:nvSpPr>
          <p:cNvPr id="10" name="9 Altbilgi Yer Tutucusu"/>
          <p:cNvSpPr>
            <a:spLocks noGrp="1"/>
          </p:cNvSpPr>
          <p:nvPr>
            <p:ph type="ftr" sz="quarter" idx="12"/>
          </p:nvPr>
        </p:nvSpPr>
        <p:spPr/>
        <p:txBody>
          <a:bodyPr/>
          <a:lstStyle/>
          <a:p>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8 Metin Yer Tutucusu"/>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4" name="23 Veri Yer Tutucusu"/>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85FA1D3D-5BE5-4A56-81F5-882CB681E31E}" type="datetimeFigureOut">
              <a:rPr lang="en-GB" smtClean="0"/>
              <a:pPr/>
              <a:t>16/05/2018</a:t>
            </a:fld>
            <a:endParaRPr lang="en-GB"/>
          </a:p>
        </p:txBody>
      </p:sp>
      <p:sp>
        <p:nvSpPr>
          <p:cNvPr id="10" name="9 Altbilgi Yer Tutucusu"/>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n-GB"/>
          </a:p>
        </p:txBody>
      </p:sp>
      <p:sp>
        <p:nvSpPr>
          <p:cNvPr id="22" name="21 Slayt Numarası Yer Tutucusu"/>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7EFCC2FD-973F-4330-A37C-9A6160AA7496}" type="slidenum">
              <a:rPr lang="en-GB" smtClean="0"/>
              <a:pPr/>
              <a:t>‹#›</a:t>
            </a:fld>
            <a:endParaRPr lang="en-GB"/>
          </a:p>
        </p:txBody>
      </p:sp>
      <p:sp>
        <p:nvSpPr>
          <p:cNvPr id="5" name="4 Başlık Yer Tutucusu"/>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tr-TR" smtClean="0"/>
              <a:t>Asıl başlık stili için tıklatın</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p:txBody>
          <a:bodyPr/>
          <a:lstStyle/>
          <a:p>
            <a:r>
              <a:rPr lang="en-GB" dirty="0" smtClean="0"/>
              <a:t>Dr. </a:t>
            </a:r>
            <a:r>
              <a:rPr lang="en-GB" dirty="0" err="1" smtClean="0"/>
              <a:t>Boran</a:t>
            </a:r>
            <a:r>
              <a:rPr lang="en-GB" dirty="0" smtClean="0"/>
              <a:t> A. </a:t>
            </a:r>
            <a:r>
              <a:rPr lang="en-GB" dirty="0" err="1" smtClean="0"/>
              <a:t>Mercan</a:t>
            </a:r>
            <a:endParaRPr lang="en-GB" dirty="0"/>
          </a:p>
        </p:txBody>
      </p:sp>
      <p:sp>
        <p:nvSpPr>
          <p:cNvPr id="2" name="1 Başlık"/>
          <p:cNvSpPr>
            <a:spLocks noGrp="1"/>
          </p:cNvSpPr>
          <p:nvPr>
            <p:ph type="ctrTitle"/>
          </p:nvPr>
        </p:nvSpPr>
        <p:spPr/>
        <p:txBody>
          <a:bodyPr/>
          <a:lstStyle/>
          <a:p>
            <a:r>
              <a:rPr lang="en-GB" b="1" dirty="0"/>
              <a:t>Classicism </a:t>
            </a:r>
            <a:endParaRPr lang="en-GB"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lnSpcReduction="10000"/>
          </a:bodyPr>
          <a:lstStyle/>
          <a:p>
            <a:pPr>
              <a:buNone/>
            </a:pPr>
            <a:r>
              <a:rPr lang="en-GB" b="1" dirty="0" smtClean="0"/>
              <a:t>4)</a:t>
            </a:r>
            <a:r>
              <a:rPr lang="en-GB" dirty="0" smtClean="0"/>
              <a:t>The seriousness of the crime should be determined by the harm it inflicts on others.</a:t>
            </a:r>
          </a:p>
          <a:p>
            <a:pPr>
              <a:buNone/>
            </a:pPr>
            <a:r>
              <a:rPr lang="en-GB" dirty="0" smtClean="0"/>
              <a:t> </a:t>
            </a:r>
          </a:p>
          <a:p>
            <a:pPr>
              <a:buNone/>
            </a:pPr>
            <a:r>
              <a:rPr lang="en-GB" b="1" dirty="0" smtClean="0"/>
              <a:t>5)</a:t>
            </a:r>
            <a:r>
              <a:rPr lang="en-GB" dirty="0" smtClean="0"/>
              <a:t>The severity of the criminal law must be drastically curtailed. Penalties should be proportionate to the crime committed, and no more than what is necessary to deter both the offender and others from committing crimes.</a:t>
            </a:r>
          </a:p>
          <a:p>
            <a:pPr>
              <a:buNone/>
            </a:pPr>
            <a:r>
              <a:rPr lang="en-GB" dirty="0" smtClean="0"/>
              <a:t> </a:t>
            </a:r>
          </a:p>
          <a:p>
            <a:pPr>
              <a:buNone/>
            </a:pPr>
            <a:r>
              <a:rPr lang="en-GB" b="1" dirty="0" smtClean="0"/>
              <a:t>6)</a:t>
            </a:r>
            <a:r>
              <a:rPr lang="en-GB" dirty="0" smtClean="0"/>
              <a:t>Excessive punishment is inefficient in that it not only fails to deter, but is also likely to increase crime.</a:t>
            </a:r>
          </a:p>
          <a:p>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lnSpcReduction="10000"/>
          </a:bodyPr>
          <a:lstStyle/>
          <a:p>
            <a:pPr>
              <a:buNone/>
            </a:pPr>
            <a:r>
              <a:rPr lang="en-GB" b="1" dirty="0" smtClean="0"/>
              <a:t>7)</a:t>
            </a:r>
            <a:r>
              <a:rPr lang="en-GB" dirty="0" smtClean="0"/>
              <a:t>The written law should clearly advertise what acts are forbidden, as well as the different sanctions imposed for committing each crime.</a:t>
            </a:r>
          </a:p>
          <a:p>
            <a:pPr>
              <a:buNone/>
            </a:pPr>
            <a:r>
              <a:rPr lang="en-GB" dirty="0" smtClean="0"/>
              <a:t> </a:t>
            </a:r>
          </a:p>
          <a:p>
            <a:pPr>
              <a:buNone/>
            </a:pPr>
            <a:r>
              <a:rPr lang="en-GB" b="1" dirty="0" smtClean="0"/>
              <a:t>8)</a:t>
            </a:r>
            <a:r>
              <a:rPr lang="en-GB" dirty="0" smtClean="0"/>
              <a:t>Punishment must be inflicted swiftly and with certainty, in order to create a close association in people's mind between a crime and its inevitable penalty. </a:t>
            </a:r>
          </a:p>
          <a:p>
            <a:pPr>
              <a:buNone/>
            </a:pPr>
            <a:r>
              <a:rPr lang="en-GB" dirty="0" smtClean="0"/>
              <a:t> </a:t>
            </a:r>
          </a:p>
          <a:p>
            <a:pPr>
              <a:buNone/>
            </a:pPr>
            <a:r>
              <a:rPr lang="en-GB" b="1" dirty="0" smtClean="0"/>
              <a:t>9)</a:t>
            </a:r>
            <a:r>
              <a:rPr lang="en-GB" dirty="0" smtClean="0"/>
              <a:t> The infliction of punishment upon an offender must be free of </a:t>
            </a:r>
            <a:r>
              <a:rPr lang="en-GB" dirty="0" err="1" smtClean="0"/>
              <a:t>corruptionand</a:t>
            </a:r>
            <a:r>
              <a:rPr lang="en-GB" dirty="0" smtClean="0"/>
              <a:t> prejudice. </a:t>
            </a:r>
          </a:p>
          <a:p>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endParaRPr lang="en-GB" dirty="0" smtClean="0"/>
          </a:p>
          <a:p>
            <a:endParaRPr lang="en-GB" dirty="0" smtClean="0"/>
          </a:p>
          <a:p>
            <a:r>
              <a:rPr lang="en-GB" dirty="0" err="1" smtClean="0"/>
              <a:t>Beccaria's</a:t>
            </a:r>
            <a:r>
              <a:rPr lang="en-GB" dirty="0" smtClean="0"/>
              <a:t> thoughts can be clarified on three point:</a:t>
            </a:r>
          </a:p>
          <a:p>
            <a:pPr marL="514350" indent="-514350">
              <a:buAutoNum type="arabicParenR"/>
            </a:pPr>
            <a:r>
              <a:rPr lang="en-GB" dirty="0" smtClean="0"/>
              <a:t>certainty </a:t>
            </a:r>
            <a:r>
              <a:rPr lang="en-GB" dirty="0" smtClean="0"/>
              <a:t>(how likely punishment is to occur), </a:t>
            </a:r>
          </a:p>
          <a:p>
            <a:pPr marL="514350" indent="-514350">
              <a:buAutoNum type="arabicParenR"/>
            </a:pPr>
            <a:r>
              <a:rPr lang="en-GB" dirty="0" smtClean="0"/>
              <a:t>celerity </a:t>
            </a:r>
            <a:r>
              <a:rPr lang="en-GB" dirty="0" smtClean="0"/>
              <a:t>(how quickly punishment is inflicted</a:t>
            </a:r>
            <a:r>
              <a:rPr lang="en-GB" dirty="0" smtClean="0"/>
              <a:t>),</a:t>
            </a:r>
          </a:p>
          <a:p>
            <a:pPr marL="514350" indent="-514350">
              <a:buAutoNum type="arabicParenR"/>
            </a:pPr>
            <a:r>
              <a:rPr lang="en-GB" dirty="0" smtClean="0"/>
              <a:t> severity </a:t>
            </a:r>
            <a:r>
              <a:rPr lang="en-GB" dirty="0" smtClean="0"/>
              <a:t>(how much pain is inflicted). </a:t>
            </a:r>
            <a:endParaRPr lang="en-GB" dirty="0" smtClean="0"/>
          </a:p>
          <a:p>
            <a:pPr>
              <a:buNone/>
            </a:pPr>
            <a:endParaRPr lang="en-GB" dirty="0" smtClean="0"/>
          </a:p>
          <a:p>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a:bodyPr>
          <a:lstStyle/>
          <a:p>
            <a:r>
              <a:rPr lang="en-GB" dirty="0" smtClean="0"/>
              <a:t>The focal point of Bentham's thought: the </a:t>
            </a:r>
            <a:r>
              <a:rPr lang="en-GB" dirty="0" smtClean="0"/>
              <a:t>pleasure-pain </a:t>
            </a:r>
            <a:r>
              <a:rPr lang="en-GB" dirty="0" smtClean="0"/>
              <a:t>principle</a:t>
            </a:r>
          </a:p>
          <a:p>
            <a:r>
              <a:rPr lang="en-GB" dirty="0" smtClean="0"/>
              <a:t>This rests on the </a:t>
            </a:r>
            <a:r>
              <a:rPr lang="en-GB" dirty="0" smtClean="0"/>
              <a:t>idea that human </a:t>
            </a:r>
            <a:r>
              <a:rPr lang="en-GB" dirty="0" smtClean="0"/>
              <a:t>actions </a:t>
            </a:r>
            <a:r>
              <a:rPr lang="en-GB" dirty="0" smtClean="0"/>
              <a:t>is </a:t>
            </a:r>
            <a:r>
              <a:rPr lang="en-GB" dirty="0" smtClean="0"/>
              <a:t>oriented by </a:t>
            </a:r>
            <a:r>
              <a:rPr lang="en-GB" dirty="0" smtClean="0"/>
              <a:t>maximising pleasure and avoiding pain. </a:t>
            </a:r>
            <a:endParaRPr lang="en-GB" dirty="0" smtClean="0"/>
          </a:p>
          <a:p>
            <a:r>
              <a:rPr lang="en-GB" dirty="0" smtClean="0"/>
              <a:t>People break </a:t>
            </a:r>
            <a:r>
              <a:rPr lang="en-GB" dirty="0" smtClean="0"/>
              <a:t>the </a:t>
            </a:r>
            <a:r>
              <a:rPr lang="en-GB" dirty="0" smtClean="0"/>
              <a:t>rule </a:t>
            </a:r>
            <a:r>
              <a:rPr lang="en-GB" dirty="0" smtClean="0"/>
              <a:t>in order to gain excitement, money, sex or </a:t>
            </a:r>
            <a:r>
              <a:rPr lang="en-GB" dirty="0" smtClean="0"/>
              <a:t>any other thing to increase their happiness. </a:t>
            </a:r>
          </a:p>
          <a:p>
            <a:r>
              <a:rPr lang="en-GB" dirty="0" smtClean="0"/>
              <a:t>C</a:t>
            </a:r>
            <a:r>
              <a:rPr lang="en-GB" dirty="0" smtClean="0"/>
              <a:t>riminal </a:t>
            </a:r>
            <a:r>
              <a:rPr lang="en-GB" dirty="0" smtClean="0"/>
              <a:t>justice </a:t>
            </a:r>
            <a:r>
              <a:rPr lang="en-GB" dirty="0" smtClean="0"/>
              <a:t>has to consider </a:t>
            </a:r>
            <a:r>
              <a:rPr lang="en-GB" dirty="0" smtClean="0"/>
              <a:t>that any </a:t>
            </a:r>
            <a:r>
              <a:rPr lang="en-GB" dirty="0" smtClean="0"/>
              <a:t>sense of pleasure that </a:t>
            </a:r>
            <a:r>
              <a:rPr lang="en-GB" dirty="0" smtClean="0"/>
              <a:t>crime </a:t>
            </a:r>
            <a:r>
              <a:rPr lang="en-GB" dirty="0" smtClean="0"/>
              <a:t>gives can be overwhelmed by </a:t>
            </a:r>
            <a:r>
              <a:rPr lang="en-GB" dirty="0" smtClean="0"/>
              <a:t>the pain that </a:t>
            </a:r>
            <a:r>
              <a:rPr lang="en-GB" dirty="0" smtClean="0"/>
              <a:t>punishment could inflict.</a:t>
            </a:r>
            <a:endParaRPr lang="en-GB" dirty="0" smtClean="0"/>
          </a:p>
          <a:p>
            <a:endParaRPr lang="en-GB" dirty="0" smtClean="0"/>
          </a:p>
          <a:p>
            <a:endParaRPr lang="en-GB" dirty="0" smtClean="0"/>
          </a:p>
          <a:p>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a:bodyPr>
          <a:lstStyle/>
          <a:p>
            <a:r>
              <a:rPr lang="en-GB" dirty="0" err="1" smtClean="0"/>
              <a:t>Beccaria</a:t>
            </a:r>
            <a:r>
              <a:rPr lang="en-GB" dirty="0" smtClean="0"/>
              <a:t> </a:t>
            </a:r>
            <a:r>
              <a:rPr lang="en-GB" dirty="0" smtClean="0"/>
              <a:t>and </a:t>
            </a:r>
            <a:r>
              <a:rPr lang="en-GB" dirty="0" smtClean="0"/>
              <a:t>Bentham were against the </a:t>
            </a:r>
            <a:r>
              <a:rPr lang="en-GB" dirty="0" smtClean="0"/>
              <a:t>death penalty </a:t>
            </a:r>
            <a:endParaRPr lang="en-GB" dirty="0" smtClean="0"/>
          </a:p>
          <a:p>
            <a:r>
              <a:rPr lang="en-GB" dirty="0" smtClean="0"/>
              <a:t>Only Bentham was sympathetic to the death penalty in case of a murder.</a:t>
            </a:r>
            <a:endParaRPr lang="en-GB" dirty="0" smtClean="0"/>
          </a:p>
          <a:p>
            <a:r>
              <a:rPr lang="en-GB" dirty="0" smtClean="0"/>
              <a:t>Bentham  supported the notion of the prison</a:t>
            </a:r>
            <a:r>
              <a:rPr lang="en-GB" dirty="0" smtClean="0"/>
              <a:t> </a:t>
            </a:r>
            <a:r>
              <a:rPr lang="en-GB" dirty="0" smtClean="0"/>
              <a:t>and supported the </a:t>
            </a:r>
            <a:r>
              <a:rPr lang="en-GB" dirty="0" smtClean="0"/>
              <a:t>increased penalties for recidivist </a:t>
            </a:r>
            <a:r>
              <a:rPr lang="en-GB" dirty="0" smtClean="0"/>
              <a:t>offenders</a:t>
            </a:r>
          </a:p>
          <a:p>
            <a:r>
              <a:rPr lang="en-GB" dirty="0" smtClean="0"/>
              <a:t>B</a:t>
            </a:r>
            <a:r>
              <a:rPr lang="en-GB" dirty="0" smtClean="0"/>
              <a:t>entham's </a:t>
            </a:r>
            <a:r>
              <a:rPr lang="en-GB" dirty="0" smtClean="0"/>
              <a:t>utilitarian philosophy </a:t>
            </a:r>
            <a:r>
              <a:rPr lang="en-GB" dirty="0" smtClean="0"/>
              <a:t>draws a distinction between offences deemed to be criminal and offences deemed to be against morality</a:t>
            </a:r>
            <a:endParaRPr lang="en-GB" dirty="0" smtClean="0"/>
          </a:p>
          <a:p>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en-GB" dirty="0" smtClean="0"/>
              <a:t>Bentham’s utilitarianism argued that punishments should be restricted and only employed to achieve the desired result</a:t>
            </a:r>
          </a:p>
          <a:p>
            <a:r>
              <a:rPr lang="en-GB" dirty="0" smtClean="0"/>
              <a:t>In the latter case, punishment should be  proportionate </a:t>
            </a:r>
            <a:r>
              <a:rPr lang="en-GB" dirty="0" smtClean="0"/>
              <a:t>to the </a:t>
            </a:r>
            <a:r>
              <a:rPr lang="en-GB" dirty="0" smtClean="0"/>
              <a:t>crime committed </a:t>
            </a:r>
          </a:p>
          <a:p>
            <a:r>
              <a:rPr lang="en-GB" dirty="0" smtClean="0"/>
              <a:t>And also punishment should clear and predictable by offenders</a:t>
            </a:r>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r>
              <a:rPr lang="en-GB" b="1" dirty="0"/>
              <a:t>Classical </a:t>
            </a:r>
            <a:r>
              <a:rPr lang="en-GB" b="1" dirty="0" smtClean="0"/>
              <a:t>criminology</a:t>
            </a:r>
          </a:p>
          <a:p>
            <a:endParaRPr lang="en-GB" b="1" dirty="0"/>
          </a:p>
          <a:p>
            <a:r>
              <a:rPr lang="en-GB" dirty="0" err="1" smtClean="0"/>
              <a:t>Beccaria</a:t>
            </a:r>
            <a:endParaRPr lang="en-GB" dirty="0" smtClean="0"/>
          </a:p>
          <a:p>
            <a:pPr>
              <a:buNone/>
            </a:pPr>
            <a:endParaRPr lang="en-GB" dirty="0"/>
          </a:p>
          <a:p>
            <a:r>
              <a:rPr lang="en-GB" dirty="0"/>
              <a:t>Jeremy </a:t>
            </a:r>
            <a:r>
              <a:rPr lang="en-GB" dirty="0" smtClean="0"/>
              <a:t>Bentham</a:t>
            </a:r>
          </a:p>
          <a:p>
            <a:endParaRPr lang="en-GB" dirty="0"/>
          </a:p>
          <a:p>
            <a:r>
              <a:rPr lang="en-GB" dirty="0"/>
              <a:t>The impact of </a:t>
            </a:r>
            <a:r>
              <a:rPr lang="en-GB" dirty="0" smtClean="0"/>
              <a:t>classicism</a:t>
            </a:r>
          </a:p>
          <a:p>
            <a:endParaRPr lang="en-GB" dirty="0"/>
          </a:p>
        </p:txBody>
      </p:sp>
      <p:sp>
        <p:nvSpPr>
          <p:cNvPr id="2" name="1 Başlık"/>
          <p:cNvSpPr>
            <a:spLocks noGrp="1"/>
          </p:cNvSpPr>
          <p:nvPr>
            <p:ph type="title"/>
          </p:nvPr>
        </p:nvSpPr>
        <p:spPr/>
        <p:txBody>
          <a:bodyPr/>
          <a:lstStyle/>
          <a:p>
            <a:r>
              <a:rPr lang="en-GB" dirty="0" smtClean="0"/>
              <a:t>Introduction</a:t>
            </a:r>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en-GB" dirty="0" err="1" smtClean="0"/>
              <a:t>Beccaria</a:t>
            </a:r>
            <a:r>
              <a:rPr lang="en-GB" dirty="0" smtClean="0"/>
              <a:t> &amp; Bentham </a:t>
            </a:r>
            <a:endParaRPr lang="en-GB" dirty="0"/>
          </a:p>
        </p:txBody>
      </p:sp>
      <p:pic>
        <p:nvPicPr>
          <p:cNvPr id="4" name="3 İçerik Yer Tutucusu" descr="Image result for beccaria"/>
          <p:cNvPicPr>
            <a:picLocks noGrp="1"/>
          </p:cNvPicPr>
          <p:nvPr>
            <p:ph idx="1"/>
          </p:nvPr>
        </p:nvPicPr>
        <p:blipFill>
          <a:blip r:embed="rId2" cstate="print"/>
          <a:srcRect/>
          <a:stretch>
            <a:fillRect/>
          </a:stretch>
        </p:blipFill>
        <p:spPr bwMode="auto">
          <a:xfrm>
            <a:off x="755576" y="2204864"/>
            <a:ext cx="3096344" cy="3456384"/>
          </a:xfrm>
          <a:prstGeom prst="rect">
            <a:avLst/>
          </a:prstGeom>
          <a:noFill/>
          <a:ln w="9525">
            <a:noFill/>
            <a:miter lim="800000"/>
            <a:headEnd/>
            <a:tailEnd/>
          </a:ln>
        </p:spPr>
      </p:pic>
      <p:pic>
        <p:nvPicPr>
          <p:cNvPr id="5" name="4 Resim" descr="Image result"/>
          <p:cNvPicPr/>
          <p:nvPr/>
        </p:nvPicPr>
        <p:blipFill>
          <a:blip r:embed="rId3" cstate="print"/>
          <a:srcRect/>
          <a:stretch>
            <a:fillRect/>
          </a:stretch>
        </p:blipFill>
        <p:spPr bwMode="auto">
          <a:xfrm>
            <a:off x="5076056" y="2204864"/>
            <a:ext cx="2880320" cy="3456384"/>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lnSpcReduction="10000"/>
          </a:bodyPr>
          <a:lstStyle/>
          <a:p>
            <a:r>
              <a:rPr lang="en-GB" dirty="0" smtClean="0"/>
              <a:t>Classicism </a:t>
            </a:r>
            <a:r>
              <a:rPr lang="en-GB" dirty="0" smtClean="0"/>
              <a:t>relies on </a:t>
            </a:r>
            <a:r>
              <a:rPr lang="en-GB" dirty="0" smtClean="0"/>
              <a:t>the assumption of free will and rational choice </a:t>
            </a:r>
            <a:endParaRPr lang="en-GB" dirty="0" smtClean="0"/>
          </a:p>
          <a:p>
            <a:endParaRPr lang="en-GB" dirty="0" smtClean="0"/>
          </a:p>
          <a:p>
            <a:r>
              <a:rPr lang="en-GB" dirty="0" smtClean="0"/>
              <a:t>Classicism suggests the certainty and proportionate, say, limited infliction of pain on offender according to the proportion of harm being done to victim</a:t>
            </a:r>
          </a:p>
          <a:p>
            <a:endParaRPr lang="en-GB" dirty="0" smtClean="0"/>
          </a:p>
          <a:p>
            <a:r>
              <a:rPr lang="en-GB" dirty="0" smtClean="0"/>
              <a:t> Classicism emerged reaction </a:t>
            </a:r>
            <a:r>
              <a:rPr lang="en-GB" dirty="0" smtClean="0"/>
              <a:t>against the </a:t>
            </a:r>
            <a:r>
              <a:rPr lang="en-GB" dirty="0" smtClean="0"/>
              <a:t>unpredictable forms  </a:t>
            </a:r>
            <a:r>
              <a:rPr lang="en-GB" dirty="0" smtClean="0"/>
              <a:t>of punishment in the </a:t>
            </a:r>
            <a:r>
              <a:rPr lang="en-GB" dirty="0" smtClean="0"/>
              <a:t>16</a:t>
            </a:r>
            <a:r>
              <a:rPr lang="en-GB" baseline="30000" dirty="0" smtClean="0"/>
              <a:t>th</a:t>
            </a:r>
            <a:r>
              <a:rPr lang="en-GB" dirty="0" smtClean="0"/>
              <a:t> and 17</a:t>
            </a:r>
            <a:r>
              <a:rPr lang="en-GB" baseline="30000" dirty="0" smtClean="0"/>
              <a:t>th</a:t>
            </a:r>
            <a:r>
              <a:rPr lang="en-GB" dirty="0" smtClean="0"/>
              <a:t> centuries and arbitrary use of torture and </a:t>
            </a:r>
            <a:r>
              <a:rPr lang="en-GB" dirty="0" err="1" smtClean="0"/>
              <a:t>unhumane</a:t>
            </a:r>
            <a:r>
              <a:rPr lang="en-GB" dirty="0" smtClean="0"/>
              <a:t>  methods at the hands of sovereign </a:t>
            </a:r>
            <a:endParaRPr lang="en-GB" dirty="0" smtClean="0"/>
          </a:p>
          <a:p>
            <a:endParaRPr lang="en-GB" dirty="0"/>
          </a:p>
        </p:txBody>
      </p:sp>
      <p:sp>
        <p:nvSpPr>
          <p:cNvPr id="2" name="1 Başlık"/>
          <p:cNvSpPr>
            <a:spLocks noGrp="1"/>
          </p:cNvSpPr>
          <p:nvPr>
            <p:ph type="title"/>
          </p:nvPr>
        </p:nvSpPr>
        <p:spPr/>
        <p:txBody>
          <a:bodyPr/>
          <a:lstStyle/>
          <a:p>
            <a:endParaRPr lang="en-GB"/>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92500" lnSpcReduction="10000"/>
          </a:bodyPr>
          <a:lstStyle/>
          <a:p>
            <a:r>
              <a:rPr lang="en-GB" dirty="0" smtClean="0"/>
              <a:t>T</a:t>
            </a:r>
            <a:r>
              <a:rPr lang="en-GB" dirty="0" smtClean="0"/>
              <a:t>he classical </a:t>
            </a:r>
            <a:r>
              <a:rPr lang="en-GB" dirty="0" smtClean="0"/>
              <a:t>school of </a:t>
            </a:r>
            <a:r>
              <a:rPr lang="en-GB" dirty="0" smtClean="0"/>
              <a:t>criminology posits that an offender is the one who has free will and is capable of making rational calculation --- cost &amp; benefit analysis.</a:t>
            </a:r>
          </a:p>
          <a:p>
            <a:r>
              <a:rPr lang="en-GB" dirty="0" smtClean="0"/>
              <a:t>This was a novel idea against the </a:t>
            </a:r>
            <a:r>
              <a:rPr lang="en-GB" dirty="0" smtClean="0"/>
              <a:t>arbitrary and cruel forms of </a:t>
            </a:r>
            <a:r>
              <a:rPr lang="en-GB" dirty="0" smtClean="0"/>
              <a:t>punishment in the 17</a:t>
            </a:r>
            <a:r>
              <a:rPr lang="en-GB" baseline="30000" dirty="0" smtClean="0"/>
              <a:t>th</a:t>
            </a:r>
            <a:r>
              <a:rPr lang="en-GB" dirty="0" smtClean="0"/>
              <a:t> century.</a:t>
            </a:r>
          </a:p>
          <a:p>
            <a:r>
              <a:rPr lang="en-GB" dirty="0" smtClean="0"/>
              <a:t> </a:t>
            </a:r>
            <a:r>
              <a:rPr lang="en-GB" dirty="0" err="1" smtClean="0"/>
              <a:t>Cesare</a:t>
            </a:r>
            <a:r>
              <a:rPr lang="en-GB" dirty="0" smtClean="0"/>
              <a:t> de </a:t>
            </a:r>
            <a:r>
              <a:rPr lang="en-GB" dirty="0" err="1" smtClean="0"/>
              <a:t>Beccaria</a:t>
            </a:r>
            <a:r>
              <a:rPr lang="en-GB" dirty="0" smtClean="0"/>
              <a:t> and Jeremy Bentham </a:t>
            </a:r>
            <a:r>
              <a:rPr lang="en-GB" dirty="0" smtClean="0"/>
              <a:t>were seeking to restrain </a:t>
            </a:r>
            <a:r>
              <a:rPr lang="en-GB" dirty="0" smtClean="0"/>
              <a:t>the </a:t>
            </a:r>
            <a:r>
              <a:rPr lang="en-GB" dirty="0" smtClean="0"/>
              <a:t>cruelty out of disproportionate infliction of pain in justice system at their age.</a:t>
            </a:r>
          </a:p>
          <a:p>
            <a:r>
              <a:rPr lang="en-GB" dirty="0" smtClean="0"/>
              <a:t> Both demanded more certain and somewhat predictable </a:t>
            </a:r>
            <a:r>
              <a:rPr lang="en-GB" dirty="0" smtClean="0"/>
              <a:t>forms of </a:t>
            </a:r>
            <a:r>
              <a:rPr lang="en-GB" dirty="0" smtClean="0"/>
              <a:t>criminal procedure and judicial system. </a:t>
            </a:r>
          </a:p>
          <a:p>
            <a:r>
              <a:rPr lang="en-GB" dirty="0" smtClean="0"/>
              <a:t>This was required by the growing industrial system &amp; society </a:t>
            </a:r>
            <a:r>
              <a:rPr lang="en-GB" dirty="0" smtClean="0"/>
              <a:t>itself. </a:t>
            </a:r>
            <a:endParaRPr lang="en-GB" dirty="0" smtClean="0"/>
          </a:p>
          <a:p>
            <a:endParaRPr lang="en-GB" dirty="0" smtClean="0"/>
          </a:p>
          <a:p>
            <a:endParaRPr lang="en-GB" dirty="0"/>
          </a:p>
        </p:txBody>
      </p:sp>
      <p:sp>
        <p:nvSpPr>
          <p:cNvPr id="3" name="2 Başlık"/>
          <p:cNvSpPr>
            <a:spLocks noGrp="1"/>
          </p:cNvSpPr>
          <p:nvPr>
            <p:ph type="title"/>
          </p:nvPr>
        </p:nvSpPr>
        <p:spPr/>
        <p:txBody>
          <a:bodyPr/>
          <a:lstStyle/>
          <a:p>
            <a:endParaRPr lang="en-GB"/>
          </a:p>
        </p:txBody>
      </p:sp>
      <p:sp>
        <p:nvSpPr>
          <p:cNvPr id="102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smtClean="0">
                <a:ln>
                  <a:noFill/>
                </a:ln>
                <a:solidFill>
                  <a:srgbClr val="000000"/>
                </a:solidFill>
                <a:effectLst/>
                <a:latin typeface="Segoe UI" pitchFamily="34" charset="0"/>
                <a:ea typeface="Calibri" pitchFamily="34" charset="0"/>
                <a:cs typeface="Segoe UI" pitchFamily="34" charset="0"/>
              </a:rPr>
              <a:t>At the heart of classical school of criminological thought is the assumption that the criminal is someone exercising free will and rationality. </a:t>
            </a:r>
            <a:endParaRPr kumimoji="0" lang="en-GB"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92500" lnSpcReduction="10000"/>
          </a:bodyPr>
          <a:lstStyle/>
          <a:p>
            <a:r>
              <a:rPr lang="en-GB" dirty="0" smtClean="0"/>
              <a:t>The process of </a:t>
            </a:r>
            <a:r>
              <a:rPr lang="en-GB" dirty="0" smtClean="0"/>
              <a:t>newly emerging capitalism, industrial production </a:t>
            </a:r>
            <a:r>
              <a:rPr lang="en-GB" dirty="0" smtClean="0"/>
              <a:t>and </a:t>
            </a:r>
            <a:r>
              <a:rPr lang="en-GB" dirty="0" smtClean="0"/>
              <a:t> system exchange demanded stable legal </a:t>
            </a:r>
            <a:r>
              <a:rPr lang="en-GB" dirty="0" smtClean="0"/>
              <a:t>rules to </a:t>
            </a:r>
            <a:r>
              <a:rPr lang="en-GB" dirty="0" smtClean="0"/>
              <a:t>establish </a:t>
            </a:r>
            <a:r>
              <a:rPr lang="en-GB" dirty="0" smtClean="0"/>
              <a:t>a </a:t>
            </a:r>
            <a:r>
              <a:rPr lang="en-GB" dirty="0" smtClean="0"/>
              <a:t>certain level </a:t>
            </a:r>
            <a:r>
              <a:rPr lang="en-GB" dirty="0" smtClean="0"/>
              <a:t>of predictability and regularity </a:t>
            </a:r>
            <a:r>
              <a:rPr lang="en-GB" dirty="0" smtClean="0"/>
              <a:t>for human actions (predictability &amp; certainty)</a:t>
            </a:r>
          </a:p>
          <a:p>
            <a:r>
              <a:rPr lang="en-GB" dirty="0" smtClean="0"/>
              <a:t>Utilitarian notion was at the heart of this process </a:t>
            </a:r>
          </a:p>
          <a:p>
            <a:r>
              <a:rPr lang="en-GB" dirty="0" smtClean="0"/>
              <a:t>Punishment cannot be arbitrary; rather it must </a:t>
            </a:r>
            <a:r>
              <a:rPr lang="en-GB" dirty="0" smtClean="0"/>
              <a:t>be justified in terms of </a:t>
            </a:r>
            <a:r>
              <a:rPr lang="en-GB" dirty="0" smtClean="0"/>
              <a:t>greater good for greater number of people.</a:t>
            </a:r>
          </a:p>
          <a:p>
            <a:r>
              <a:rPr lang="en-GB" dirty="0" smtClean="0"/>
              <a:t> Thus, </a:t>
            </a:r>
            <a:r>
              <a:rPr lang="en-GB" dirty="0" smtClean="0"/>
              <a:t>crime </a:t>
            </a:r>
            <a:r>
              <a:rPr lang="en-GB" dirty="0" smtClean="0"/>
              <a:t>has to be considered as </a:t>
            </a:r>
            <a:r>
              <a:rPr lang="en-GB" dirty="0" smtClean="0"/>
              <a:t>normative </a:t>
            </a:r>
            <a:r>
              <a:rPr lang="en-GB" dirty="0" smtClean="0"/>
              <a:t>category</a:t>
            </a:r>
          </a:p>
          <a:p>
            <a:r>
              <a:rPr lang="en-GB" dirty="0" smtClean="0"/>
              <a:t> Breaking law and committing crime means to violate </a:t>
            </a:r>
            <a:r>
              <a:rPr lang="en-GB" dirty="0" smtClean="0"/>
              <a:t>certain social norms and </a:t>
            </a:r>
            <a:r>
              <a:rPr lang="en-GB" dirty="0" smtClean="0"/>
              <a:t>values</a:t>
            </a:r>
          </a:p>
          <a:p>
            <a:r>
              <a:rPr lang="en-GB" dirty="0" smtClean="0"/>
              <a:t>In other words, some behaviours must be subjected to prohibition and censor.</a:t>
            </a:r>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Autofit/>
          </a:bodyPr>
          <a:lstStyle/>
          <a:p>
            <a:pPr>
              <a:buNone/>
            </a:pPr>
            <a:endParaRPr lang="en-GB" sz="3200" dirty="0" smtClean="0"/>
          </a:p>
          <a:p>
            <a:r>
              <a:rPr lang="en-GB" sz="3200" dirty="0" err="1" smtClean="0"/>
              <a:t>Normativity</a:t>
            </a:r>
            <a:r>
              <a:rPr lang="en-GB" sz="3200" dirty="0" smtClean="0"/>
              <a:t> brings forward a notice to criminologists: - some behaviour can </a:t>
            </a:r>
            <a:r>
              <a:rPr lang="en-GB" sz="3200" dirty="0" smtClean="0"/>
              <a:t>be defined as criminal </a:t>
            </a:r>
            <a:endParaRPr lang="en-GB" sz="3200" dirty="0" smtClean="0"/>
          </a:p>
          <a:p>
            <a:pPr>
              <a:buNone/>
            </a:pPr>
            <a:r>
              <a:rPr lang="en-GB" sz="3200" dirty="0" smtClean="0"/>
              <a:t> </a:t>
            </a:r>
            <a:r>
              <a:rPr lang="en-GB" sz="3200" dirty="0" smtClean="0"/>
              <a:t>  - and punishment can defined, too, according to previously categorised crime types</a:t>
            </a:r>
          </a:p>
          <a:p>
            <a:pPr>
              <a:buNone/>
            </a:pPr>
            <a:endParaRPr lang="en-GB" sz="3200" dirty="0" smtClean="0"/>
          </a:p>
          <a:p>
            <a:pPr>
              <a:buNone/>
            </a:pPr>
            <a:endParaRPr lang="en-GB" sz="3200" dirty="0"/>
          </a:p>
        </p:txBody>
      </p:sp>
      <p:sp>
        <p:nvSpPr>
          <p:cNvPr id="2" name="1 Başlık"/>
          <p:cNvSpPr>
            <a:spLocks noGrp="1"/>
          </p:cNvSpPr>
          <p:nvPr>
            <p:ph type="title"/>
          </p:nvPr>
        </p:nvSpPr>
        <p:spPr/>
        <p:txBody>
          <a:bodyPr/>
          <a:lstStyle/>
          <a:p>
            <a:endParaRPr lang="en-GB"/>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Başlık"/>
          <p:cNvSpPr>
            <a:spLocks noGrp="1"/>
          </p:cNvSpPr>
          <p:nvPr>
            <p:ph type="title"/>
          </p:nvPr>
        </p:nvSpPr>
        <p:spPr/>
        <p:txBody>
          <a:bodyPr/>
          <a:lstStyle/>
          <a:p>
            <a:endParaRPr lang="en-GB"/>
          </a:p>
        </p:txBody>
      </p:sp>
      <p:pic>
        <p:nvPicPr>
          <p:cNvPr id="4" name="3 İçerik Yer Tutucusu" descr="Image result for beccaria crimes and punishments"/>
          <p:cNvPicPr>
            <a:picLocks noGrp="1"/>
          </p:cNvPicPr>
          <p:nvPr>
            <p:ph idx="1"/>
          </p:nvPr>
        </p:nvPicPr>
        <p:blipFill>
          <a:blip r:embed="rId2" cstate="print"/>
          <a:srcRect/>
          <a:stretch>
            <a:fillRect/>
          </a:stretch>
        </p:blipFill>
        <p:spPr bwMode="auto">
          <a:xfrm>
            <a:off x="1784287" y="1524000"/>
            <a:ext cx="5575426" cy="4572000"/>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92500"/>
          </a:bodyPr>
          <a:lstStyle/>
          <a:p>
            <a:r>
              <a:rPr lang="en-GB" dirty="0" smtClean="0"/>
              <a:t>The core principles of classical jurisprudence </a:t>
            </a:r>
          </a:p>
          <a:p>
            <a:pPr>
              <a:buNone/>
            </a:pPr>
            <a:endParaRPr lang="en-GB" dirty="0" smtClean="0"/>
          </a:p>
          <a:p>
            <a:pPr>
              <a:buNone/>
            </a:pPr>
            <a:r>
              <a:rPr lang="en-GB" b="1" dirty="0" smtClean="0"/>
              <a:t>1)</a:t>
            </a:r>
            <a:r>
              <a:rPr lang="en-GB" dirty="0" smtClean="0"/>
              <a:t>The law should restrict the individual as little as possible.</a:t>
            </a:r>
          </a:p>
          <a:p>
            <a:pPr>
              <a:buNone/>
            </a:pPr>
            <a:r>
              <a:rPr lang="en-GB" dirty="0" smtClean="0"/>
              <a:t> </a:t>
            </a:r>
          </a:p>
          <a:p>
            <a:pPr>
              <a:buNone/>
            </a:pPr>
            <a:r>
              <a:rPr lang="en-GB" b="1" dirty="0" smtClean="0"/>
              <a:t>2)</a:t>
            </a:r>
            <a:r>
              <a:rPr lang="en-GB" dirty="0" smtClean="0"/>
              <a:t>The law should guarantee the rights of the accused at all stages of the criminal justice process.</a:t>
            </a:r>
          </a:p>
          <a:p>
            <a:endParaRPr lang="en-GB" dirty="0" smtClean="0"/>
          </a:p>
          <a:p>
            <a:pPr>
              <a:buNone/>
            </a:pPr>
            <a:r>
              <a:rPr lang="en-GB" b="1" dirty="0" smtClean="0"/>
              <a:t>3)</a:t>
            </a:r>
            <a:r>
              <a:rPr lang="en-GB" dirty="0" smtClean="0"/>
              <a:t>Punishment is only justified to the extent that the offender has infringed the rights of others or injured the public good. As </a:t>
            </a:r>
            <a:r>
              <a:rPr lang="en-GB" dirty="0" err="1" smtClean="0"/>
              <a:t>Beccaria</a:t>
            </a:r>
            <a:r>
              <a:rPr lang="en-GB" dirty="0" smtClean="0"/>
              <a:t> put it, it's better to prevent crimes than to punish them.</a:t>
            </a:r>
          </a:p>
          <a:p>
            <a:endParaRPr lang="en-GB" dirty="0" smtClean="0"/>
          </a:p>
          <a:p>
            <a:endParaRPr lang="en-GB" dirty="0"/>
          </a:p>
        </p:txBody>
      </p:sp>
      <p:sp>
        <p:nvSpPr>
          <p:cNvPr id="3" name="2 Başlık"/>
          <p:cNvSpPr>
            <a:spLocks noGrp="1"/>
          </p:cNvSpPr>
          <p:nvPr>
            <p:ph type="title"/>
          </p:nvPr>
        </p:nvSpPr>
        <p:spPr/>
        <p:txBody>
          <a:bodyPr>
            <a:normAutofit fontScale="90000"/>
          </a:bodyPr>
          <a:lstStyle/>
          <a:p>
            <a:r>
              <a:rPr lang="en-GB" dirty="0" err="1" smtClean="0"/>
              <a:t>Beccaria</a:t>
            </a:r>
            <a:r>
              <a:rPr lang="en-GB" dirty="0" smtClean="0"/>
              <a:t> -  On Crimes and Punishments</a:t>
            </a:r>
            <a:endParaRPr lang="en-GB"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Kağıt">
  <a:themeElements>
    <a:clrScheme name="Kağıt">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Kağıt">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Kağıt">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50</TotalTime>
  <Words>606</Words>
  <Application>Microsoft Office PowerPoint</Application>
  <PresentationFormat>Ekran Gösterisi (4:3)</PresentationFormat>
  <Paragraphs>67</Paragraphs>
  <Slides>15</Slides>
  <Notes>0</Notes>
  <HiddenSlides>0</HiddenSlides>
  <MMClips>0</MMClips>
  <ScaleCrop>false</ScaleCrop>
  <HeadingPairs>
    <vt:vector size="4" baseType="variant">
      <vt:variant>
        <vt:lpstr>Tema</vt:lpstr>
      </vt:variant>
      <vt:variant>
        <vt:i4>1</vt:i4>
      </vt:variant>
      <vt:variant>
        <vt:lpstr>Slayt Başlıkları</vt:lpstr>
      </vt:variant>
      <vt:variant>
        <vt:i4>15</vt:i4>
      </vt:variant>
    </vt:vector>
  </HeadingPairs>
  <TitlesOfParts>
    <vt:vector size="16" baseType="lpstr">
      <vt:lpstr>Kağıt</vt:lpstr>
      <vt:lpstr>Classicism </vt:lpstr>
      <vt:lpstr>Introduction</vt:lpstr>
      <vt:lpstr>Beccaria &amp; Bentham </vt:lpstr>
      <vt:lpstr>Slayt 4</vt:lpstr>
      <vt:lpstr>Slayt 5</vt:lpstr>
      <vt:lpstr>Slayt 6</vt:lpstr>
      <vt:lpstr>Slayt 7</vt:lpstr>
      <vt:lpstr>Slayt 8</vt:lpstr>
      <vt:lpstr>Beccaria -  On Crimes and Punishments</vt:lpstr>
      <vt:lpstr>Slayt 10</vt:lpstr>
      <vt:lpstr>Slayt 11</vt:lpstr>
      <vt:lpstr>Slayt 12</vt:lpstr>
      <vt:lpstr>Slayt 13</vt:lpstr>
      <vt:lpstr>Slayt 14</vt:lpstr>
      <vt:lpstr>Slayt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Classicism </dc:title>
  <dc:creator>Boran Mercan</dc:creator>
  <cp:lastModifiedBy>Boran Mercan</cp:lastModifiedBy>
  <cp:revision>8</cp:revision>
  <dcterms:created xsi:type="dcterms:W3CDTF">2017-12-03T10:53:57Z</dcterms:created>
  <dcterms:modified xsi:type="dcterms:W3CDTF">2018-05-16T14:19:14Z</dcterms:modified>
</cp:coreProperties>
</file>