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0"/>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345FF-7D50-FD4D-BDC4-B1F716DCD976}" type="datetimeFigureOut">
              <a:rPr lang="tr-TR" smtClean="0"/>
              <a:t>11.04.2022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43C0E-E746-564F-B49B-F5744ABF5E8C}" type="slidenum">
              <a:rPr lang="tr-TR" smtClean="0"/>
              <a:t>‹#›</a:t>
            </a:fld>
            <a:endParaRPr lang="tr-TR"/>
          </a:p>
        </p:txBody>
      </p:sp>
    </p:spTree>
    <p:extLst>
      <p:ext uri="{BB962C8B-B14F-4D97-AF65-F5344CB8AC3E}">
        <p14:creationId xmlns:p14="http://schemas.microsoft.com/office/powerpoint/2010/main" val="28446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2D6FA2-FDBE-CD41-983A-77246B57CA9E}" type="datetime1">
              <a:rPr lang="tr-TR" smtClean="0"/>
              <a:t>11.04.2022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357A625-D225-184C-AAE0-5678CC1E4EA6}"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67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D04E9482-F5EE-904C-A51D-E0B6327903B4}" type="datetime1">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57A625-D225-184C-AAE0-5678CC1E4EA6}" type="slidenum">
              <a:rPr lang="tr-TR" smtClean="0"/>
              <a:t>‹#›</a:t>
            </a:fld>
            <a:endParaRPr lang="tr-TR"/>
          </a:p>
        </p:txBody>
      </p:sp>
    </p:spTree>
    <p:extLst>
      <p:ext uri="{BB962C8B-B14F-4D97-AF65-F5344CB8AC3E}">
        <p14:creationId xmlns:p14="http://schemas.microsoft.com/office/powerpoint/2010/main" val="62323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8ED88D02-9257-D84B-BBFD-BEE7F37FE58B}"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7A625-D225-184C-AAE0-5678CC1E4EA6}"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9996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D6E5D048-8C12-114E-B5C4-2DF93781B0AE}"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7A625-D225-184C-AAE0-5678CC1E4EA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07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8CC97C5A-4A3C-B645-BD09-6D04070F2CFE}"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7A625-D225-184C-AAE0-5678CC1E4EA6}" type="slidenum">
              <a:rPr lang="tr-TR" smtClean="0"/>
              <a:t>‹#›</a:t>
            </a:fld>
            <a:endParaRPr lang="tr-TR"/>
          </a:p>
        </p:txBody>
      </p:sp>
    </p:spTree>
    <p:extLst>
      <p:ext uri="{BB962C8B-B14F-4D97-AF65-F5344CB8AC3E}">
        <p14:creationId xmlns:p14="http://schemas.microsoft.com/office/powerpoint/2010/main" val="1398223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D4C67BB-00E5-BD4A-AA0D-C7969CB1C147}"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7A625-D225-184C-AAE0-5678CC1E4EA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52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0C59585F-7084-4349-ACFF-29BF2856B69C}"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7A625-D225-184C-AAE0-5678CC1E4EA6}"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67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BF7F2FB-5224-C54B-AB9C-46E39129F675}"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7A625-D225-184C-AAE0-5678CC1E4EA6}"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66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A0843157-ADCE-3A49-88F6-02FB2F485B38}"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7A625-D225-184C-AAE0-5678CC1E4EA6}"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63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8E393698-2FB9-504C-B77D-4C00E025898E}"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7A625-D225-184C-AAE0-5678CC1E4EA6}" type="slidenum">
              <a:rPr lang="tr-TR" smtClean="0"/>
              <a:t>‹#›</a:t>
            </a:fld>
            <a:endParaRPr lang="tr-TR"/>
          </a:p>
        </p:txBody>
      </p:sp>
    </p:spTree>
    <p:extLst>
      <p:ext uri="{BB962C8B-B14F-4D97-AF65-F5344CB8AC3E}">
        <p14:creationId xmlns:p14="http://schemas.microsoft.com/office/powerpoint/2010/main" val="41605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E9F53B5-92C6-BD4C-BEA9-804D3AEB3B8D}"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7A625-D225-184C-AAE0-5678CC1E4EA6}"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97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B913331E-D0B0-F642-9ED7-467CFEB0AB1D}" type="datetime1">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57A625-D225-184C-AAE0-5678CC1E4EA6}" type="slidenum">
              <a:rPr lang="tr-TR" smtClean="0"/>
              <a:t>‹#›</a:t>
            </a:fld>
            <a:endParaRPr lang="tr-TR"/>
          </a:p>
        </p:txBody>
      </p:sp>
    </p:spTree>
    <p:extLst>
      <p:ext uri="{BB962C8B-B14F-4D97-AF65-F5344CB8AC3E}">
        <p14:creationId xmlns:p14="http://schemas.microsoft.com/office/powerpoint/2010/main" val="50235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8C22C7CA-748A-5748-853A-8D4BCAAE7CFF}" type="datetime1">
              <a:rPr lang="tr-TR" smtClean="0"/>
              <a:t>11.04.2022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357A625-D225-184C-AAE0-5678CC1E4EA6}"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34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C04D7BC-6D57-AA45-97B5-D591FC3F1FE2}" type="datetime1">
              <a:rPr lang="tr-TR" smtClean="0"/>
              <a:t>11.04.2022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357A625-D225-184C-AAE0-5678CC1E4EA6}"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984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CB93E-B958-A94E-90DF-1E79AC99D0CB}" type="datetime1">
              <a:rPr lang="tr-TR" smtClean="0"/>
              <a:t>11.04.2022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357A625-D225-184C-AAE0-5678CC1E4EA6}" type="slidenum">
              <a:rPr lang="tr-TR" smtClean="0"/>
              <a:t>‹#›</a:t>
            </a:fld>
            <a:endParaRPr lang="tr-TR"/>
          </a:p>
        </p:txBody>
      </p:sp>
    </p:spTree>
    <p:extLst>
      <p:ext uri="{BB962C8B-B14F-4D97-AF65-F5344CB8AC3E}">
        <p14:creationId xmlns:p14="http://schemas.microsoft.com/office/powerpoint/2010/main" val="92315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AC29CE20-F802-C643-B031-BF5EDDA3334A}" type="datetime1">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57A625-D225-184C-AAE0-5678CC1E4EA6}"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45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BADCEFE4-FF5F-1A48-B263-D9C56A8C1044}" type="datetime1">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57A625-D225-184C-AAE0-5678CC1E4EA6}" type="slidenum">
              <a:rPr lang="tr-TR" smtClean="0"/>
              <a:t>‹#›</a:t>
            </a:fld>
            <a:endParaRPr lang="tr-TR"/>
          </a:p>
        </p:txBody>
      </p:sp>
    </p:spTree>
    <p:extLst>
      <p:ext uri="{BB962C8B-B14F-4D97-AF65-F5344CB8AC3E}">
        <p14:creationId xmlns:p14="http://schemas.microsoft.com/office/powerpoint/2010/main" val="298998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8F1A66-DF37-7947-A8C6-25D1D49009CC}" type="datetime1">
              <a:rPr lang="tr-TR" smtClean="0"/>
              <a:t>11.04.2022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57A625-D225-184C-AAE0-5678CC1E4EA6}" type="slidenum">
              <a:rPr lang="tr-TR" smtClean="0"/>
              <a:t>‹#›</a:t>
            </a:fld>
            <a:endParaRPr lang="tr-TR"/>
          </a:p>
        </p:txBody>
      </p:sp>
    </p:spTree>
    <p:extLst>
      <p:ext uri="{BB962C8B-B14F-4D97-AF65-F5344CB8AC3E}">
        <p14:creationId xmlns:p14="http://schemas.microsoft.com/office/powerpoint/2010/main" val="36651524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2B5C84-D6AD-F341-845D-FCCF820F2855}"/>
              </a:ext>
            </a:extLst>
          </p:cNvPr>
          <p:cNvSpPr>
            <a:spLocks noGrp="1"/>
          </p:cNvSpPr>
          <p:nvPr>
            <p:ph type="ctrTitle"/>
          </p:nvPr>
        </p:nvSpPr>
        <p:spPr/>
        <p:txBody>
          <a:bodyPr/>
          <a:lstStyle/>
          <a:p>
            <a:r>
              <a:rPr lang="tr-TR" dirty="0"/>
              <a:t>7</a:t>
            </a:r>
            <a:r>
              <a:rPr lang="tr-TR"/>
              <a:t>. </a:t>
            </a:r>
            <a:r>
              <a:rPr lang="tr-TR" dirty="0"/>
              <a:t>HAFTA</a:t>
            </a:r>
          </a:p>
        </p:txBody>
      </p:sp>
      <p:sp>
        <p:nvSpPr>
          <p:cNvPr id="3" name="Alt Başlık 2">
            <a:extLst>
              <a:ext uri="{FF2B5EF4-FFF2-40B4-BE49-F238E27FC236}">
                <a16:creationId xmlns:a16="http://schemas.microsoft.com/office/drawing/2014/main" id="{1F59F926-6287-9347-9848-953D8B876B63}"/>
              </a:ext>
            </a:extLst>
          </p:cNvPr>
          <p:cNvSpPr>
            <a:spLocks noGrp="1"/>
          </p:cNvSpPr>
          <p:nvPr>
            <p:ph type="subTitle" idx="1"/>
          </p:nvPr>
        </p:nvSpPr>
        <p:spPr/>
        <p:txBody>
          <a:bodyPr/>
          <a:lstStyle/>
          <a:p>
            <a:r>
              <a:rPr lang="tr-TR" b="1" dirty="0"/>
              <a:t>Montaj Hattı, Ölçek Ekonomisi, Çeşit Ekonomileri</a:t>
            </a:r>
          </a:p>
          <a:p>
            <a:r>
              <a:rPr lang="tr-TR" b="1" dirty="0" err="1"/>
              <a:t>Fordizmin</a:t>
            </a:r>
            <a:r>
              <a:rPr lang="tr-TR" b="1" dirty="0"/>
              <a:t> Paradoksları</a:t>
            </a:r>
          </a:p>
        </p:txBody>
      </p:sp>
    </p:spTree>
    <p:extLst>
      <p:ext uri="{BB962C8B-B14F-4D97-AF65-F5344CB8AC3E}">
        <p14:creationId xmlns:p14="http://schemas.microsoft.com/office/powerpoint/2010/main" val="193416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fontScale="92500"/>
          </a:bodyPr>
          <a:lstStyle/>
          <a:p>
            <a:pPr algn="just"/>
            <a:r>
              <a:rPr lang="tr-TR" dirty="0"/>
              <a:t>Montaj hattı sisteminin üstünlüğü, maliyet tasarruflarını en üst noktaya taşımasından kaynaklanmaktadır. </a:t>
            </a:r>
            <a:r>
              <a:rPr lang="tr-TR" dirty="0" err="1"/>
              <a:t>Fordist</a:t>
            </a:r>
            <a:r>
              <a:rPr lang="tr-TR" dirty="0"/>
              <a:t> sistem birim başına maliyetleri en aşağı düzeye çekmeyi hedefleyen bir üretim anlayışı üzerinden yükselmektedir. </a:t>
            </a:r>
          </a:p>
          <a:p>
            <a:pPr algn="just"/>
            <a:r>
              <a:rPr lang="tr-TR" dirty="0"/>
              <a:t>Montaj hattı, bir iş yerinde işgücü, ısıtma, aydınlatma, kira gibi maliyetler sabitken üretim hacmi artışı yaratarak (ya da belirli bir birim maliyet artışı karşılığında üretim miktarının daha fazla artması sayesinde) ürün başına maliyetleri en aza indirmenin temel yöntemi olarak ortaya çıkmaktadır. </a:t>
            </a:r>
          </a:p>
          <a:p>
            <a:pPr algn="just"/>
            <a:r>
              <a:rPr lang="tr-TR" dirty="0"/>
              <a:t>Basit bir örnekle anlatacak olursak, bir işçinin günlük 20 TL ücret karşılığında çalışıyor olduğunu varsayalım. Bu işçi günde 5 adet ürün üretebiliyorsa, birim ürün başına işçilik maliyeti 4 TL olacaktır. Üretim sürecinde yaptığınız dönüşüm sayesinde aynı işçiye günde 50 adet ürün ürettirmeyi başarabilirsek, ürün başına işçilik maliyeti 40 kuruşa düşecek ve işyeri bu sayede birim ürün başına 3,6 TL tasarruf sağlamış olacaktır. </a:t>
            </a:r>
          </a:p>
          <a:p>
            <a:pPr algn="just"/>
            <a:r>
              <a:rPr lang="tr-TR" dirty="0"/>
              <a:t>Üretim ölçeğinin büyümesi kaynaklı sağlanan tasarrufların tümü «ölçek ekonomileri» olarak adlandırılmaktadır. Buradaki «ekonomi» sözcüğü «tasarruf» anlamında kullanılmaktadır. </a:t>
            </a:r>
          </a:p>
        </p:txBody>
      </p:sp>
      <p:sp>
        <p:nvSpPr>
          <p:cNvPr id="4" name="Slayt Numarası Yer Tutucusu 3">
            <a:extLst>
              <a:ext uri="{FF2B5EF4-FFF2-40B4-BE49-F238E27FC236}">
                <a16:creationId xmlns:a16="http://schemas.microsoft.com/office/drawing/2014/main" id="{B6972D1A-19BB-1C4B-9268-0A8F608B97FB}"/>
              </a:ext>
            </a:extLst>
          </p:cNvPr>
          <p:cNvSpPr>
            <a:spLocks noGrp="1"/>
          </p:cNvSpPr>
          <p:nvPr>
            <p:ph type="sldNum" sz="quarter" idx="12"/>
          </p:nvPr>
        </p:nvSpPr>
        <p:spPr/>
        <p:txBody>
          <a:bodyPr/>
          <a:lstStyle/>
          <a:p>
            <a:fld id="{A357A625-D225-184C-AAE0-5678CC1E4EA6}" type="slidenum">
              <a:rPr lang="tr-TR" smtClean="0"/>
              <a:t>10</a:t>
            </a:fld>
            <a:endParaRPr lang="tr-TR"/>
          </a:p>
        </p:txBody>
      </p:sp>
    </p:spTree>
    <p:extLst>
      <p:ext uri="{BB962C8B-B14F-4D97-AF65-F5344CB8AC3E}">
        <p14:creationId xmlns:p14="http://schemas.microsoft.com/office/powerpoint/2010/main" val="275587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a:t>Üretim miktarı 1 milyon iken ürünün birim maliyeti 1.000 TL olmaktadır. Üretim miktarı arttıkça birim maliyeti düşmekte; nihayet üretim miktarı 4 milyon adete çıkınca birim maliyet en düşük seviyesine ulaşmaktadır. Üretim maliyetlerinin en düşük noktası olan «4 milyon» noktası aynı zamanda da bu firma için optimum ölçek büyüklüğünü ifade etmektedir. </a:t>
            </a:r>
          </a:p>
          <a:p>
            <a:pPr algn="just"/>
            <a:r>
              <a:rPr lang="tr-TR" dirty="0"/>
              <a:t>Optimum ölçek büyüklüğü tek tek firmalar için kullanılabileceği gibi birçok işyerinin toplamından oluşan sanayi dalları için de söz konusudur. Yani belirli bir sanayi dalı, örneğin otomobil sanayii için bir optimum ölçek büyüklüğünden bahsetmek mümkündür. Hatta aynı mantık çerçevesinde, bürokratik hiyerarşi ve bürokratik uzmanlaşma çerçevesinde iş yapan bürokrasi kurumları için de benzer bir ölçek hesaplaması söz konusu olabilir. </a:t>
            </a:r>
          </a:p>
          <a:p>
            <a:pPr algn="just"/>
            <a:endParaRPr lang="tr-TR" dirty="0"/>
          </a:p>
        </p:txBody>
      </p:sp>
      <p:sp>
        <p:nvSpPr>
          <p:cNvPr id="4" name="Slayt Numarası Yer Tutucusu 3">
            <a:extLst>
              <a:ext uri="{FF2B5EF4-FFF2-40B4-BE49-F238E27FC236}">
                <a16:creationId xmlns:a16="http://schemas.microsoft.com/office/drawing/2014/main" id="{797D7123-6CB8-3E4A-B5DE-925E71205AF2}"/>
              </a:ext>
            </a:extLst>
          </p:cNvPr>
          <p:cNvSpPr>
            <a:spLocks noGrp="1"/>
          </p:cNvSpPr>
          <p:nvPr>
            <p:ph type="sldNum" sz="quarter" idx="12"/>
          </p:nvPr>
        </p:nvSpPr>
        <p:spPr/>
        <p:txBody>
          <a:bodyPr/>
          <a:lstStyle/>
          <a:p>
            <a:fld id="{A357A625-D225-184C-AAE0-5678CC1E4EA6}" type="slidenum">
              <a:rPr lang="tr-TR" smtClean="0"/>
              <a:t>11</a:t>
            </a:fld>
            <a:endParaRPr lang="tr-TR"/>
          </a:p>
        </p:txBody>
      </p:sp>
    </p:spTree>
    <p:extLst>
      <p:ext uri="{BB962C8B-B14F-4D97-AF65-F5344CB8AC3E}">
        <p14:creationId xmlns:p14="http://schemas.microsoft.com/office/powerpoint/2010/main" val="347288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endParaRPr lang="tr-TR" dirty="0"/>
          </a:p>
          <a:p>
            <a:pPr algn="just"/>
            <a:r>
              <a:rPr lang="tr-TR" dirty="0"/>
              <a:t>Üretim miktarı arttıkça birim maliyet belirli bir seviyeye kadar düşecek; bu seviyeden sonra tekrar artmaya başlayacaktır.  Optimum ölçek büyüklüğünden daha fazla üretim yapılmaya başlanması durumunda, yani örneğimizde «4 milyon» noktasından sonra, maliyetler artmaya başlamaktadır. </a:t>
            </a:r>
          </a:p>
          <a:p>
            <a:pPr algn="just"/>
            <a:r>
              <a:rPr lang="tr-TR" dirty="0"/>
              <a:t>Bunun nedeni, gereksinim duyulan sabit sermaye yatırımları, makine-teçhizat, hammadde ve yarı mamul mal için kısıtlıkların ortaya çıkmaya başlamasıdır. </a:t>
            </a:r>
          </a:p>
        </p:txBody>
      </p:sp>
      <p:sp>
        <p:nvSpPr>
          <p:cNvPr id="4" name="Slayt Numarası Yer Tutucusu 3">
            <a:extLst>
              <a:ext uri="{FF2B5EF4-FFF2-40B4-BE49-F238E27FC236}">
                <a16:creationId xmlns:a16="http://schemas.microsoft.com/office/drawing/2014/main" id="{EB318DFA-BB75-6F45-8E91-9FB632557734}"/>
              </a:ext>
            </a:extLst>
          </p:cNvPr>
          <p:cNvSpPr>
            <a:spLocks noGrp="1"/>
          </p:cNvSpPr>
          <p:nvPr>
            <p:ph type="sldNum" sz="quarter" idx="12"/>
          </p:nvPr>
        </p:nvSpPr>
        <p:spPr/>
        <p:txBody>
          <a:bodyPr/>
          <a:lstStyle/>
          <a:p>
            <a:fld id="{A357A625-D225-184C-AAE0-5678CC1E4EA6}" type="slidenum">
              <a:rPr lang="tr-TR" smtClean="0"/>
              <a:t>12</a:t>
            </a:fld>
            <a:endParaRPr lang="tr-TR"/>
          </a:p>
        </p:txBody>
      </p:sp>
    </p:spTree>
    <p:extLst>
      <p:ext uri="{BB962C8B-B14F-4D97-AF65-F5344CB8AC3E}">
        <p14:creationId xmlns:p14="http://schemas.microsoft.com/office/powerpoint/2010/main" val="400690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r>
              <a:rPr lang="tr-TR" dirty="0"/>
              <a:t>Tasarrufun kaynağı üretim hacmi artışı kaynaklı olarak ortaya çıkmaktadır. Yani üretim ölçeğini büyüterek sağlanan bir tasarruftan bahsetmekteyiz.  Üretim artışı, birim başına üretim maliyetlerini düşürmekte; bu düşüş ürün fiyatlarının ucuzlamasına, kar oranlarının artmasına yol açmakta; bu sayede sistem sürekli büyüme trendine girmektedir. </a:t>
            </a:r>
          </a:p>
          <a:p>
            <a:pPr algn="just"/>
            <a:r>
              <a:rPr lang="tr-TR" dirty="0"/>
              <a:t>Ucuzlayan ürün fiyatları, talebi kışkırtmakta; artan talep oranı, üretim hacmini artırmakta; üretim hacmi artışları ise üretim ölçeğinin tekrardan büyümesine yol açmaktadır. </a:t>
            </a:r>
          </a:p>
          <a:p>
            <a:pPr algn="just"/>
            <a:r>
              <a:rPr lang="tr-TR" dirty="0"/>
              <a:t>Standart parçaların basitleştirilmiş iş ve tekdüze bir işbölümü etrafında monte edilmesi esasına dayanan sistem bu sayede maliyetleri en aza indirerek ölçek ekonomileri (tasarrufları) (</a:t>
            </a:r>
            <a:r>
              <a:rPr lang="tr-TR" i="1" dirty="0" err="1"/>
              <a:t>economies</a:t>
            </a:r>
            <a:r>
              <a:rPr lang="tr-TR" i="1" dirty="0"/>
              <a:t> of </a:t>
            </a:r>
            <a:r>
              <a:rPr lang="tr-TR" i="1" dirty="0" err="1"/>
              <a:t>scale</a:t>
            </a:r>
            <a:r>
              <a:rPr lang="tr-TR" dirty="0"/>
              <a:t>) sağlamakta ve karı </a:t>
            </a:r>
            <a:r>
              <a:rPr lang="tr-TR" dirty="0" err="1"/>
              <a:t>ençoklaştıracak</a:t>
            </a:r>
            <a:r>
              <a:rPr lang="tr-TR" dirty="0"/>
              <a:t> bir üretim hacmine ulaşabilmektedir. </a:t>
            </a:r>
          </a:p>
        </p:txBody>
      </p:sp>
      <p:sp>
        <p:nvSpPr>
          <p:cNvPr id="4" name="Slayt Numarası Yer Tutucusu 3">
            <a:extLst>
              <a:ext uri="{FF2B5EF4-FFF2-40B4-BE49-F238E27FC236}">
                <a16:creationId xmlns:a16="http://schemas.microsoft.com/office/drawing/2014/main" id="{6D1D5B3C-6983-1C49-99C9-9C14811DADD9}"/>
              </a:ext>
            </a:extLst>
          </p:cNvPr>
          <p:cNvSpPr>
            <a:spLocks noGrp="1"/>
          </p:cNvSpPr>
          <p:nvPr>
            <p:ph type="sldNum" sz="quarter" idx="12"/>
          </p:nvPr>
        </p:nvSpPr>
        <p:spPr/>
        <p:txBody>
          <a:bodyPr/>
          <a:lstStyle/>
          <a:p>
            <a:fld id="{A357A625-D225-184C-AAE0-5678CC1E4EA6}" type="slidenum">
              <a:rPr lang="tr-TR" smtClean="0"/>
              <a:t>13</a:t>
            </a:fld>
            <a:endParaRPr lang="tr-TR"/>
          </a:p>
        </p:txBody>
      </p:sp>
    </p:spTree>
    <p:extLst>
      <p:ext uri="{BB962C8B-B14F-4D97-AF65-F5344CB8AC3E}">
        <p14:creationId xmlns:p14="http://schemas.microsoft.com/office/powerpoint/2010/main" val="330404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lnSpcReduction="10000"/>
          </a:bodyPr>
          <a:lstStyle/>
          <a:p>
            <a:pPr algn="just"/>
            <a:endParaRPr lang="tr-TR" dirty="0"/>
          </a:p>
          <a:p>
            <a:pPr algn="just"/>
            <a:r>
              <a:rPr lang="tr-TR" dirty="0"/>
              <a:t>Ölçek ekonomileriyle birlikte anılması gereken bir başka kavram, «</a:t>
            </a:r>
            <a:r>
              <a:rPr lang="tr-TR" dirty="0" err="1"/>
              <a:t>entegrasyon»dur</a:t>
            </a:r>
            <a:r>
              <a:rPr lang="tr-TR" dirty="0"/>
              <a:t>. Üretim hacmini büyüterek ölçek ekonomilerinden faydalanabileceğiniz gibi, entegrasyon yoluyla da ölçek ekonomileri elde edebilirsiniz. </a:t>
            </a:r>
          </a:p>
          <a:p>
            <a:pPr algn="just"/>
            <a:r>
              <a:rPr lang="tr-TR" dirty="0"/>
              <a:t>Entegre fabrikalar yoluyla ölçek ekonomisini artırma çabası 1900-1970 arası dönemde yoğun biçimde kullanılmıştır. Entegre fabrikalar, alabildiğine dev üretim birimlerinin ortaya çıkmasına yol açmıştır. Örneğin Ford’un Detroit’teki araba fabrikasına, bir yerden giren demir kömür, kauçuk ve kimyasallar, diğer taraftan araba olarak çıkmaktadır. Buradan da anlaşılacağı gibi entegrasyonun anlamı, bir mal için gerekli olan parçaların her birini olabildiğince aynı üretim biriminde üretmeye yönelmek, dışarıdan mümkün olduğunca az yarı mamul mal almak anlamına gelmektedir. </a:t>
            </a:r>
          </a:p>
          <a:p>
            <a:pPr algn="just"/>
            <a:r>
              <a:rPr lang="tr-TR" dirty="0"/>
              <a:t>Bu tür entegrasyon süreci, yani </a:t>
            </a:r>
            <a:r>
              <a:rPr lang="tr-TR" b="1" dirty="0"/>
              <a:t>tek bir ürün</a:t>
            </a:r>
            <a:r>
              <a:rPr lang="tr-TR" dirty="0"/>
              <a:t>ün tüm parçalarını üretmeye yönelik olarak örgütlenen entegrasyon tipi «dikey entegrasyon» olarak adlandırılmaktadır. </a:t>
            </a:r>
          </a:p>
        </p:txBody>
      </p:sp>
      <p:sp>
        <p:nvSpPr>
          <p:cNvPr id="4" name="Slayt Numarası Yer Tutucusu 3">
            <a:extLst>
              <a:ext uri="{FF2B5EF4-FFF2-40B4-BE49-F238E27FC236}">
                <a16:creationId xmlns:a16="http://schemas.microsoft.com/office/drawing/2014/main" id="{C591DA42-AB39-A349-ADA6-FB7016A8C24D}"/>
              </a:ext>
            </a:extLst>
          </p:cNvPr>
          <p:cNvSpPr>
            <a:spLocks noGrp="1"/>
          </p:cNvSpPr>
          <p:nvPr>
            <p:ph type="sldNum" sz="quarter" idx="12"/>
          </p:nvPr>
        </p:nvSpPr>
        <p:spPr/>
        <p:txBody>
          <a:bodyPr/>
          <a:lstStyle/>
          <a:p>
            <a:fld id="{A357A625-D225-184C-AAE0-5678CC1E4EA6}" type="slidenum">
              <a:rPr lang="tr-TR" smtClean="0"/>
              <a:t>14</a:t>
            </a:fld>
            <a:endParaRPr lang="tr-TR"/>
          </a:p>
        </p:txBody>
      </p:sp>
    </p:spTree>
    <p:extLst>
      <p:ext uri="{BB962C8B-B14F-4D97-AF65-F5344CB8AC3E}">
        <p14:creationId xmlns:p14="http://schemas.microsoft.com/office/powerpoint/2010/main" val="1070636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a:t>Bir başka entegrasyon tipi ise «yatay </a:t>
            </a:r>
            <a:r>
              <a:rPr lang="tr-TR" dirty="0" err="1"/>
              <a:t>entegrasyon»dur</a:t>
            </a:r>
            <a:r>
              <a:rPr lang="tr-TR" dirty="0"/>
              <a:t>. Bu entegrasyon tipinde ise, örneğin, çamaşır makinesinin yanında, bulaşık makinesi, buzdolabı vs. de üretmeye başlamanız anlaşılır. Bunlar birbirinden farklı ürünlermiş gibi görünse de tamamıyla farklı değillerdir. Bu nedenle, örneğin, bu ürünler için gerekli olan sacı belirli bir fabrikada ve çok daha yüksek ölçeklerde üretmeye başlarsanız, sadece sac üzerinden bile inanılmaz bir tasarruf sağlarsınız. </a:t>
            </a:r>
          </a:p>
          <a:p>
            <a:pPr algn="just"/>
            <a:r>
              <a:rPr lang="tr-TR" dirty="0"/>
              <a:t>Aynı mantığı, tüm bu ürünler için gerekli motor, plastik parçalar vs. üzerinden düşününüz; farklı gibi görünen tüm bu ürünler için ortak olarak kullanılacak ara malın tümü üzerinden ölçeğinizi artırır ve dolayısıyla da tasarrufunuzu artırırsınız. </a:t>
            </a:r>
          </a:p>
          <a:p>
            <a:pPr marL="0" indent="0" algn="just">
              <a:buNone/>
            </a:pPr>
            <a:endParaRPr lang="tr-TR" dirty="0"/>
          </a:p>
        </p:txBody>
      </p:sp>
      <p:sp>
        <p:nvSpPr>
          <p:cNvPr id="4" name="Slayt Numarası Yer Tutucusu 3">
            <a:extLst>
              <a:ext uri="{FF2B5EF4-FFF2-40B4-BE49-F238E27FC236}">
                <a16:creationId xmlns:a16="http://schemas.microsoft.com/office/drawing/2014/main" id="{73F0CAFF-AEF2-9E4D-BFB5-142DBC492C6B}"/>
              </a:ext>
            </a:extLst>
          </p:cNvPr>
          <p:cNvSpPr>
            <a:spLocks noGrp="1"/>
          </p:cNvSpPr>
          <p:nvPr>
            <p:ph type="sldNum" sz="quarter" idx="12"/>
          </p:nvPr>
        </p:nvSpPr>
        <p:spPr/>
        <p:txBody>
          <a:bodyPr/>
          <a:lstStyle/>
          <a:p>
            <a:fld id="{A357A625-D225-184C-AAE0-5678CC1E4EA6}" type="slidenum">
              <a:rPr lang="tr-TR" smtClean="0"/>
              <a:t>15</a:t>
            </a:fld>
            <a:endParaRPr lang="tr-TR"/>
          </a:p>
        </p:txBody>
      </p:sp>
    </p:spTree>
    <p:extLst>
      <p:ext uri="{BB962C8B-B14F-4D97-AF65-F5344CB8AC3E}">
        <p14:creationId xmlns:p14="http://schemas.microsoft.com/office/powerpoint/2010/main" val="80004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fontScale="92500"/>
          </a:bodyPr>
          <a:lstStyle/>
          <a:p>
            <a:pPr algn="just"/>
            <a:r>
              <a:rPr lang="tr-TR" dirty="0"/>
              <a:t>Sistemin ikinci önemli maliyet tasarruf öğesi ise çeşit ekonomileri (</a:t>
            </a:r>
            <a:r>
              <a:rPr lang="tr-TR" i="1" dirty="0" err="1"/>
              <a:t>economies</a:t>
            </a:r>
            <a:r>
              <a:rPr lang="tr-TR" i="1" dirty="0"/>
              <a:t> of </a:t>
            </a:r>
            <a:r>
              <a:rPr lang="tr-TR" i="1" dirty="0" err="1"/>
              <a:t>scope</a:t>
            </a:r>
            <a:r>
              <a:rPr lang="tr-TR" dirty="0"/>
              <a:t>) olarak karşımıza çıkmaktadır. Kısaca, dikey ve/veya yatay entegrasyona giderek aynı işletmede farklı malların üretilmesi yoluyla sabit sermaye giderlerinin farklı ürünler arasında bölünmesi ve böylece bir maliyet tasarrufu sağlanması esasına dayanır. </a:t>
            </a:r>
          </a:p>
          <a:p>
            <a:pPr algn="just"/>
            <a:r>
              <a:rPr lang="tr-TR" dirty="0" err="1"/>
              <a:t>Fordist</a:t>
            </a:r>
            <a:r>
              <a:rPr lang="tr-TR" dirty="0"/>
              <a:t> üretim tarzı, genellikle yanlış olarak kurgulandığı gibi, sadece tek bir çeşit ürünün üretilmesi esasına dayanmamaktadır. </a:t>
            </a:r>
            <a:r>
              <a:rPr lang="tr-TR" dirty="0" err="1"/>
              <a:t>Fordist</a:t>
            </a:r>
            <a:r>
              <a:rPr lang="tr-TR" dirty="0"/>
              <a:t> sistem, General </a:t>
            </a:r>
            <a:r>
              <a:rPr lang="tr-TR" dirty="0" err="1"/>
              <a:t>Motors</a:t>
            </a:r>
            <a:r>
              <a:rPr lang="tr-TR" dirty="0"/>
              <a:t> modeli olarak bilinen bir başka teknik sayesinde büyük oranda aynı standart parçaların kullanıldığı ancak birkaç temel parçanın değiştirilmesi yoluyla aynı fabrikada farklı model otomobillerin üretilmesi yoluyla </a:t>
            </a:r>
            <a:r>
              <a:rPr lang="tr-TR" dirty="0" err="1"/>
              <a:t>faklılaştırılmış</a:t>
            </a:r>
            <a:r>
              <a:rPr lang="tr-TR" dirty="0"/>
              <a:t> ürünler elde eden ve bu sayede de ekstra tasarruf sağlayan bir sistemdir. </a:t>
            </a:r>
          </a:p>
          <a:p>
            <a:pPr algn="just"/>
            <a:r>
              <a:rPr lang="tr-TR" dirty="0"/>
              <a:t>Bu sistem sayesinde bir yandan sabit sermaye giderleri farklı malların üretimine paylaştırılarak tasarruf sağlanırken diğer yandan da farklı ürün ve müşteri yelpazesine farklı fiyat politikaları uygulanarak hem firmanın mallarına olan talep artırılmakta hem de karın </a:t>
            </a:r>
            <a:r>
              <a:rPr lang="tr-TR" dirty="0" err="1"/>
              <a:t>ençoklaştırılması</a:t>
            </a:r>
            <a:r>
              <a:rPr lang="tr-TR" dirty="0"/>
              <a:t> hedeflenmektedir. Kısaca General </a:t>
            </a:r>
            <a:r>
              <a:rPr lang="tr-TR" dirty="0" err="1"/>
              <a:t>Motors</a:t>
            </a:r>
            <a:r>
              <a:rPr lang="tr-TR" dirty="0"/>
              <a:t> modeli olarak bilinen bu model daha sonra yığın üretim tekniklerinin tümünün merkezine de yerleşecektir. </a:t>
            </a:r>
          </a:p>
        </p:txBody>
      </p:sp>
      <p:sp>
        <p:nvSpPr>
          <p:cNvPr id="4" name="Slayt Numarası Yer Tutucusu 3">
            <a:extLst>
              <a:ext uri="{FF2B5EF4-FFF2-40B4-BE49-F238E27FC236}">
                <a16:creationId xmlns:a16="http://schemas.microsoft.com/office/drawing/2014/main" id="{718BEBF4-A96D-6A48-9FBE-9A7095CCDC86}"/>
              </a:ext>
            </a:extLst>
          </p:cNvPr>
          <p:cNvSpPr>
            <a:spLocks noGrp="1"/>
          </p:cNvSpPr>
          <p:nvPr>
            <p:ph type="sldNum" sz="quarter" idx="12"/>
          </p:nvPr>
        </p:nvSpPr>
        <p:spPr/>
        <p:txBody>
          <a:bodyPr/>
          <a:lstStyle/>
          <a:p>
            <a:fld id="{A357A625-D225-184C-AAE0-5678CC1E4EA6}" type="slidenum">
              <a:rPr lang="tr-TR" smtClean="0"/>
              <a:t>16</a:t>
            </a:fld>
            <a:endParaRPr lang="tr-TR"/>
          </a:p>
        </p:txBody>
      </p:sp>
    </p:spTree>
    <p:extLst>
      <p:ext uri="{BB962C8B-B14F-4D97-AF65-F5344CB8AC3E}">
        <p14:creationId xmlns:p14="http://schemas.microsoft.com/office/powerpoint/2010/main" val="27784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r>
              <a:rPr lang="tr-TR" dirty="0"/>
              <a:t>Ford fabrikası, zaman içerisinde üretim hacmini artırırken, bu artışa paralel biçimde ürün fiyatlarını ucuzlatmak zorunda kalmıştır. Böylece, en üst gelir gruplarından başlayarak yıllar içerisinde Model T arabalarının toplumun her kesimine satılması hedeflenmiştir. </a:t>
            </a:r>
          </a:p>
          <a:p>
            <a:pPr algn="just"/>
            <a:r>
              <a:rPr lang="tr-TR" dirty="0"/>
              <a:t>Üretim artışına paralel bir tüketim artışı bu sistemde zorunluluktur. Yoksa ürünler stoklarda birikecek ve firmayı mali açıdan zora sokacaktır. Bu nedenle Ford, ilk üç yıl arabaları en üst gelir seviyesindeki kişilere satmış, daha sonra orta gelir gruplarının satın alabileceği bir fiyatı hedeflemiş, en sonunda da en alt gelir grubunu hedeflemiş; kendi işçilerine vs. araba satmaya yönelmiştir.</a:t>
            </a:r>
          </a:p>
          <a:p>
            <a:pPr algn="just"/>
            <a:r>
              <a:rPr lang="tr-TR" dirty="0"/>
              <a:t>Böyle bir satış stratejisini zorunlu kılan şey </a:t>
            </a:r>
            <a:r>
              <a:rPr lang="tr-TR" dirty="0" err="1"/>
              <a:t>Fordist</a:t>
            </a:r>
            <a:r>
              <a:rPr lang="tr-TR" dirty="0"/>
              <a:t> montaj hattının ürettiği iki temel paradokstur. Bunlar:</a:t>
            </a:r>
          </a:p>
          <a:p>
            <a:pPr marL="0" lvl="0" indent="0" algn="just">
              <a:buNone/>
            </a:pPr>
            <a:r>
              <a:rPr lang="tr-TR" dirty="0"/>
              <a:t>	1) Yığın üretim-yığın tüketim paradoksu</a:t>
            </a:r>
          </a:p>
          <a:p>
            <a:pPr marL="0" indent="0" algn="just">
              <a:buNone/>
            </a:pPr>
            <a:r>
              <a:rPr lang="tr-TR" dirty="0"/>
              <a:t>	2) Montaj hattı paradoksu</a:t>
            </a:r>
          </a:p>
          <a:p>
            <a:pPr marL="0" indent="0" algn="just">
              <a:buNone/>
            </a:pPr>
            <a:endParaRPr lang="tr-TR" dirty="0"/>
          </a:p>
        </p:txBody>
      </p:sp>
      <p:sp>
        <p:nvSpPr>
          <p:cNvPr id="4" name="Slayt Numarası Yer Tutucusu 3">
            <a:extLst>
              <a:ext uri="{FF2B5EF4-FFF2-40B4-BE49-F238E27FC236}">
                <a16:creationId xmlns:a16="http://schemas.microsoft.com/office/drawing/2014/main" id="{C045F4D0-6068-2948-A8DC-8209A3235326}"/>
              </a:ext>
            </a:extLst>
          </p:cNvPr>
          <p:cNvSpPr>
            <a:spLocks noGrp="1"/>
          </p:cNvSpPr>
          <p:nvPr>
            <p:ph type="sldNum" sz="quarter" idx="12"/>
          </p:nvPr>
        </p:nvSpPr>
        <p:spPr/>
        <p:txBody>
          <a:bodyPr/>
          <a:lstStyle/>
          <a:p>
            <a:fld id="{A357A625-D225-184C-AAE0-5678CC1E4EA6}" type="slidenum">
              <a:rPr lang="tr-TR" smtClean="0"/>
              <a:t>17</a:t>
            </a:fld>
            <a:endParaRPr lang="tr-TR"/>
          </a:p>
        </p:txBody>
      </p:sp>
    </p:spTree>
    <p:extLst>
      <p:ext uri="{BB962C8B-B14F-4D97-AF65-F5344CB8AC3E}">
        <p14:creationId xmlns:p14="http://schemas.microsoft.com/office/powerpoint/2010/main" val="18390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fontScale="92500" lnSpcReduction="20000"/>
          </a:bodyPr>
          <a:lstStyle/>
          <a:p>
            <a:pPr algn="just"/>
            <a:r>
              <a:rPr lang="tr-TR" dirty="0"/>
              <a:t>Yığın üretim-yığın tüketim paradoksu, montaj hattı sisteminin aynı zamanda da bir yığın tüketim sistemi olması zorunluluğunu anlatmaktadır. </a:t>
            </a:r>
          </a:p>
          <a:p>
            <a:pPr algn="just"/>
            <a:r>
              <a:rPr lang="tr-TR" dirty="0"/>
              <a:t>Montaj hattı, müşterisi belli olmayan ürünler üretmektedir. Yani montaj hattı siparişe dayalı bir üretim sisteminden vazgeçip, bunun yerine, müşterisinin olup olmadığına bakılmaksızın üretim hacminin artırılması ve daha sonra bu ürünler için müşteri bulunması/yaratılması sürecidir. Dolayısıyla bu sistemde üretim artışına paralel bir artış ivmesiyle tüketimi de artırmak zorundasınız demektir. </a:t>
            </a:r>
          </a:p>
          <a:p>
            <a:pPr algn="just"/>
            <a:r>
              <a:rPr lang="tr-TR" dirty="0"/>
              <a:t>Üretim artışını karşılayacak düzeyde bir tüketim artışı yaratılamazsa bir arz fazlası ortaya çıkacak; yani mallar üreticini elinde kalacaktır. Bu da firmayı darboğaza sokacaktır. Üretim artışı ve yüksek karlılık oranları sürdürülemez hale gelecektir. </a:t>
            </a:r>
          </a:p>
          <a:p>
            <a:pPr algn="just"/>
            <a:r>
              <a:rPr lang="tr-TR" dirty="0"/>
              <a:t>Tek tek firmalar için söz konusu olan bu durum ekonominin geneli için de söz konusudur. Yığın üretime dayanan bir ekonomi, yığın tüketimi olanaklı kılmak zorundadır. Yoksa ürün arzı aşırı miktarda artar; uygun talep olmadığı için sistem krize girer; borsada şirketlerin hisseleri dibe vurur; şirket iflasları başlar, iflaslar üretim birimlerinin kapanmasına yol açar; dolayısıyla işsizlik artar; işsizlik artışı yeni talep daralmalarını tetikler, ardından talep daha da fazla düşer; bu da yeni iflasları; fabrikaların kapanmasını ve işsizliği tetikler, vs. … 1929 Büyük </a:t>
            </a:r>
            <a:r>
              <a:rPr lang="tr-TR" dirty="0" err="1"/>
              <a:t>Buhranı’nda</a:t>
            </a:r>
            <a:r>
              <a:rPr lang="tr-TR" dirty="0"/>
              <a:t> tam da yukarıda anlattığımız hikaye yaşanmıştır.</a:t>
            </a:r>
          </a:p>
        </p:txBody>
      </p:sp>
      <p:sp>
        <p:nvSpPr>
          <p:cNvPr id="4" name="Slayt Numarası Yer Tutucusu 3">
            <a:extLst>
              <a:ext uri="{FF2B5EF4-FFF2-40B4-BE49-F238E27FC236}">
                <a16:creationId xmlns:a16="http://schemas.microsoft.com/office/drawing/2014/main" id="{AFCD787B-0A4F-D64F-AC4A-6B9A87726B26}"/>
              </a:ext>
            </a:extLst>
          </p:cNvPr>
          <p:cNvSpPr>
            <a:spLocks noGrp="1"/>
          </p:cNvSpPr>
          <p:nvPr>
            <p:ph type="sldNum" sz="quarter" idx="12"/>
          </p:nvPr>
        </p:nvSpPr>
        <p:spPr/>
        <p:txBody>
          <a:bodyPr/>
          <a:lstStyle/>
          <a:p>
            <a:fld id="{A357A625-D225-184C-AAE0-5678CC1E4EA6}" type="slidenum">
              <a:rPr lang="tr-TR" smtClean="0"/>
              <a:t>18</a:t>
            </a:fld>
            <a:endParaRPr lang="tr-TR"/>
          </a:p>
        </p:txBody>
      </p:sp>
    </p:spTree>
    <p:extLst>
      <p:ext uri="{BB962C8B-B14F-4D97-AF65-F5344CB8AC3E}">
        <p14:creationId xmlns:p14="http://schemas.microsoft.com/office/powerpoint/2010/main" val="426535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a:t>Yığın üretim-yığın tüketim dengesini sağlamanın en etkin yolu, talep yaratmak, tüketimi kışkırtmaktır. Yığın üretim yapmaya başlanınca yığın tüketim ve tüketim toplumları da bir zorunluluk olarak ortaya çıkmıştır. Dolayısıyla buradan yola çıkarak </a:t>
            </a:r>
            <a:r>
              <a:rPr lang="tr-TR" dirty="0" err="1"/>
              <a:t>Fordist</a:t>
            </a:r>
            <a:r>
              <a:rPr lang="tr-TR" dirty="0"/>
              <a:t> montaj hattı ve yığın üretim sistemi Refah Devletlerini zorunlu kılmıştır.</a:t>
            </a:r>
          </a:p>
          <a:p>
            <a:pPr algn="just"/>
            <a:r>
              <a:rPr lang="tr-TR" dirty="0"/>
              <a:t>J. M. Keynes’in 1929 Krizi’ne çare olarak, çukur açtırın çukur kapattırın, insanlara para verin, tüketimi kışkırtın, şeklinde bir öneri getiriyordu. Kriz döneminde tüketiciler zaten para harcamaya çekinmekte, bu da ekonominin daha da fazla düşüş trendine girmesine yol açmaktadır. Bu nedenle tüketimi kışkırtmak için devlet devreye sokulmakta, devlet harcamaları ve devletin istihdam yaratıcı politikaları kapitalist sistemin ve tüketim toplumunun motoru olmaktadır. </a:t>
            </a:r>
          </a:p>
        </p:txBody>
      </p:sp>
      <p:sp>
        <p:nvSpPr>
          <p:cNvPr id="4" name="Slayt Numarası Yer Tutucusu 3">
            <a:extLst>
              <a:ext uri="{FF2B5EF4-FFF2-40B4-BE49-F238E27FC236}">
                <a16:creationId xmlns:a16="http://schemas.microsoft.com/office/drawing/2014/main" id="{6E514FA6-7665-9B4A-B48B-8488E04C8612}"/>
              </a:ext>
            </a:extLst>
          </p:cNvPr>
          <p:cNvSpPr>
            <a:spLocks noGrp="1"/>
          </p:cNvSpPr>
          <p:nvPr>
            <p:ph type="sldNum" sz="quarter" idx="12"/>
          </p:nvPr>
        </p:nvSpPr>
        <p:spPr/>
        <p:txBody>
          <a:bodyPr/>
          <a:lstStyle/>
          <a:p>
            <a:fld id="{A357A625-D225-184C-AAE0-5678CC1E4EA6}" type="slidenum">
              <a:rPr lang="tr-TR" smtClean="0"/>
              <a:t>19</a:t>
            </a:fld>
            <a:endParaRPr lang="tr-TR"/>
          </a:p>
        </p:txBody>
      </p:sp>
    </p:spTree>
    <p:extLst>
      <p:ext uri="{BB962C8B-B14F-4D97-AF65-F5344CB8AC3E}">
        <p14:creationId xmlns:p14="http://schemas.microsoft.com/office/powerpoint/2010/main" val="102706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a:t>Montaj hattı, üretim sürecine inanılmaz bir hız kazandırmış ve üretim sürecinde devrim niteliğinde bir dönüşüm yaratmıştır. Üretim sürecindeki hızlanmaya paralel olarak birim başına maliyet de aşırı miktarlarda düşmekte; firmaların karları artmaktadır. </a:t>
            </a:r>
          </a:p>
          <a:p>
            <a:pPr algn="just"/>
            <a:r>
              <a:rPr lang="tr-TR" dirty="0"/>
              <a:t>Montaj hattında ilk araba, Ford Model T, 1908 yılında üretmiştir. Henry Ford, bu arabaları 1908 yılında $850’a satmıştır. Bu rakam, o tarihlerde bir araba için olağanüstü düşük bir fiyat demektir. Model T, 1908 ve 1927 yılları arasında (tam 20 yıl) üretilmiştir. 1908 yılından başlayarak Ford Model T arabalarının yıllık üretim miktarı sürekli artarken fiyatları da ucuzlamıştır. 1914 yılında toplam Model T satışları 250.000’i geçmiş; 1916 yılında ise Model T’nin fiyatı $350’a düşerken, satış miktarı 472.000’e ulaşmıştır. </a:t>
            </a:r>
          </a:p>
        </p:txBody>
      </p:sp>
      <p:sp>
        <p:nvSpPr>
          <p:cNvPr id="4" name="Slayt Numarası Yer Tutucusu 3">
            <a:extLst>
              <a:ext uri="{FF2B5EF4-FFF2-40B4-BE49-F238E27FC236}">
                <a16:creationId xmlns:a16="http://schemas.microsoft.com/office/drawing/2014/main" id="{9093A9FA-E4CC-5F4C-97A7-6BBD19E865C6}"/>
              </a:ext>
            </a:extLst>
          </p:cNvPr>
          <p:cNvSpPr>
            <a:spLocks noGrp="1"/>
          </p:cNvSpPr>
          <p:nvPr>
            <p:ph type="sldNum" sz="quarter" idx="12"/>
          </p:nvPr>
        </p:nvSpPr>
        <p:spPr/>
        <p:txBody>
          <a:bodyPr/>
          <a:lstStyle/>
          <a:p>
            <a:fld id="{A357A625-D225-184C-AAE0-5678CC1E4EA6}" type="slidenum">
              <a:rPr lang="tr-TR" smtClean="0"/>
              <a:t>2</a:t>
            </a:fld>
            <a:endParaRPr lang="tr-TR"/>
          </a:p>
        </p:txBody>
      </p:sp>
    </p:spTree>
    <p:extLst>
      <p:ext uri="{BB962C8B-B14F-4D97-AF65-F5344CB8AC3E}">
        <p14:creationId xmlns:p14="http://schemas.microsoft.com/office/powerpoint/2010/main" val="347691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a:t>1929 Krizi’ne çare olacak nitelikte farklı ülkelerde 1930-1945 yılları arasında iki temel modelin işlerlik kazandığı söylenebilir, bunlar: Refah devleti denemeleri ve faşist diktatörlüklerdir.  Bu iki farklı ve zıt ideolojik ve toplumsal ülkü de aslında ekonomik olarak </a:t>
            </a:r>
            <a:r>
              <a:rPr lang="tr-TR" dirty="0" err="1"/>
              <a:t>Keynesyen’dir</a:t>
            </a:r>
            <a:r>
              <a:rPr lang="tr-TR" dirty="0"/>
              <a:t>.</a:t>
            </a:r>
          </a:p>
          <a:p>
            <a:pPr algn="just"/>
            <a:r>
              <a:rPr lang="tr-TR" b="1" dirty="0"/>
              <a:t>Faşist rejimler </a:t>
            </a:r>
            <a:r>
              <a:rPr lang="tr-TR" dirty="0"/>
              <a:t>doğrudan emek sömürüsü ve emekçi sınıfların çıkarlarının baskılanması yoluyla sermaye lehine baskıcı bir birikim rejim yaratmayı hedeflemektedir. Bunun için bir yandan </a:t>
            </a:r>
            <a:r>
              <a:rPr lang="tr-TR" b="1" dirty="0"/>
              <a:t>tam istihdam politikaları </a:t>
            </a:r>
            <a:r>
              <a:rPr lang="tr-TR" dirty="0"/>
              <a:t>uygulanırken diğer yandan da </a:t>
            </a:r>
            <a:r>
              <a:rPr lang="tr-TR" b="1" dirty="0"/>
              <a:t>ücretler en alt seviyelere kadar çekilmiştir</a:t>
            </a:r>
            <a:r>
              <a:rPr lang="tr-TR" dirty="0"/>
              <a:t>. Bu da </a:t>
            </a:r>
            <a:r>
              <a:rPr lang="tr-TR" dirty="0" err="1"/>
              <a:t>askerleşmiş</a:t>
            </a:r>
            <a:r>
              <a:rPr lang="tr-TR" dirty="0"/>
              <a:t> bir iktidar ve bürokrasi mekanizması yardımıyla mümkün olabilmiştir. </a:t>
            </a:r>
          </a:p>
          <a:p>
            <a:pPr algn="just"/>
            <a:r>
              <a:rPr lang="tr-TR" dirty="0"/>
              <a:t>Savaş ekonomisi tüketimi kışkırtıcı bir etki yapmaktadır. Bu kez hane halklarının tüketimi değil savaş ve savaş ekonomisi yoluyla yaratılan bir tüketim kışkırtılmaktadır. </a:t>
            </a:r>
          </a:p>
        </p:txBody>
      </p:sp>
      <p:sp>
        <p:nvSpPr>
          <p:cNvPr id="4" name="Slayt Numarası Yer Tutucusu 3">
            <a:extLst>
              <a:ext uri="{FF2B5EF4-FFF2-40B4-BE49-F238E27FC236}">
                <a16:creationId xmlns:a16="http://schemas.microsoft.com/office/drawing/2014/main" id="{A7540CE8-0067-8542-B9FC-024B3CB0C78C}"/>
              </a:ext>
            </a:extLst>
          </p:cNvPr>
          <p:cNvSpPr>
            <a:spLocks noGrp="1"/>
          </p:cNvSpPr>
          <p:nvPr>
            <p:ph type="sldNum" sz="quarter" idx="12"/>
          </p:nvPr>
        </p:nvSpPr>
        <p:spPr/>
        <p:txBody>
          <a:bodyPr/>
          <a:lstStyle/>
          <a:p>
            <a:fld id="{A357A625-D225-184C-AAE0-5678CC1E4EA6}" type="slidenum">
              <a:rPr lang="tr-TR" smtClean="0"/>
              <a:t>20</a:t>
            </a:fld>
            <a:endParaRPr lang="tr-TR"/>
          </a:p>
        </p:txBody>
      </p:sp>
    </p:spTree>
    <p:extLst>
      <p:ext uri="{BB962C8B-B14F-4D97-AF65-F5344CB8AC3E}">
        <p14:creationId xmlns:p14="http://schemas.microsoft.com/office/powerpoint/2010/main" val="332464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a:t>Refah devletleri ise </a:t>
            </a:r>
            <a:r>
              <a:rPr lang="tr-TR" b="1" dirty="0"/>
              <a:t>yine tam istihdamı </a:t>
            </a:r>
            <a:r>
              <a:rPr lang="tr-TR" dirty="0"/>
              <a:t>hedeflerken bu kez </a:t>
            </a:r>
            <a:r>
              <a:rPr lang="tr-TR" b="1" dirty="0"/>
              <a:t>hane halkının tüketimini kışkırtmakta</a:t>
            </a:r>
            <a:r>
              <a:rPr lang="tr-TR" dirty="0"/>
              <a:t>, verimlilik artışlarına paralel bir (toplu iş sözleşmelerine dayalı) ücret artışı politikasıyla 1929 Krizi’nin darboğazını aşmaya çalışmaktadır. </a:t>
            </a:r>
          </a:p>
          <a:p>
            <a:pPr algn="just"/>
            <a:r>
              <a:rPr lang="tr-TR" dirty="0"/>
              <a:t>Farklı araçlarla da olsa hem Refah Devletleri hem de faşist rejimlerin tüketimi kışkırtıcı yönde etki yaratmaya çalıştığı iddia edilebilir. </a:t>
            </a:r>
            <a:r>
              <a:rPr lang="tr-TR" b="1" dirty="0"/>
              <a:t>Refah Devletleri</a:t>
            </a:r>
            <a:r>
              <a:rPr lang="tr-TR" dirty="0"/>
              <a:t>, devlet eliyle </a:t>
            </a:r>
            <a:r>
              <a:rPr lang="tr-TR" b="1" dirty="0"/>
              <a:t>sosyal harcamalar, yani eğitim sağlık, işsizlik sigortası vb. harcamalarını (ortak tüketim araçları/dolaylı ücretlendirme), kamusal işletmeler aracılığıyla üretimi, alt yapı yatırımlarını ön plana çıkarmakta ve işsizliği ortadan kaldırmaya çalışmaktadır</a:t>
            </a:r>
            <a:r>
              <a:rPr lang="tr-TR" dirty="0"/>
              <a:t>; </a:t>
            </a:r>
            <a:r>
              <a:rPr lang="tr-TR" b="1" dirty="0"/>
              <a:t>faşist diktatörlükler</a:t>
            </a:r>
            <a:r>
              <a:rPr lang="tr-TR" dirty="0"/>
              <a:t> ise devlet harcama politikasını başka bir çerçevede, </a:t>
            </a:r>
            <a:r>
              <a:rPr lang="tr-TR" b="1" dirty="0"/>
              <a:t>silahlanma, savaş teknolojileri ve asker toplumlar yaratmaya çalışarak </a:t>
            </a:r>
            <a:r>
              <a:rPr lang="tr-TR" dirty="0"/>
              <a:t>yönetmişlerdir. </a:t>
            </a:r>
          </a:p>
        </p:txBody>
      </p:sp>
      <p:sp>
        <p:nvSpPr>
          <p:cNvPr id="4" name="Slayt Numarası Yer Tutucusu 3">
            <a:extLst>
              <a:ext uri="{FF2B5EF4-FFF2-40B4-BE49-F238E27FC236}">
                <a16:creationId xmlns:a16="http://schemas.microsoft.com/office/drawing/2014/main" id="{8A2646C1-F212-944F-9CA9-548A04971538}"/>
              </a:ext>
            </a:extLst>
          </p:cNvPr>
          <p:cNvSpPr>
            <a:spLocks noGrp="1"/>
          </p:cNvSpPr>
          <p:nvPr>
            <p:ph type="sldNum" sz="quarter" idx="12"/>
          </p:nvPr>
        </p:nvSpPr>
        <p:spPr/>
        <p:txBody>
          <a:bodyPr/>
          <a:lstStyle/>
          <a:p>
            <a:fld id="{A357A625-D225-184C-AAE0-5678CC1E4EA6}" type="slidenum">
              <a:rPr lang="tr-TR" smtClean="0"/>
              <a:t>21</a:t>
            </a:fld>
            <a:endParaRPr lang="tr-TR"/>
          </a:p>
        </p:txBody>
      </p:sp>
    </p:spTree>
    <p:extLst>
      <p:ext uri="{BB962C8B-B14F-4D97-AF65-F5344CB8AC3E}">
        <p14:creationId xmlns:p14="http://schemas.microsoft.com/office/powerpoint/2010/main" val="2867702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a:t>Her iki sistem de (harcamaların yönlendirildiği alanın doğruluğunu tartışmak bir yana) devlet harcamalarının artışı temelli bir tüketim artışı sağlamayı amaçlamaktadır. Hatta 1930-1945 yılları arası dönemde Büyük </a:t>
            </a:r>
            <a:r>
              <a:rPr lang="tr-TR" dirty="0" err="1"/>
              <a:t>Kriz’in</a:t>
            </a:r>
            <a:r>
              <a:rPr lang="tr-TR" dirty="0"/>
              <a:t> etkilerini ortadan kaldırmak için bu politikalar bile yeterli olmamış, bu cinnet durumu koşullarına bir de dünya savaşı sığdırılmıştır. </a:t>
            </a:r>
          </a:p>
          <a:p>
            <a:pPr algn="just"/>
            <a:r>
              <a:rPr lang="tr-TR" dirty="0"/>
              <a:t>Savaş ortamları, (ekonomik etkileri bakımından düşünecek olursak) güçlü bir tüketim sistemini örgütlerler. Bu bakımdan ikinci dünya savaşını da bu şekilde okumak, yani 1929 Krizi’ni aşma çabaları içerisinde ortaya çıkmış evrensel bir cinnet durumu olarak görmek mümkündür. </a:t>
            </a:r>
          </a:p>
          <a:p>
            <a:pPr algn="just"/>
            <a:endParaRPr lang="tr-TR" dirty="0"/>
          </a:p>
        </p:txBody>
      </p:sp>
      <p:sp>
        <p:nvSpPr>
          <p:cNvPr id="4" name="Slayt Numarası Yer Tutucusu 3">
            <a:extLst>
              <a:ext uri="{FF2B5EF4-FFF2-40B4-BE49-F238E27FC236}">
                <a16:creationId xmlns:a16="http://schemas.microsoft.com/office/drawing/2014/main" id="{2F2898D1-E44E-2445-BEF8-EEAED3A2C584}"/>
              </a:ext>
            </a:extLst>
          </p:cNvPr>
          <p:cNvSpPr>
            <a:spLocks noGrp="1"/>
          </p:cNvSpPr>
          <p:nvPr>
            <p:ph type="sldNum" sz="quarter" idx="12"/>
          </p:nvPr>
        </p:nvSpPr>
        <p:spPr/>
        <p:txBody>
          <a:bodyPr/>
          <a:lstStyle/>
          <a:p>
            <a:fld id="{A357A625-D225-184C-AAE0-5678CC1E4EA6}" type="slidenum">
              <a:rPr lang="tr-TR" smtClean="0"/>
              <a:t>22</a:t>
            </a:fld>
            <a:endParaRPr lang="tr-TR"/>
          </a:p>
        </p:txBody>
      </p:sp>
    </p:spTree>
    <p:extLst>
      <p:ext uri="{BB962C8B-B14F-4D97-AF65-F5344CB8AC3E}">
        <p14:creationId xmlns:p14="http://schemas.microsoft.com/office/powerpoint/2010/main" val="271765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err="1"/>
              <a:t>Fordist</a:t>
            </a:r>
            <a:r>
              <a:rPr lang="tr-TR" dirty="0"/>
              <a:t> üretim sisteminin ikinci paradoksu «montaj hattı paradoksudur». </a:t>
            </a:r>
          </a:p>
          <a:p>
            <a:pPr algn="just"/>
            <a:r>
              <a:rPr lang="tr-TR" dirty="0"/>
              <a:t>Ford fabrikasının 1908-1927 yılları arasında tek bir araba tipi ve modeli üreterek bu arabayı en üst gelir gruplarından başlayarak en alt gelir gruplarına kadar yıllar itibariyle ucuzlayan bir fiyat politikasıyla satmasının bir nedeni vardır. Ford şirketi, Model T’yi üretmek için kurulmuş olan fabrikaya bir yatırım yapmıştır. Bu çok büyük bir yatırımdır. Montaj hattı sistemi bir makineli üretim sistemidir. Makineler de üretim sürecinde esnekliği çok zayıf üretim araç ve gereçlerindendir. Bir makine (genellikle) sadece hep aynı tek bir iş yapar. Yeni bir iş için bu makineleri değiştirmek ya da yeni ayarlar yapmak gerekmektedir. Bu da her durumda montaj hattının durması ve yeniden örgütlenmesi; dolayısıyla zaman ve para kaybıdır. Montaj hattı paradoksu ile anlatılmak istenen tam da böyle bir şeydir. </a:t>
            </a:r>
          </a:p>
        </p:txBody>
      </p:sp>
      <p:sp>
        <p:nvSpPr>
          <p:cNvPr id="4" name="Slayt Numarası Yer Tutucusu 3">
            <a:extLst>
              <a:ext uri="{FF2B5EF4-FFF2-40B4-BE49-F238E27FC236}">
                <a16:creationId xmlns:a16="http://schemas.microsoft.com/office/drawing/2014/main" id="{087E5DD1-E555-9F40-9B53-545A3F2550E1}"/>
              </a:ext>
            </a:extLst>
          </p:cNvPr>
          <p:cNvSpPr>
            <a:spLocks noGrp="1"/>
          </p:cNvSpPr>
          <p:nvPr>
            <p:ph type="sldNum" sz="quarter" idx="12"/>
          </p:nvPr>
        </p:nvSpPr>
        <p:spPr/>
        <p:txBody>
          <a:bodyPr/>
          <a:lstStyle/>
          <a:p>
            <a:fld id="{A357A625-D225-184C-AAE0-5678CC1E4EA6}" type="slidenum">
              <a:rPr lang="tr-TR" smtClean="0"/>
              <a:t>23</a:t>
            </a:fld>
            <a:endParaRPr lang="tr-TR"/>
          </a:p>
        </p:txBody>
      </p:sp>
    </p:spTree>
    <p:extLst>
      <p:ext uri="{BB962C8B-B14F-4D97-AF65-F5344CB8AC3E}">
        <p14:creationId xmlns:p14="http://schemas.microsoft.com/office/powerpoint/2010/main" val="13804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fontScale="92500"/>
          </a:bodyPr>
          <a:lstStyle/>
          <a:p>
            <a:pPr algn="just"/>
            <a:r>
              <a:rPr lang="tr-TR" dirty="0"/>
              <a:t>Montaj hattı belli bir ürün setini üretmek için kurulur. Örneğimizdeki Ford fabrikası sadece Model T arabalarını üretmek için örgütlenmiştir. Başka bir ürün ya da ürün seti üretmek demek montaj hattını yeniden örgütlemek, hatta önemli oranda makine parkında değişikliğe yönelmek anlamına gelir ki bu da şirket için büyük bir maliyettir. Bu nedenle Ford fabrikası Model T’yi 20 yıl boyunca üretmiştir. </a:t>
            </a:r>
          </a:p>
          <a:p>
            <a:pPr algn="just"/>
            <a:r>
              <a:rPr lang="tr-TR" dirty="0"/>
              <a:t>Kaba bir hesaplamayla ilk 5 yıl montaj hattının maliyetini çıkartmış, sonraki 5 yıl kara geçmiş, sonraki 5 yıl yeni bir montaj hattı ve ürün seti için gerekli birikimi yapmış, sonraki 5 yıl da karşılaşacağı risklere karşı risk sermayesi biriktirmiştir. Yani ancak 20 yıl sonra yeni bir ürün seti üretmeye yönelebilmiştir. </a:t>
            </a:r>
          </a:p>
          <a:p>
            <a:pPr algn="just"/>
            <a:r>
              <a:rPr lang="tr-TR" b="1" dirty="0"/>
              <a:t>Montaj hattı paradoksu söz konusu olmasa firmalar sık sık ürün portföylerini değiştirebilecek; örneğin her yıl yeni bir ürün ortaya çıkartarak bunu en üst gelir seviyelerine satabilecektir. </a:t>
            </a:r>
            <a:r>
              <a:rPr lang="tr-TR" dirty="0"/>
              <a:t>Oysa teknolojik kısıtlılıklar ile üretim örgütlenmesinden kaynaklanan kısıtlıklar bir araya gelmekte ve firmalar böyle bir olanaktan yararlanamamaktadır.  Bu nedenle 20 yıl boyunca yığın olarak (çok yüklü miktarlarda) ürettikleri ürünleri mümkün olan tüm alıcılara satmayı hedeflemektedirler.</a:t>
            </a:r>
          </a:p>
          <a:p>
            <a:pPr marL="0" indent="0" algn="just">
              <a:buNone/>
            </a:pPr>
            <a:endParaRPr lang="tr-TR" dirty="0"/>
          </a:p>
        </p:txBody>
      </p:sp>
      <p:sp>
        <p:nvSpPr>
          <p:cNvPr id="4" name="Slayt Numarası Yer Tutucusu 3">
            <a:extLst>
              <a:ext uri="{FF2B5EF4-FFF2-40B4-BE49-F238E27FC236}">
                <a16:creationId xmlns:a16="http://schemas.microsoft.com/office/drawing/2014/main" id="{B3E50785-8409-8547-816D-48DC7CE1BFEB}"/>
              </a:ext>
            </a:extLst>
          </p:cNvPr>
          <p:cNvSpPr>
            <a:spLocks noGrp="1"/>
          </p:cNvSpPr>
          <p:nvPr>
            <p:ph type="sldNum" sz="quarter" idx="12"/>
          </p:nvPr>
        </p:nvSpPr>
        <p:spPr/>
        <p:txBody>
          <a:bodyPr/>
          <a:lstStyle/>
          <a:p>
            <a:fld id="{A357A625-D225-184C-AAE0-5678CC1E4EA6}" type="slidenum">
              <a:rPr lang="tr-TR" smtClean="0"/>
              <a:t>24</a:t>
            </a:fld>
            <a:endParaRPr lang="tr-TR"/>
          </a:p>
        </p:txBody>
      </p:sp>
    </p:spTree>
    <p:extLst>
      <p:ext uri="{BB962C8B-B14F-4D97-AF65-F5344CB8AC3E}">
        <p14:creationId xmlns:p14="http://schemas.microsoft.com/office/powerpoint/2010/main" val="3799291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a:t>Daha sonraları (1935 sonrası) fiyat ucuzlatarak mal satma politikasının yerini Refah Devleti uygulamaları alacak; tüketim, devlet eliyle ve refah politikaları aracılığıyla kışkırtılacaktır. </a:t>
            </a:r>
          </a:p>
          <a:p>
            <a:pPr algn="just"/>
            <a:r>
              <a:rPr lang="tr-TR" dirty="0"/>
              <a:t>Kapitalizmin Altın Çağı olarak bilinen 1945-1975 arası dönemde sistem verimlilik artışına paralel bir ücret artışı politikası uygulayarak, karlılığı, verimliliği, teknolojik gelişmenin ivmesini tetikleyecek bir model üretmiştir. Belki de bu yüzden Fransızlar da bu döneme «Otuz Zafer Yılı» ismini vermektedirler. </a:t>
            </a:r>
          </a:p>
          <a:p>
            <a:pPr algn="just"/>
            <a:r>
              <a:rPr lang="tr-TR" dirty="0"/>
              <a:t>Refah Devletleri bir yandan bir zorunluluk olarak, </a:t>
            </a:r>
            <a:r>
              <a:rPr lang="tr-TR" dirty="0" err="1"/>
              <a:t>Fordizmin</a:t>
            </a:r>
            <a:r>
              <a:rPr lang="tr-TR" dirty="0"/>
              <a:t> paradoksları sayesinde ortaya çıkmış ama diğer yandan da insanlık için en güzel otuz yılı bahşetmiştir. </a:t>
            </a:r>
          </a:p>
        </p:txBody>
      </p:sp>
      <p:sp>
        <p:nvSpPr>
          <p:cNvPr id="4" name="Slayt Numarası Yer Tutucusu 3">
            <a:extLst>
              <a:ext uri="{FF2B5EF4-FFF2-40B4-BE49-F238E27FC236}">
                <a16:creationId xmlns:a16="http://schemas.microsoft.com/office/drawing/2014/main" id="{CCA9E925-6C5A-DB4D-97EA-3C7320DD246A}"/>
              </a:ext>
            </a:extLst>
          </p:cNvPr>
          <p:cNvSpPr>
            <a:spLocks noGrp="1"/>
          </p:cNvSpPr>
          <p:nvPr>
            <p:ph type="sldNum" sz="quarter" idx="12"/>
          </p:nvPr>
        </p:nvSpPr>
        <p:spPr/>
        <p:txBody>
          <a:bodyPr/>
          <a:lstStyle/>
          <a:p>
            <a:fld id="{A357A625-D225-184C-AAE0-5678CC1E4EA6}" type="slidenum">
              <a:rPr lang="tr-TR" smtClean="0"/>
              <a:t>25</a:t>
            </a:fld>
            <a:endParaRPr lang="tr-TR"/>
          </a:p>
        </p:txBody>
      </p:sp>
    </p:spTree>
    <p:extLst>
      <p:ext uri="{BB962C8B-B14F-4D97-AF65-F5344CB8AC3E}">
        <p14:creationId xmlns:p14="http://schemas.microsoft.com/office/powerpoint/2010/main" val="3554485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err="1"/>
              <a:t>Fordizmin</a:t>
            </a:r>
            <a:r>
              <a:rPr lang="tr-TR" dirty="0"/>
              <a:t> bunalımı bağlamında üretim yapılanmasının kuruluş ve değişim maliyetleri ile emeğin yeniden üretim maliyetleri yükselmeye başlamıştır:</a:t>
            </a:r>
          </a:p>
          <a:p>
            <a:pPr lvl="1" algn="just"/>
            <a:r>
              <a:rPr lang="tr-TR" dirty="0"/>
              <a:t>İşlerin aşırı parçalanması entegrasyona dönük makine sayısını artırmakta ve maliyetleri yukarı çekmektedir.</a:t>
            </a:r>
          </a:p>
          <a:p>
            <a:pPr lvl="1" algn="just"/>
            <a:r>
              <a:rPr lang="tr-TR" dirty="0"/>
              <a:t>İşin parçalara bölünmesi iş sürecini uzatmakta, yapım süresini artırmaktadır. Zaman kayıpları artmaktadır. </a:t>
            </a:r>
          </a:p>
          <a:p>
            <a:pPr lvl="1" algn="just"/>
            <a:r>
              <a:rPr lang="tr-TR" dirty="0"/>
              <a:t>Emek üretkenliğini ve yoğunluğunu artırmak için mekanizasyonda değişiklik yapmak zordur.</a:t>
            </a:r>
          </a:p>
          <a:p>
            <a:pPr lvl="1" algn="just"/>
            <a:r>
              <a:rPr lang="tr-TR" dirty="0"/>
              <a:t>İşin ve işleyişin parçalanması, </a:t>
            </a:r>
            <a:r>
              <a:rPr lang="tr-TR" dirty="0" err="1"/>
              <a:t>vasıfsızlaşma</a:t>
            </a:r>
            <a:r>
              <a:rPr lang="tr-TR" dirty="0"/>
              <a:t>, teknik uzmanlaşma fiziksel ve zihinsel olarak </a:t>
            </a:r>
            <a:r>
              <a:rPr lang="tr-TR"/>
              <a:t>çalışanı yıpratmaktadır.</a:t>
            </a:r>
            <a:endParaRPr lang="tr-TR" dirty="0"/>
          </a:p>
          <a:p>
            <a:pPr lvl="1" algn="just"/>
            <a:r>
              <a:rPr lang="tr-TR" dirty="0"/>
              <a:t>Emeğin </a:t>
            </a:r>
            <a:r>
              <a:rPr lang="tr-TR" dirty="0" err="1"/>
              <a:t>türdeşleşmesi</a:t>
            </a:r>
            <a:r>
              <a:rPr lang="tr-TR" dirty="0"/>
              <a:t>/homojenleşmesi/aynılaşması yedek işgücüne kapı aralayıp ücretleri düşürürken, hızı artırırken çalışanlar arası rekabeti örselemekte, nitelik sıçramasına imkan vermemektedir. </a:t>
            </a:r>
          </a:p>
        </p:txBody>
      </p:sp>
      <p:sp>
        <p:nvSpPr>
          <p:cNvPr id="4" name="Slayt Numarası Yer Tutucusu 3">
            <a:extLst>
              <a:ext uri="{FF2B5EF4-FFF2-40B4-BE49-F238E27FC236}">
                <a16:creationId xmlns:a16="http://schemas.microsoft.com/office/drawing/2014/main" id="{CCA9E925-6C5A-DB4D-97EA-3C7320DD246A}"/>
              </a:ext>
            </a:extLst>
          </p:cNvPr>
          <p:cNvSpPr>
            <a:spLocks noGrp="1"/>
          </p:cNvSpPr>
          <p:nvPr>
            <p:ph type="sldNum" sz="quarter" idx="12"/>
          </p:nvPr>
        </p:nvSpPr>
        <p:spPr/>
        <p:txBody>
          <a:bodyPr/>
          <a:lstStyle/>
          <a:p>
            <a:fld id="{A357A625-D225-184C-AAE0-5678CC1E4EA6}" type="slidenum">
              <a:rPr lang="tr-TR" smtClean="0"/>
              <a:t>26</a:t>
            </a:fld>
            <a:endParaRPr lang="tr-TR"/>
          </a:p>
        </p:txBody>
      </p:sp>
    </p:spTree>
    <p:extLst>
      <p:ext uri="{BB962C8B-B14F-4D97-AF65-F5344CB8AC3E}">
        <p14:creationId xmlns:p14="http://schemas.microsoft.com/office/powerpoint/2010/main" val="47768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r>
              <a:rPr lang="tr-TR" dirty="0"/>
              <a:t>Montaj hattında iş basitleştirmeye ve uzmanlaşmaya yönelebilmenin ilk aşaması, üretilecek ürünü olabildiğince kolay üretilebilir ve standart hale getirmekten geçmektedir. Henry Ford da Model T ile öncelikli olarak bunu gerçekleştirmiştir. Ford, Model T arabalarında ürün standardizasyonunu o kadar abartmaktadır ki bütün arabaları sadece siyah renkte üretmektedir. </a:t>
            </a:r>
          </a:p>
          <a:p>
            <a:pPr algn="just"/>
            <a:r>
              <a:rPr lang="tr-TR" dirty="0"/>
              <a:t>Siyah renkli araba üretmesi basit bir renk tercihinin ötesinde </a:t>
            </a:r>
            <a:r>
              <a:rPr lang="tr-TR" dirty="0" err="1"/>
              <a:t>Fordist</a:t>
            </a:r>
            <a:r>
              <a:rPr lang="tr-TR" dirty="0"/>
              <a:t> üretimin mantığı ile doğrudan bağlantılıdır. Birincisi, siyah boya arabada en çabuk kuruyan boyadır ve üretimi hızlandırmaktadır. İkincisi, başka renk seçeneklerinden her biri için yeni boya tabancası satın almak gerekecektir ki bu da maliyetleri artırıcı bir unsur olarak karşımıza çıkacaktır. Ford’un hedefi «en ucuz arabayı üretmek» olduğu için her türlü maliyet unsurundan kaçınmayı yeğlemiştir. Model T, kendisi ve tamiri ucuz, kullanımı kolay bir araba olarak tasarlanmıştır ve Henry Ford da Model T’nin bu özelliğinden hiçbir zaman taviz vermemiş. Ona göre farklı renkte bir araba, montaj hattının esprisine aykırıdır.  </a:t>
            </a:r>
          </a:p>
        </p:txBody>
      </p:sp>
      <p:sp>
        <p:nvSpPr>
          <p:cNvPr id="4" name="Slayt Numarası Yer Tutucusu 3">
            <a:extLst>
              <a:ext uri="{FF2B5EF4-FFF2-40B4-BE49-F238E27FC236}">
                <a16:creationId xmlns:a16="http://schemas.microsoft.com/office/drawing/2014/main" id="{4F7A1E2C-CECF-0E4B-AF99-86990B63AF91}"/>
              </a:ext>
            </a:extLst>
          </p:cNvPr>
          <p:cNvSpPr>
            <a:spLocks noGrp="1"/>
          </p:cNvSpPr>
          <p:nvPr>
            <p:ph type="sldNum" sz="quarter" idx="12"/>
          </p:nvPr>
        </p:nvSpPr>
        <p:spPr/>
        <p:txBody>
          <a:bodyPr/>
          <a:lstStyle/>
          <a:p>
            <a:fld id="{A357A625-D225-184C-AAE0-5678CC1E4EA6}" type="slidenum">
              <a:rPr lang="tr-TR" smtClean="0"/>
              <a:t>3</a:t>
            </a:fld>
            <a:endParaRPr lang="tr-TR"/>
          </a:p>
        </p:txBody>
      </p:sp>
    </p:spTree>
    <p:extLst>
      <p:ext uri="{BB962C8B-B14F-4D97-AF65-F5344CB8AC3E}">
        <p14:creationId xmlns:p14="http://schemas.microsoft.com/office/powerpoint/2010/main" val="14301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lnSpcReduction="10000"/>
          </a:bodyPr>
          <a:lstStyle/>
          <a:p>
            <a:pPr algn="just"/>
            <a:r>
              <a:rPr lang="tr-TR" dirty="0"/>
              <a:t>Montaj hattında üretim bir bütün olarak tasarlanmamaktadır. Çalışan üretimin bütününü görse bile üretim süreci ile ürünü birbiriyle eşleştiremez. Zaten çoğu zaman da üretimin bütünün göremeyecek kadar küçük bir iş yapmaktadır. Ürün ile üretim süreci çalışanın kafasında birbirinden kopuk bir biçimde durur. Çalışan sadece kendi yaptığı işi görür ki bu iş genellikle çok basit, sürekli yinelenen bir etkinliktir. </a:t>
            </a:r>
          </a:p>
          <a:p>
            <a:pPr algn="just"/>
            <a:r>
              <a:rPr lang="tr-TR" dirty="0"/>
              <a:t>Örneğin işçi, otomobil fabrikasında önüne gelen bir parça üzerinde gün boyu binlerce kez aynı vidayı sıkmakla görevli olabilir ya da bir televizyon fabrikasında televizyonun içerisindeki yüzlerce kablodan sadece birinin tek bir ucunu televizyonda başka bir parçaya bağlamak gibi bir iş yapabilir. Üretim, bu nedenle çalışanın gözünde bütünlüğünü yitirmektedir. </a:t>
            </a:r>
          </a:p>
          <a:p>
            <a:pPr algn="just"/>
            <a:r>
              <a:rPr lang="tr-TR" dirty="0"/>
              <a:t>Bu yüzden çalışanlarda bir tür «</a:t>
            </a:r>
            <a:r>
              <a:rPr lang="tr-TR" b="1" dirty="0"/>
              <a:t>işe yabancılaşma</a:t>
            </a:r>
            <a:r>
              <a:rPr lang="tr-TR" dirty="0"/>
              <a:t>» duygusu ortaya çıkar. Bu sistem altında hiçbir işçi yaptığı işin bütünü hakkında bir fikre sahip değildir, yaptığı işin önemini kavrayamaz ve işin bütününü görme yeteneğine sahip olamaz. Sürekli aynı işi yapmakla yükümlüdür, işin hızı montaj hattının hızına bağlanmıştır; büyük makinenin bir parçası gibi çalışır. </a:t>
            </a:r>
          </a:p>
        </p:txBody>
      </p:sp>
      <p:sp>
        <p:nvSpPr>
          <p:cNvPr id="4" name="Slayt Numarası Yer Tutucusu 3">
            <a:extLst>
              <a:ext uri="{FF2B5EF4-FFF2-40B4-BE49-F238E27FC236}">
                <a16:creationId xmlns:a16="http://schemas.microsoft.com/office/drawing/2014/main" id="{D09A7D02-94A9-5942-93E5-8350D27D93C6}"/>
              </a:ext>
            </a:extLst>
          </p:cNvPr>
          <p:cNvSpPr>
            <a:spLocks noGrp="1"/>
          </p:cNvSpPr>
          <p:nvPr>
            <p:ph type="sldNum" sz="quarter" idx="12"/>
          </p:nvPr>
        </p:nvSpPr>
        <p:spPr/>
        <p:txBody>
          <a:bodyPr/>
          <a:lstStyle/>
          <a:p>
            <a:fld id="{A357A625-D225-184C-AAE0-5678CC1E4EA6}" type="slidenum">
              <a:rPr lang="tr-TR" smtClean="0"/>
              <a:t>4</a:t>
            </a:fld>
            <a:endParaRPr lang="tr-TR"/>
          </a:p>
        </p:txBody>
      </p:sp>
    </p:spTree>
    <p:extLst>
      <p:ext uri="{BB962C8B-B14F-4D97-AF65-F5344CB8AC3E}">
        <p14:creationId xmlns:p14="http://schemas.microsoft.com/office/powerpoint/2010/main" val="286622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a:t>İş, montaj hattının hızına bağlı olarak rutin bir biçimde akar. Montaj hattında «dinamizm» ve «rutin» iç içe geçmiştir. Dinamizm rutini, rutin de dinamizmi gizlemektedir. Burada vasıfsız işçiler ne yaptığı işi kavrayabilecek kadar önemli bir görev üstlenir ne de işin önemini kavrayabilecek kadar süreci gözlemlemeye fırsat bulur. Üretim süreci anlamsızlaşır. </a:t>
            </a:r>
          </a:p>
          <a:p>
            <a:pPr algn="just"/>
            <a:r>
              <a:rPr lang="tr-TR" dirty="0"/>
              <a:t>Oysa yönetimin üst kademelerine doğru çıktıkça yapılan iş anlam kazanır ve üretim sürecinde ayrıntılardan ziyade bütün görülebilir hale gelir. Montaj hattındaki hiyerarşi salt işbölümüne dayalı bir hiyerarşi gibi görünür olmaktan çıkar. Hiyerarşinin üst kademeleri işe, ayrıntıda değil, daha genel olarak bakmaya başlarlar. Hiyerarşik örgütlenme, salt nicel bir yetki farklılaşması değil, nitel bir farklılaşmaya da yol açar.</a:t>
            </a:r>
          </a:p>
        </p:txBody>
      </p:sp>
      <p:sp>
        <p:nvSpPr>
          <p:cNvPr id="4" name="Slayt Numarası Yer Tutucusu 3">
            <a:extLst>
              <a:ext uri="{FF2B5EF4-FFF2-40B4-BE49-F238E27FC236}">
                <a16:creationId xmlns:a16="http://schemas.microsoft.com/office/drawing/2014/main" id="{6020D7C1-62A5-4240-AC84-2260B730EDF6}"/>
              </a:ext>
            </a:extLst>
          </p:cNvPr>
          <p:cNvSpPr>
            <a:spLocks noGrp="1"/>
          </p:cNvSpPr>
          <p:nvPr>
            <p:ph type="sldNum" sz="quarter" idx="12"/>
          </p:nvPr>
        </p:nvSpPr>
        <p:spPr/>
        <p:txBody>
          <a:bodyPr/>
          <a:lstStyle/>
          <a:p>
            <a:fld id="{A357A625-D225-184C-AAE0-5678CC1E4EA6}" type="slidenum">
              <a:rPr lang="tr-TR" smtClean="0"/>
              <a:t>5</a:t>
            </a:fld>
            <a:endParaRPr lang="tr-TR"/>
          </a:p>
        </p:txBody>
      </p:sp>
    </p:spTree>
    <p:extLst>
      <p:ext uri="{BB962C8B-B14F-4D97-AF65-F5344CB8AC3E}">
        <p14:creationId xmlns:p14="http://schemas.microsoft.com/office/powerpoint/2010/main" val="264389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fontScale="92500" lnSpcReduction="10000"/>
          </a:bodyPr>
          <a:lstStyle/>
          <a:p>
            <a:pPr marL="0" indent="0" algn="just">
              <a:buNone/>
            </a:pPr>
            <a:endParaRPr lang="tr-TR" dirty="0"/>
          </a:p>
          <a:p>
            <a:pPr algn="just"/>
            <a:r>
              <a:rPr lang="tr-TR" dirty="0"/>
              <a:t>Hiyerarşi aynı zamanda da işyerindeki denetim sürecini ifade eder. Üst kademeler, alt kademede çalışanların işlerini belirli bir hızda ve belirli bir biçimde yapmalarını güvence altına almakla yükümlüdürler. Denetimin odağında çalışanın kişiliği, kişisel davranış kalıpları ya da çalışanın saygılı olup olmasından ziyade işi yapma biçimi ön plana çıkar. Asıl olan iş ve işyeri kurallarıdır. </a:t>
            </a:r>
          </a:p>
          <a:p>
            <a:pPr algn="just"/>
            <a:r>
              <a:rPr lang="tr-TR" dirty="0"/>
              <a:t>Üst kademedekiler alt kademelerde çalışanları bu çerçevede ve iş performanslarına göre denetlerler. İşyerindeki ilişkinin doğası, üretim sürecinin doğasına benzer bir biçimde mekanikleşmektedir; kişisellikten uzaklaştırılmaktadır. </a:t>
            </a:r>
          </a:p>
          <a:p>
            <a:pPr algn="just"/>
            <a:r>
              <a:rPr lang="tr-TR" dirty="0"/>
              <a:t>Montaj hattı üretim sürecinin tamamını bilen yönetici/mühendisler ile üretim sürecinin çok küçük bir parçasını bilen işçiler arasında derin bir uçurum yaratmaktadır. Toplumsal iktidar ve otoritenin kaynağı da buradan kaynaklanmaktadır. Hiyerarşinin üst kademelerine çıktıkça, üretim sürecinin bütünü hakkında bilgi sahibi olan ve üretim sürecini bütünlüklü kavrayabilen «</a:t>
            </a:r>
            <a:r>
              <a:rPr lang="tr-TR" dirty="0" err="1"/>
              <a:t>uzman»lara</a:t>
            </a:r>
            <a:r>
              <a:rPr lang="tr-TR" dirty="0"/>
              <a:t> ulaşırsınız. Aşağılara inildikçe ise üretim sürecinin geneli hakkında bilgi sahibi olma oranı azalmakta, çalışanlar sadece kendi yaptıkları iş ile ilgili olarak çok özel bilgilere sahip olmaktadırlar. </a:t>
            </a:r>
          </a:p>
        </p:txBody>
      </p:sp>
      <p:sp>
        <p:nvSpPr>
          <p:cNvPr id="4" name="Slayt Numarası Yer Tutucusu 3">
            <a:extLst>
              <a:ext uri="{FF2B5EF4-FFF2-40B4-BE49-F238E27FC236}">
                <a16:creationId xmlns:a16="http://schemas.microsoft.com/office/drawing/2014/main" id="{7AC21B09-F3CD-4C42-972A-B5095F7D5079}"/>
              </a:ext>
            </a:extLst>
          </p:cNvPr>
          <p:cNvSpPr>
            <a:spLocks noGrp="1"/>
          </p:cNvSpPr>
          <p:nvPr>
            <p:ph type="sldNum" sz="quarter" idx="12"/>
          </p:nvPr>
        </p:nvSpPr>
        <p:spPr/>
        <p:txBody>
          <a:bodyPr/>
          <a:lstStyle/>
          <a:p>
            <a:fld id="{A357A625-D225-184C-AAE0-5678CC1E4EA6}" type="slidenum">
              <a:rPr lang="tr-TR" smtClean="0"/>
              <a:t>6</a:t>
            </a:fld>
            <a:endParaRPr lang="tr-TR"/>
          </a:p>
        </p:txBody>
      </p:sp>
    </p:spTree>
    <p:extLst>
      <p:ext uri="{BB962C8B-B14F-4D97-AF65-F5344CB8AC3E}">
        <p14:creationId xmlns:p14="http://schemas.microsoft.com/office/powerpoint/2010/main" val="331858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endParaRPr lang="tr-TR" dirty="0"/>
          </a:p>
          <a:p>
            <a:pPr algn="just"/>
            <a:r>
              <a:rPr lang="tr-TR" dirty="0"/>
              <a:t>Montaj hattı, </a:t>
            </a:r>
            <a:r>
              <a:rPr lang="tr-TR" b="1" dirty="0"/>
              <a:t>üretimi parçalı olarak tasarlama sanatı</a:t>
            </a:r>
            <a:r>
              <a:rPr lang="tr-TR" dirty="0"/>
              <a:t>dır. Standart parçalar üretilir, sonra bu standart parçalar, bir hat üzerinde monte edilir. </a:t>
            </a:r>
            <a:r>
              <a:rPr lang="tr-TR" b="1" dirty="0"/>
              <a:t>Montaj hattının temeli standart parça üretimine dayanmaktadır. </a:t>
            </a:r>
            <a:r>
              <a:rPr lang="tr-TR" dirty="0"/>
              <a:t>Ancak standart parça üretimi sayesinde montaj hattı olanaklı olabilmiştir. </a:t>
            </a:r>
          </a:p>
          <a:p>
            <a:pPr algn="just"/>
            <a:r>
              <a:rPr lang="tr-TR" dirty="0"/>
              <a:t>Makineler üretime inanılmaz bir hız katmış; bu hız yeni </a:t>
            </a:r>
            <a:r>
              <a:rPr lang="tr-TR" dirty="0" err="1"/>
              <a:t>Fordist</a:t>
            </a:r>
            <a:r>
              <a:rPr lang="tr-TR" dirty="0"/>
              <a:t>/</a:t>
            </a:r>
            <a:r>
              <a:rPr lang="tr-TR" dirty="0" err="1"/>
              <a:t>Taylorist</a:t>
            </a:r>
            <a:r>
              <a:rPr lang="tr-TR" dirty="0"/>
              <a:t> montaj hattı ve işbölümü yardımıyla çok daha artırılmıştır. Üretim eskisi gibi siparişe bağlı olarak yapılmamakta, montaj hattı durmaksızın çalışmakta, ürünler fabrika stoklarında ve mağazalarda birikmekte; ürünlerin satılabilmesi için ülke çapında reklam faaliyetleri yürütülmektedir. </a:t>
            </a:r>
          </a:p>
        </p:txBody>
      </p:sp>
      <p:sp>
        <p:nvSpPr>
          <p:cNvPr id="4" name="Slayt Numarası Yer Tutucusu 3">
            <a:extLst>
              <a:ext uri="{FF2B5EF4-FFF2-40B4-BE49-F238E27FC236}">
                <a16:creationId xmlns:a16="http://schemas.microsoft.com/office/drawing/2014/main" id="{255C5651-5E56-7843-BE8B-3E31526A4DBD}"/>
              </a:ext>
            </a:extLst>
          </p:cNvPr>
          <p:cNvSpPr>
            <a:spLocks noGrp="1"/>
          </p:cNvSpPr>
          <p:nvPr>
            <p:ph type="sldNum" sz="quarter" idx="12"/>
          </p:nvPr>
        </p:nvSpPr>
        <p:spPr/>
        <p:txBody>
          <a:bodyPr/>
          <a:lstStyle/>
          <a:p>
            <a:fld id="{A357A625-D225-184C-AAE0-5678CC1E4EA6}" type="slidenum">
              <a:rPr lang="tr-TR" smtClean="0"/>
              <a:t>7</a:t>
            </a:fld>
            <a:endParaRPr lang="tr-TR"/>
          </a:p>
        </p:txBody>
      </p:sp>
    </p:spTree>
    <p:extLst>
      <p:ext uri="{BB962C8B-B14F-4D97-AF65-F5344CB8AC3E}">
        <p14:creationId xmlns:p14="http://schemas.microsoft.com/office/powerpoint/2010/main" val="329511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lnSpcReduction="10000"/>
          </a:bodyPr>
          <a:lstStyle/>
          <a:p>
            <a:pPr algn="just"/>
            <a:endParaRPr lang="tr-TR" dirty="0"/>
          </a:p>
          <a:p>
            <a:pPr algn="just"/>
            <a:r>
              <a:rPr lang="tr-TR" dirty="0"/>
              <a:t>Piyasa, bir üst akıl, bir soyutlama olarak üretimi, tüketimi, borsayı ve para ekonomisini yönetmektedir. Paranın ortaya çıkması insanlık tarihinde önemli bir aşamadır. Mallar kullanım değerlerinden soyutlanmış ve pazar ekonomisinin rutini içerisinde değişim değerine endekslenmiştir. </a:t>
            </a:r>
          </a:p>
          <a:p>
            <a:pPr algn="just"/>
            <a:r>
              <a:rPr lang="tr-TR" dirty="0"/>
              <a:t>Değişim değeri, piyasanın rutini içerisinde soyutlanmakta, piyasanın aklı hem üretimi hem de tüketimi yönetmekte; gücü olan ve piyasanın aklına hükmedebilenler ise piyasa dinamiklerini kendi çıkarına kullanarak, toplumsal sömürü süreçlerinin acımasızlığını gizleyebilmektedir. </a:t>
            </a:r>
          </a:p>
          <a:p>
            <a:pPr algn="just"/>
            <a:r>
              <a:rPr lang="tr-TR" dirty="0"/>
              <a:t>«</a:t>
            </a:r>
            <a:r>
              <a:rPr lang="tr-TR" b="1" dirty="0"/>
              <a:t>Gereksinim</a:t>
            </a:r>
            <a:r>
              <a:rPr lang="tr-TR" dirty="0"/>
              <a:t>» kavramının içeriği yeniden tanımlanmış, yeni gereksinimler ortaya çıkartılmış, ekonomi «</a:t>
            </a:r>
            <a:r>
              <a:rPr lang="tr-TR" b="1" dirty="0"/>
              <a:t>sınırsız ihtiyaçları</a:t>
            </a:r>
            <a:r>
              <a:rPr lang="tr-TR" dirty="0"/>
              <a:t>» karşılamaya yönelik bir bilim haline getirilmiş, her gün anlamlı anlamsız, tüketimi kışkırtacak, bu sayede üretim artışını ve ekonomik büyümeyi olanaklı kılacak bir model içerisinde, gereksinimlerimiz yeniden ve her gün yenileri eklenerek yeniden ve yeniden şekillendirilmeye başlanmıştır. </a:t>
            </a:r>
          </a:p>
        </p:txBody>
      </p:sp>
      <p:sp>
        <p:nvSpPr>
          <p:cNvPr id="4" name="Slayt Numarası Yer Tutucusu 3">
            <a:extLst>
              <a:ext uri="{FF2B5EF4-FFF2-40B4-BE49-F238E27FC236}">
                <a16:creationId xmlns:a16="http://schemas.microsoft.com/office/drawing/2014/main" id="{FA1FD6E7-12D5-AC46-81CD-254ED85E4F4B}"/>
              </a:ext>
            </a:extLst>
          </p:cNvPr>
          <p:cNvSpPr>
            <a:spLocks noGrp="1"/>
          </p:cNvSpPr>
          <p:nvPr>
            <p:ph type="sldNum" sz="quarter" idx="12"/>
          </p:nvPr>
        </p:nvSpPr>
        <p:spPr/>
        <p:txBody>
          <a:bodyPr/>
          <a:lstStyle/>
          <a:p>
            <a:fld id="{A357A625-D225-184C-AAE0-5678CC1E4EA6}" type="slidenum">
              <a:rPr lang="tr-TR" smtClean="0"/>
              <a:t>8</a:t>
            </a:fld>
            <a:endParaRPr lang="tr-TR"/>
          </a:p>
        </p:txBody>
      </p:sp>
    </p:spTree>
    <p:extLst>
      <p:ext uri="{BB962C8B-B14F-4D97-AF65-F5344CB8AC3E}">
        <p14:creationId xmlns:p14="http://schemas.microsoft.com/office/powerpoint/2010/main" val="353261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8AACC8-72BF-4840-8A41-1D8EC6F4A2F8}"/>
              </a:ext>
            </a:extLst>
          </p:cNvPr>
          <p:cNvSpPr>
            <a:spLocks noGrp="1"/>
          </p:cNvSpPr>
          <p:nvPr>
            <p:ph idx="1"/>
          </p:nvPr>
        </p:nvSpPr>
        <p:spPr>
          <a:xfrm>
            <a:off x="838200" y="582930"/>
            <a:ext cx="10515600" cy="5594033"/>
          </a:xfrm>
        </p:spPr>
        <p:txBody>
          <a:bodyPr>
            <a:normAutofit/>
          </a:bodyPr>
          <a:lstStyle/>
          <a:p>
            <a:pPr algn="just"/>
            <a:endParaRPr lang="tr-TR" dirty="0"/>
          </a:p>
          <a:p>
            <a:pPr algn="just"/>
            <a:r>
              <a:rPr lang="tr-TR" dirty="0" err="1"/>
              <a:t>Fordist</a:t>
            </a:r>
            <a:r>
              <a:rPr lang="tr-TR" dirty="0"/>
              <a:t> montaj hattı ve </a:t>
            </a:r>
            <a:r>
              <a:rPr lang="tr-TR" dirty="0" err="1"/>
              <a:t>Taylorist</a:t>
            </a:r>
            <a:r>
              <a:rPr lang="tr-TR" dirty="0"/>
              <a:t> iş yapma tarzları, «yönetim bilimi» diye adlandırılan inceleme alanının ilk temel okulunu işaret etmektedir: Bilimsel Yönetim Okulu. </a:t>
            </a:r>
          </a:p>
          <a:p>
            <a:pPr algn="just"/>
            <a:r>
              <a:rPr lang="tr-TR" dirty="0"/>
              <a:t>Yönetim bilimi disiplini ve yönetim bilimi tartışmaları </a:t>
            </a:r>
            <a:r>
              <a:rPr lang="tr-TR" dirty="0" err="1"/>
              <a:t>Fordist</a:t>
            </a:r>
            <a:r>
              <a:rPr lang="tr-TR" dirty="0"/>
              <a:t> montaj hattı ve aslında kendisi de fabrika tarzı işbölümünün bürokrasiye uyarlanmasından başka bir model olmayan </a:t>
            </a:r>
            <a:r>
              <a:rPr lang="tr-TR" dirty="0" err="1"/>
              <a:t>Weberyen</a:t>
            </a:r>
            <a:r>
              <a:rPr lang="tr-TR" dirty="0"/>
              <a:t> bürokrasi anlayışı ile başlamıştır. </a:t>
            </a:r>
          </a:p>
          <a:p>
            <a:pPr algn="just"/>
            <a:r>
              <a:rPr lang="tr-TR" dirty="0"/>
              <a:t>Ana akım yönetim yazınının tamamı bir biçimde Bilimsel Yönetim Anlayışını (Klasik/Geleneksel Yönetim Kuramı isimleriyle de anılmaktadır) temel almaktadır. İster bilimsel yönetim anlayışını desteklesin, ister eleştirsin, günümüzdeki tartışmalar dahil, tartışmaların çıkış noktası genellikle Bilimsel Yönetim Okulu’nun doğrularıdır. </a:t>
            </a:r>
          </a:p>
        </p:txBody>
      </p:sp>
      <p:sp>
        <p:nvSpPr>
          <p:cNvPr id="4" name="Slayt Numarası Yer Tutucusu 3">
            <a:extLst>
              <a:ext uri="{FF2B5EF4-FFF2-40B4-BE49-F238E27FC236}">
                <a16:creationId xmlns:a16="http://schemas.microsoft.com/office/drawing/2014/main" id="{90ACCD20-4E7D-9D44-BC29-AD7915AECAC7}"/>
              </a:ext>
            </a:extLst>
          </p:cNvPr>
          <p:cNvSpPr>
            <a:spLocks noGrp="1"/>
          </p:cNvSpPr>
          <p:nvPr>
            <p:ph type="sldNum" sz="quarter" idx="12"/>
          </p:nvPr>
        </p:nvSpPr>
        <p:spPr/>
        <p:txBody>
          <a:bodyPr/>
          <a:lstStyle/>
          <a:p>
            <a:fld id="{A357A625-D225-184C-AAE0-5678CC1E4EA6}" type="slidenum">
              <a:rPr lang="tr-TR" smtClean="0"/>
              <a:t>9</a:t>
            </a:fld>
            <a:endParaRPr lang="tr-TR"/>
          </a:p>
        </p:txBody>
      </p:sp>
    </p:spTree>
    <p:extLst>
      <p:ext uri="{BB962C8B-B14F-4D97-AF65-F5344CB8AC3E}">
        <p14:creationId xmlns:p14="http://schemas.microsoft.com/office/powerpoint/2010/main" val="8635789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4433</TotalTime>
  <Words>3313</Words>
  <Application>Microsoft Macintosh PowerPoint</Application>
  <PresentationFormat>Geniş ekran</PresentationFormat>
  <Paragraphs>118</Paragraphs>
  <Slides>26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Garamond</vt:lpstr>
      <vt:lpstr>Organik</vt:lpstr>
      <vt:lpstr>7.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40</cp:revision>
  <dcterms:created xsi:type="dcterms:W3CDTF">2020-01-30T17:56:01Z</dcterms:created>
  <dcterms:modified xsi:type="dcterms:W3CDTF">2022-04-11T18:38:37Z</dcterms:modified>
</cp:coreProperties>
</file>